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9" r:id="rId2"/>
    <p:sldId id="261" r:id="rId3"/>
    <p:sldId id="266" r:id="rId4"/>
    <p:sldId id="287" r:id="rId5"/>
    <p:sldId id="302" r:id="rId6"/>
    <p:sldId id="292" r:id="rId7"/>
    <p:sldId id="265" r:id="rId8"/>
    <p:sldId id="314" r:id="rId9"/>
    <p:sldId id="288" r:id="rId10"/>
    <p:sldId id="317" r:id="rId11"/>
    <p:sldId id="291" r:id="rId12"/>
    <p:sldId id="312" r:id="rId13"/>
    <p:sldId id="293" r:id="rId14"/>
    <p:sldId id="313" r:id="rId15"/>
    <p:sldId id="310" r:id="rId16"/>
    <p:sldId id="315" r:id="rId17"/>
    <p:sldId id="303" r:id="rId18"/>
  </p:sldIdLst>
  <p:sldSz cx="12192000" cy="6858000"/>
  <p:notesSz cx="7010400" cy="92964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A452"/>
    <a:srgbClr val="00C462"/>
    <a:srgbClr val="00B45A"/>
    <a:srgbClr val="00AC56"/>
    <a:srgbClr val="00A854"/>
    <a:srgbClr val="00B058"/>
    <a:srgbClr val="00BC5E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0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CD8E10-06B8-4BBD-9B91-DFCF80BD7FF5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t-PT"/>
        </a:p>
      </dgm:t>
    </dgm:pt>
    <dgm:pt modelId="{92A6B7AC-D29A-4AD7-A6ED-773B1BE4AFE1}">
      <dgm:prSet phldrT="[Texto]" custT="1"/>
      <dgm:spPr/>
      <dgm:t>
        <a:bodyPr/>
        <a:lstStyle/>
        <a:p>
          <a:r>
            <a:rPr lang="pt-PT" sz="2800" dirty="0" smtClean="0">
              <a:latin typeface="Arial" panose="020B0604020202020204" pitchFamily="34" charset="0"/>
              <a:cs typeface="Arial" panose="020B0604020202020204" pitchFamily="34" charset="0"/>
            </a:rPr>
            <a:t>Apresentação da Empresa</a:t>
          </a:r>
          <a:endParaRPr lang="pt-PT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A8F639-3146-4CF5-BBA1-2EC6C6FF95E6}" type="parTrans" cxnId="{0522F9BD-C361-4A91-8B19-1D4AD94BAA4F}">
      <dgm:prSet/>
      <dgm:spPr/>
      <dgm:t>
        <a:bodyPr/>
        <a:lstStyle/>
        <a:p>
          <a:endParaRPr lang="pt-PT"/>
        </a:p>
      </dgm:t>
    </dgm:pt>
    <dgm:pt modelId="{40DAC34E-722F-46CA-9B1A-526F8A3A9C44}" type="sibTrans" cxnId="{0522F9BD-C361-4A91-8B19-1D4AD94BAA4F}">
      <dgm:prSet/>
      <dgm:spPr/>
      <dgm:t>
        <a:bodyPr/>
        <a:lstStyle/>
        <a:p>
          <a:endParaRPr lang="pt-PT"/>
        </a:p>
      </dgm:t>
    </dgm:pt>
    <dgm:pt modelId="{AD931BF6-CF9B-4F7E-AEE3-404BF2A8E46A}">
      <dgm:prSet custT="1"/>
      <dgm:spPr>
        <a:solidFill>
          <a:srgbClr val="00B0F0"/>
        </a:solidFill>
      </dgm:spPr>
      <dgm:t>
        <a:bodyPr/>
        <a:lstStyle/>
        <a:p>
          <a:r>
            <a:rPr lang="pt-PT" sz="2800" dirty="0" smtClean="0">
              <a:latin typeface="Arial" panose="020B0604020202020204" pitchFamily="34" charset="0"/>
              <a:cs typeface="Arial" panose="020B0604020202020204" pitchFamily="34" charset="0"/>
            </a:rPr>
            <a:t>Constrangimentos </a:t>
          </a:r>
          <a:endParaRPr lang="pt-PT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580A01-8145-4939-9B5E-EBC7861D9253}" type="parTrans" cxnId="{0CAF0D03-7434-4A4A-9C8A-88535A3EC1E7}">
      <dgm:prSet/>
      <dgm:spPr/>
      <dgm:t>
        <a:bodyPr/>
        <a:lstStyle/>
        <a:p>
          <a:endParaRPr lang="pt-PT"/>
        </a:p>
      </dgm:t>
    </dgm:pt>
    <dgm:pt modelId="{0320AF7C-4655-46F0-BBCE-8497568A08EA}" type="sibTrans" cxnId="{0CAF0D03-7434-4A4A-9C8A-88535A3EC1E7}">
      <dgm:prSet/>
      <dgm:spPr/>
      <dgm:t>
        <a:bodyPr/>
        <a:lstStyle/>
        <a:p>
          <a:endParaRPr lang="pt-PT"/>
        </a:p>
      </dgm:t>
    </dgm:pt>
    <dgm:pt modelId="{51B4089E-0D8C-4583-A53C-6EE9EF8E97E3}">
      <dgm:prSet custT="1"/>
      <dgm:spPr/>
      <dgm:t>
        <a:bodyPr/>
        <a:lstStyle/>
        <a:p>
          <a:r>
            <a:rPr lang="pt-PT" sz="2800" dirty="0" smtClean="0">
              <a:latin typeface="Arial" panose="020B0604020202020204" pitchFamily="34" charset="0"/>
              <a:cs typeface="Arial" panose="020B0604020202020204" pitchFamily="34" charset="0"/>
            </a:rPr>
            <a:t>Desempenho  Operacional </a:t>
          </a:r>
        </a:p>
        <a:p>
          <a:r>
            <a:rPr lang="pt-PT" sz="1600" dirty="0" smtClean="0"/>
            <a:t>No Domínio da Produção</a:t>
          </a:r>
        </a:p>
        <a:p>
          <a:r>
            <a:rPr lang="pt-PT" sz="1600" dirty="0" smtClean="0"/>
            <a:t>No Domínio Comercial</a:t>
          </a:r>
        </a:p>
        <a:p>
          <a:r>
            <a:rPr lang="pt-PT" sz="1600" dirty="0" smtClean="0"/>
            <a:t>No Domínio dos Investimentos </a:t>
          </a:r>
          <a:endParaRPr lang="pt-PT" sz="1600" dirty="0"/>
        </a:p>
      </dgm:t>
    </dgm:pt>
    <dgm:pt modelId="{BCF3FC2D-AC76-490E-A3B0-6A921A16E93C}" type="parTrans" cxnId="{C4B0E565-4EE4-4D97-AD31-AFD9D51045D9}">
      <dgm:prSet/>
      <dgm:spPr/>
      <dgm:t>
        <a:bodyPr/>
        <a:lstStyle/>
        <a:p>
          <a:endParaRPr lang="pt-PT"/>
        </a:p>
      </dgm:t>
    </dgm:pt>
    <dgm:pt modelId="{045874BA-3EA5-4AFA-96F6-02D70CE80586}" type="sibTrans" cxnId="{C4B0E565-4EE4-4D97-AD31-AFD9D51045D9}">
      <dgm:prSet/>
      <dgm:spPr/>
      <dgm:t>
        <a:bodyPr/>
        <a:lstStyle/>
        <a:p>
          <a:endParaRPr lang="pt-PT"/>
        </a:p>
      </dgm:t>
    </dgm:pt>
    <dgm:pt modelId="{637EF923-F0A3-4C59-93FF-9D21EFB26ED0}">
      <dgm:prSet custT="1"/>
      <dgm:spPr/>
      <dgm:t>
        <a:bodyPr/>
        <a:lstStyle/>
        <a:p>
          <a:r>
            <a:rPr lang="pt-PT" sz="2800" dirty="0" smtClean="0"/>
            <a:t>Conclusão </a:t>
          </a:r>
          <a:endParaRPr lang="pt-PT" sz="2800" dirty="0"/>
        </a:p>
      </dgm:t>
    </dgm:pt>
    <dgm:pt modelId="{A78EC02F-FD9A-4C71-93EE-A3DBD101ED90}" type="parTrans" cxnId="{71048568-47D5-4A3D-B7D4-E8697A84401D}">
      <dgm:prSet/>
      <dgm:spPr/>
      <dgm:t>
        <a:bodyPr/>
        <a:lstStyle/>
        <a:p>
          <a:endParaRPr lang="pt-PT"/>
        </a:p>
      </dgm:t>
    </dgm:pt>
    <dgm:pt modelId="{F7FBEFFA-8BB5-4BD1-8DF7-F9FF5CD76FC6}" type="sibTrans" cxnId="{71048568-47D5-4A3D-B7D4-E8697A84401D}">
      <dgm:prSet/>
      <dgm:spPr/>
      <dgm:t>
        <a:bodyPr/>
        <a:lstStyle/>
        <a:p>
          <a:endParaRPr lang="pt-PT"/>
        </a:p>
      </dgm:t>
    </dgm:pt>
    <dgm:pt modelId="{26350FBE-D797-4DF8-9D65-DFA9DF7D242F}" type="pres">
      <dgm:prSet presAssocID="{BECD8E10-06B8-4BBD-9B91-DFCF80BD7FF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PT"/>
        </a:p>
      </dgm:t>
    </dgm:pt>
    <dgm:pt modelId="{A7F86671-43D0-45D9-99D6-616F860FD97E}" type="pres">
      <dgm:prSet presAssocID="{BECD8E10-06B8-4BBD-9B91-DFCF80BD7FF5}" presName="Name1" presStyleCnt="0"/>
      <dgm:spPr/>
      <dgm:t>
        <a:bodyPr/>
        <a:lstStyle/>
        <a:p>
          <a:endParaRPr lang="pt-PT"/>
        </a:p>
      </dgm:t>
    </dgm:pt>
    <dgm:pt modelId="{4E8F3F61-B6B6-402D-8984-3EA1CA1BAA61}" type="pres">
      <dgm:prSet presAssocID="{BECD8E10-06B8-4BBD-9B91-DFCF80BD7FF5}" presName="cycle" presStyleCnt="0"/>
      <dgm:spPr/>
      <dgm:t>
        <a:bodyPr/>
        <a:lstStyle/>
        <a:p>
          <a:endParaRPr lang="pt-PT"/>
        </a:p>
      </dgm:t>
    </dgm:pt>
    <dgm:pt modelId="{47EE8AB8-A0B8-4B56-BF31-7BD29A689276}" type="pres">
      <dgm:prSet presAssocID="{BECD8E10-06B8-4BBD-9B91-DFCF80BD7FF5}" presName="srcNode" presStyleLbl="node1" presStyleIdx="0" presStyleCnt="4"/>
      <dgm:spPr/>
      <dgm:t>
        <a:bodyPr/>
        <a:lstStyle/>
        <a:p>
          <a:endParaRPr lang="pt-PT"/>
        </a:p>
      </dgm:t>
    </dgm:pt>
    <dgm:pt modelId="{F2D4795E-38E3-474D-8FAB-6C7851729599}" type="pres">
      <dgm:prSet presAssocID="{BECD8E10-06B8-4BBD-9B91-DFCF80BD7FF5}" presName="conn" presStyleLbl="parChTrans1D2" presStyleIdx="0" presStyleCnt="1"/>
      <dgm:spPr/>
      <dgm:t>
        <a:bodyPr/>
        <a:lstStyle/>
        <a:p>
          <a:endParaRPr lang="pt-PT"/>
        </a:p>
      </dgm:t>
    </dgm:pt>
    <dgm:pt modelId="{EAF72DCE-D559-4A46-BA15-33451676F0DE}" type="pres">
      <dgm:prSet presAssocID="{BECD8E10-06B8-4BBD-9B91-DFCF80BD7FF5}" presName="extraNode" presStyleLbl="node1" presStyleIdx="0" presStyleCnt="4"/>
      <dgm:spPr/>
      <dgm:t>
        <a:bodyPr/>
        <a:lstStyle/>
        <a:p>
          <a:endParaRPr lang="pt-PT"/>
        </a:p>
      </dgm:t>
    </dgm:pt>
    <dgm:pt modelId="{4EA169E8-D703-4DDA-BFA5-E3858686B826}" type="pres">
      <dgm:prSet presAssocID="{BECD8E10-06B8-4BBD-9B91-DFCF80BD7FF5}" presName="dstNode" presStyleLbl="node1" presStyleIdx="0" presStyleCnt="4"/>
      <dgm:spPr/>
      <dgm:t>
        <a:bodyPr/>
        <a:lstStyle/>
        <a:p>
          <a:endParaRPr lang="pt-PT"/>
        </a:p>
      </dgm:t>
    </dgm:pt>
    <dgm:pt modelId="{B3DD8EA0-F4A1-4215-9141-15FC9D27F3C2}" type="pres">
      <dgm:prSet presAssocID="{92A6B7AC-D29A-4AD7-A6ED-773B1BE4AFE1}" presName="text_1" presStyleLbl="node1" presStyleIdx="0" presStyleCnt="4" custScaleY="92206" custLinFactNeighborX="1215" custLinFactNeighborY="-36871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96660E9-E3E6-461E-A428-2CE1B0103855}" type="pres">
      <dgm:prSet presAssocID="{92A6B7AC-D29A-4AD7-A6ED-773B1BE4AFE1}" presName="accent_1" presStyleCnt="0"/>
      <dgm:spPr/>
      <dgm:t>
        <a:bodyPr/>
        <a:lstStyle/>
        <a:p>
          <a:endParaRPr lang="pt-PT"/>
        </a:p>
      </dgm:t>
    </dgm:pt>
    <dgm:pt modelId="{08E5D825-4DD5-42E4-A788-63047BD1C5B6}" type="pres">
      <dgm:prSet presAssocID="{92A6B7AC-D29A-4AD7-A6ED-773B1BE4AFE1}" presName="accentRepeatNode" presStyleLbl="solidFgAcc1" presStyleIdx="0" presStyleCnt="4" custScaleY="100591" custLinFactNeighborX="-13285" custLinFactNeighborY="-2505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123AD24A-255D-46C9-8D35-465C8A171C55}" type="pres">
      <dgm:prSet presAssocID="{51B4089E-0D8C-4583-A53C-6EE9EF8E97E3}" presName="text_2" presStyleLbl="node1" presStyleIdx="1" presStyleCnt="4" custScaleY="216604" custLinFactNeighborX="2357" custLinFactNeighborY="-5498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F04D08D-29C9-47F2-B1A6-EDEF116DC1CC}" type="pres">
      <dgm:prSet presAssocID="{51B4089E-0D8C-4583-A53C-6EE9EF8E97E3}" presName="accent_2" presStyleCnt="0"/>
      <dgm:spPr/>
      <dgm:t>
        <a:bodyPr/>
        <a:lstStyle/>
        <a:p>
          <a:endParaRPr lang="pt-PT"/>
        </a:p>
      </dgm:t>
    </dgm:pt>
    <dgm:pt modelId="{38F5F8FE-D546-4653-B6F7-5747844965E8}" type="pres">
      <dgm:prSet presAssocID="{51B4089E-0D8C-4583-A53C-6EE9EF8E97E3}" presName="accentRepeatNode" presStyleLbl="solidFgAcc1" presStyleIdx="1" presStyleCnt="4" custScaleX="115072" custScaleY="124369" custLinFactNeighborX="-18925" custLinFactNeighborY="198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E168836E-7448-4F6A-9ACC-0B637961FE88}" type="pres">
      <dgm:prSet presAssocID="{AD931BF6-CF9B-4F7E-AEE3-404BF2A8E46A}" presName="text_3" presStyleLbl="node1" presStyleIdx="2" presStyleCnt="4" custScaleY="99768" custLinFactNeighborX="734" custLinFactNeighborY="29149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E23F7E9-E02B-4364-838E-47E7B931C460}" type="pres">
      <dgm:prSet presAssocID="{AD931BF6-CF9B-4F7E-AEE3-404BF2A8E46A}" presName="accent_3" presStyleCnt="0"/>
      <dgm:spPr/>
      <dgm:t>
        <a:bodyPr/>
        <a:lstStyle/>
        <a:p>
          <a:endParaRPr lang="pt-PT"/>
        </a:p>
      </dgm:t>
    </dgm:pt>
    <dgm:pt modelId="{56F3ACAB-DFEB-488B-A001-F57DE56F49ED}" type="pres">
      <dgm:prSet presAssocID="{AD931BF6-CF9B-4F7E-AEE3-404BF2A8E46A}" presName="accentRepeatNode" presStyleLbl="solidFgAcc1" presStyleIdx="2" presStyleCnt="4" custScaleX="128011" custScaleY="97521" custLinFactNeighborX="-29802" custLinFactNeighborY="1301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PT"/>
        </a:p>
      </dgm:t>
    </dgm:pt>
    <dgm:pt modelId="{5EC17041-D14D-484C-A321-91ADDF496335}" type="pres">
      <dgm:prSet presAssocID="{637EF923-F0A3-4C59-93FF-9D21EFB26ED0}" presName="text_4" presStyleLbl="node1" presStyleIdx="3" presStyleCnt="4" custScaleY="110806" custLinFactNeighborX="2345" custLinFactNeighborY="13727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D596C16-0754-4AD2-A64B-9F989A4D6D11}" type="pres">
      <dgm:prSet presAssocID="{637EF923-F0A3-4C59-93FF-9D21EFB26ED0}" presName="accent_4" presStyleCnt="0"/>
      <dgm:spPr/>
    </dgm:pt>
    <dgm:pt modelId="{8EBAB751-959B-4195-AC10-036AC2295438}" type="pres">
      <dgm:prSet presAssocID="{637EF923-F0A3-4C59-93FF-9D21EFB26ED0}" presName="accentRepeatNode" presStyleLbl="solidFgAcc1" presStyleIdx="3" presStyleCnt="4" custLinFactNeighborX="-5184" custLinFactNeighborY="448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pt-PT"/>
        </a:p>
      </dgm:t>
    </dgm:pt>
  </dgm:ptLst>
  <dgm:cxnLst>
    <dgm:cxn modelId="{0522F9BD-C361-4A91-8B19-1D4AD94BAA4F}" srcId="{BECD8E10-06B8-4BBD-9B91-DFCF80BD7FF5}" destId="{92A6B7AC-D29A-4AD7-A6ED-773B1BE4AFE1}" srcOrd="0" destOrd="0" parTransId="{81A8F639-3146-4CF5-BBA1-2EC6C6FF95E6}" sibTransId="{40DAC34E-722F-46CA-9B1A-526F8A3A9C44}"/>
    <dgm:cxn modelId="{01331514-A86D-41BC-A812-EB8227532ED5}" type="presOf" srcId="{637EF923-F0A3-4C59-93FF-9D21EFB26ED0}" destId="{5EC17041-D14D-484C-A321-91ADDF496335}" srcOrd="0" destOrd="0" presId="urn:microsoft.com/office/officeart/2008/layout/VerticalCurvedList"/>
    <dgm:cxn modelId="{598DABF0-4E47-4651-B6C2-4FD3E03589F1}" type="presOf" srcId="{BECD8E10-06B8-4BBD-9B91-DFCF80BD7FF5}" destId="{26350FBE-D797-4DF8-9D65-DFA9DF7D242F}" srcOrd="0" destOrd="0" presId="urn:microsoft.com/office/officeart/2008/layout/VerticalCurvedList"/>
    <dgm:cxn modelId="{E785EDFC-D6D1-46BE-8635-B3B723560E7E}" type="presOf" srcId="{AD931BF6-CF9B-4F7E-AEE3-404BF2A8E46A}" destId="{E168836E-7448-4F6A-9ACC-0B637961FE88}" srcOrd="0" destOrd="0" presId="urn:microsoft.com/office/officeart/2008/layout/VerticalCurvedList"/>
    <dgm:cxn modelId="{0CAF0D03-7434-4A4A-9C8A-88535A3EC1E7}" srcId="{BECD8E10-06B8-4BBD-9B91-DFCF80BD7FF5}" destId="{AD931BF6-CF9B-4F7E-AEE3-404BF2A8E46A}" srcOrd="2" destOrd="0" parTransId="{D6580A01-8145-4939-9B5E-EBC7861D9253}" sibTransId="{0320AF7C-4655-46F0-BBCE-8497568A08EA}"/>
    <dgm:cxn modelId="{71048568-47D5-4A3D-B7D4-E8697A84401D}" srcId="{BECD8E10-06B8-4BBD-9B91-DFCF80BD7FF5}" destId="{637EF923-F0A3-4C59-93FF-9D21EFB26ED0}" srcOrd="3" destOrd="0" parTransId="{A78EC02F-FD9A-4C71-93EE-A3DBD101ED90}" sibTransId="{F7FBEFFA-8BB5-4BD1-8DF7-F9FF5CD76FC6}"/>
    <dgm:cxn modelId="{D71CFF7B-E2FF-437F-8CBD-C00C8E360577}" type="presOf" srcId="{51B4089E-0D8C-4583-A53C-6EE9EF8E97E3}" destId="{123AD24A-255D-46C9-8D35-465C8A171C55}" srcOrd="0" destOrd="0" presId="urn:microsoft.com/office/officeart/2008/layout/VerticalCurvedList"/>
    <dgm:cxn modelId="{C4B0E565-4EE4-4D97-AD31-AFD9D51045D9}" srcId="{BECD8E10-06B8-4BBD-9B91-DFCF80BD7FF5}" destId="{51B4089E-0D8C-4583-A53C-6EE9EF8E97E3}" srcOrd="1" destOrd="0" parTransId="{BCF3FC2D-AC76-490E-A3B0-6A921A16E93C}" sibTransId="{045874BA-3EA5-4AFA-96F6-02D70CE80586}"/>
    <dgm:cxn modelId="{2F13C227-A32A-425A-A556-78B8FB2871D1}" type="presOf" srcId="{40DAC34E-722F-46CA-9B1A-526F8A3A9C44}" destId="{F2D4795E-38E3-474D-8FAB-6C7851729599}" srcOrd="0" destOrd="0" presId="urn:microsoft.com/office/officeart/2008/layout/VerticalCurvedList"/>
    <dgm:cxn modelId="{2A0CCB04-E8AC-4019-9212-AAC85661CD81}" type="presOf" srcId="{92A6B7AC-D29A-4AD7-A6ED-773B1BE4AFE1}" destId="{B3DD8EA0-F4A1-4215-9141-15FC9D27F3C2}" srcOrd="0" destOrd="0" presId="urn:microsoft.com/office/officeart/2008/layout/VerticalCurvedList"/>
    <dgm:cxn modelId="{56D6ED98-E580-46C6-8BB4-0BBA241D3704}" type="presParOf" srcId="{26350FBE-D797-4DF8-9D65-DFA9DF7D242F}" destId="{A7F86671-43D0-45D9-99D6-616F860FD97E}" srcOrd="0" destOrd="0" presId="urn:microsoft.com/office/officeart/2008/layout/VerticalCurvedList"/>
    <dgm:cxn modelId="{D5A09552-29D2-4658-8D61-58783CA0B577}" type="presParOf" srcId="{A7F86671-43D0-45D9-99D6-616F860FD97E}" destId="{4E8F3F61-B6B6-402D-8984-3EA1CA1BAA61}" srcOrd="0" destOrd="0" presId="urn:microsoft.com/office/officeart/2008/layout/VerticalCurvedList"/>
    <dgm:cxn modelId="{314B3770-CC96-48CE-BCD8-029D04C5CCC8}" type="presParOf" srcId="{4E8F3F61-B6B6-402D-8984-3EA1CA1BAA61}" destId="{47EE8AB8-A0B8-4B56-BF31-7BD29A689276}" srcOrd="0" destOrd="0" presId="urn:microsoft.com/office/officeart/2008/layout/VerticalCurvedList"/>
    <dgm:cxn modelId="{3AFEAAA0-5BBB-4377-BC69-3F2D16699562}" type="presParOf" srcId="{4E8F3F61-B6B6-402D-8984-3EA1CA1BAA61}" destId="{F2D4795E-38E3-474D-8FAB-6C7851729599}" srcOrd="1" destOrd="0" presId="urn:microsoft.com/office/officeart/2008/layout/VerticalCurvedList"/>
    <dgm:cxn modelId="{B0F02D8D-B5B1-4BDD-A7B4-A78D280E2E34}" type="presParOf" srcId="{4E8F3F61-B6B6-402D-8984-3EA1CA1BAA61}" destId="{EAF72DCE-D559-4A46-BA15-33451676F0DE}" srcOrd="2" destOrd="0" presId="urn:microsoft.com/office/officeart/2008/layout/VerticalCurvedList"/>
    <dgm:cxn modelId="{291CDB44-2385-45C4-B614-45D8D200529E}" type="presParOf" srcId="{4E8F3F61-B6B6-402D-8984-3EA1CA1BAA61}" destId="{4EA169E8-D703-4DDA-BFA5-E3858686B826}" srcOrd="3" destOrd="0" presId="urn:microsoft.com/office/officeart/2008/layout/VerticalCurvedList"/>
    <dgm:cxn modelId="{0C6E7234-D039-4C2E-8C5B-549E114C7E57}" type="presParOf" srcId="{A7F86671-43D0-45D9-99D6-616F860FD97E}" destId="{B3DD8EA0-F4A1-4215-9141-15FC9D27F3C2}" srcOrd="1" destOrd="0" presId="urn:microsoft.com/office/officeart/2008/layout/VerticalCurvedList"/>
    <dgm:cxn modelId="{58D55661-D2D0-4BA6-BCA8-809DD138BAC8}" type="presParOf" srcId="{A7F86671-43D0-45D9-99D6-616F860FD97E}" destId="{996660E9-E3E6-461E-A428-2CE1B0103855}" srcOrd="2" destOrd="0" presId="urn:microsoft.com/office/officeart/2008/layout/VerticalCurvedList"/>
    <dgm:cxn modelId="{4F1B4E2F-B696-4095-BC5B-8C10156627B1}" type="presParOf" srcId="{996660E9-E3E6-461E-A428-2CE1B0103855}" destId="{08E5D825-4DD5-42E4-A788-63047BD1C5B6}" srcOrd="0" destOrd="0" presId="urn:microsoft.com/office/officeart/2008/layout/VerticalCurvedList"/>
    <dgm:cxn modelId="{03182A33-8BA4-4096-AB1B-64E5AAB6350F}" type="presParOf" srcId="{A7F86671-43D0-45D9-99D6-616F860FD97E}" destId="{123AD24A-255D-46C9-8D35-465C8A171C55}" srcOrd="3" destOrd="0" presId="urn:microsoft.com/office/officeart/2008/layout/VerticalCurvedList"/>
    <dgm:cxn modelId="{31FC523E-1B1D-47E3-B969-FBA63BDE084F}" type="presParOf" srcId="{A7F86671-43D0-45D9-99D6-616F860FD97E}" destId="{7F04D08D-29C9-47F2-B1A6-EDEF116DC1CC}" srcOrd="4" destOrd="0" presId="urn:microsoft.com/office/officeart/2008/layout/VerticalCurvedList"/>
    <dgm:cxn modelId="{E3F74467-F8C0-453F-B83D-D877CF279BD9}" type="presParOf" srcId="{7F04D08D-29C9-47F2-B1A6-EDEF116DC1CC}" destId="{38F5F8FE-D546-4653-B6F7-5747844965E8}" srcOrd="0" destOrd="0" presId="urn:microsoft.com/office/officeart/2008/layout/VerticalCurvedList"/>
    <dgm:cxn modelId="{C09C4BBF-CD85-43DD-9A75-88F0B892B566}" type="presParOf" srcId="{A7F86671-43D0-45D9-99D6-616F860FD97E}" destId="{E168836E-7448-4F6A-9ACC-0B637961FE88}" srcOrd="5" destOrd="0" presId="urn:microsoft.com/office/officeart/2008/layout/VerticalCurvedList"/>
    <dgm:cxn modelId="{F521F1C7-D788-46BE-81DF-D32F29E929A0}" type="presParOf" srcId="{A7F86671-43D0-45D9-99D6-616F860FD97E}" destId="{1E23F7E9-E02B-4364-838E-47E7B931C460}" srcOrd="6" destOrd="0" presId="urn:microsoft.com/office/officeart/2008/layout/VerticalCurvedList"/>
    <dgm:cxn modelId="{64050459-A412-40E6-B927-33E727F4FD5F}" type="presParOf" srcId="{1E23F7E9-E02B-4364-838E-47E7B931C460}" destId="{56F3ACAB-DFEB-488B-A001-F57DE56F49ED}" srcOrd="0" destOrd="0" presId="urn:microsoft.com/office/officeart/2008/layout/VerticalCurvedList"/>
    <dgm:cxn modelId="{02B2F53C-F731-4296-97DF-B7B7F3988388}" type="presParOf" srcId="{A7F86671-43D0-45D9-99D6-616F860FD97E}" destId="{5EC17041-D14D-484C-A321-91ADDF496335}" srcOrd="7" destOrd="0" presId="urn:microsoft.com/office/officeart/2008/layout/VerticalCurvedList"/>
    <dgm:cxn modelId="{75584D83-F273-480F-A8B4-E1D4DC6DB78E}" type="presParOf" srcId="{A7F86671-43D0-45D9-99D6-616F860FD97E}" destId="{CD596C16-0754-4AD2-A64B-9F989A4D6D11}" srcOrd="8" destOrd="0" presId="urn:microsoft.com/office/officeart/2008/layout/VerticalCurvedList"/>
    <dgm:cxn modelId="{0F3413BF-EF4B-4889-9137-AEC799087B68}" type="presParOf" srcId="{CD596C16-0754-4AD2-A64B-9F989A4D6D11}" destId="{8EBAB751-959B-4195-AC10-036AC2295438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D4795E-38E3-474D-8FAB-6C7851729599}">
      <dsp:nvSpPr>
        <dsp:cNvPr id="0" name=""/>
        <dsp:cNvSpPr/>
      </dsp:nvSpPr>
      <dsp:spPr>
        <a:xfrm>
          <a:off x="-5099128" y="-781149"/>
          <a:ext cx="6072473" cy="6072473"/>
        </a:xfrm>
        <a:prstGeom prst="blockArc">
          <a:avLst>
            <a:gd name="adj1" fmla="val 18900000"/>
            <a:gd name="adj2" fmla="val 2700000"/>
            <a:gd name="adj3" fmla="val 35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DD8EA0-F4A1-4215-9141-15FC9D27F3C2}">
      <dsp:nvSpPr>
        <dsp:cNvPr id="0" name=""/>
        <dsp:cNvSpPr/>
      </dsp:nvSpPr>
      <dsp:spPr>
        <a:xfrm>
          <a:off x="571890" y="117953"/>
          <a:ext cx="8876918" cy="63976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07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Apresentação da Empresa</a:t>
          </a:r>
          <a:endParaRPr lang="pt-PT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1890" y="117953"/>
        <a:ext cx="8876918" cy="639766"/>
      </dsp:txXfrm>
    </dsp:sp>
    <dsp:sp modelId="{08E5D825-4DD5-42E4-A788-63047BD1C5B6}">
      <dsp:nvSpPr>
        <dsp:cNvPr id="0" name=""/>
        <dsp:cNvSpPr/>
      </dsp:nvSpPr>
      <dsp:spPr>
        <a:xfrm>
          <a:off x="0" y="40162"/>
          <a:ext cx="867306" cy="87243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23AD24A-255D-46C9-8D35-465C8A171C55}">
      <dsp:nvSpPr>
        <dsp:cNvPr id="0" name=""/>
        <dsp:cNvSpPr/>
      </dsp:nvSpPr>
      <dsp:spPr>
        <a:xfrm>
          <a:off x="969687" y="945017"/>
          <a:ext cx="8479121" cy="1502896"/>
        </a:xfrm>
        <a:prstGeom prst="rect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07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Desempenho  Operacional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kern="1200" dirty="0" smtClean="0"/>
            <a:t>No Domínio da Produção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kern="1200" dirty="0" smtClean="0"/>
            <a:t>No Domínio Comercial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kern="1200" dirty="0" smtClean="0"/>
            <a:t>No Domínio dos Investimentos </a:t>
          </a:r>
          <a:endParaRPr lang="pt-PT" sz="1600" kern="1200" dirty="0"/>
        </a:p>
      </dsp:txBody>
      <dsp:txXfrm>
        <a:off x="969687" y="945017"/>
        <a:ext cx="8479121" cy="1502896"/>
      </dsp:txXfrm>
    </dsp:sp>
    <dsp:sp modelId="{38F5F8FE-D546-4653-B6F7-5747844965E8}">
      <dsp:nvSpPr>
        <dsp:cNvPr id="0" name=""/>
        <dsp:cNvSpPr/>
      </dsp:nvSpPr>
      <dsp:spPr>
        <a:xfrm>
          <a:off x="244302" y="1212498"/>
          <a:ext cx="998026" cy="107866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68836E-7448-4F6A-9ACC-0B637961FE88}">
      <dsp:nvSpPr>
        <dsp:cNvPr id="0" name=""/>
        <dsp:cNvSpPr/>
      </dsp:nvSpPr>
      <dsp:spPr>
        <a:xfrm>
          <a:off x="969687" y="2631692"/>
          <a:ext cx="8479121" cy="692235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07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Constrangimentos </a:t>
          </a:r>
          <a:endParaRPr lang="pt-PT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69687" y="2631692"/>
        <a:ext cx="8479121" cy="692235"/>
      </dsp:txXfrm>
    </dsp:sp>
    <dsp:sp modelId="{56F3ACAB-DFEB-488B-A001-F57DE56F49ED}">
      <dsp:nvSpPr>
        <dsp:cNvPr id="0" name=""/>
        <dsp:cNvSpPr/>
      </dsp:nvSpPr>
      <dsp:spPr>
        <a:xfrm>
          <a:off x="93855" y="2465503"/>
          <a:ext cx="1110247" cy="84580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5">
              <a:hueOff val="-4902231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C17041-D14D-484C-A321-91ADDF496335}">
      <dsp:nvSpPr>
        <dsp:cNvPr id="0" name=""/>
        <dsp:cNvSpPr/>
      </dsp:nvSpPr>
      <dsp:spPr>
        <a:xfrm>
          <a:off x="571890" y="3527342"/>
          <a:ext cx="8876918" cy="768822"/>
        </a:xfrm>
        <a:prstGeom prst="rect">
          <a:avLst/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074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800" kern="1200" dirty="0" smtClean="0"/>
            <a:t>Conclusão </a:t>
          </a:r>
          <a:endParaRPr lang="pt-PT" sz="2800" kern="1200" dirty="0"/>
        </a:p>
      </dsp:txBody>
      <dsp:txXfrm>
        <a:off x="571890" y="3527342"/>
        <a:ext cx="8876918" cy="768822"/>
      </dsp:txXfrm>
    </dsp:sp>
    <dsp:sp modelId="{8EBAB751-959B-4195-AC10-036AC2295438}">
      <dsp:nvSpPr>
        <dsp:cNvPr id="0" name=""/>
        <dsp:cNvSpPr/>
      </dsp:nvSpPr>
      <dsp:spPr>
        <a:xfrm>
          <a:off x="31042" y="3421763"/>
          <a:ext cx="867306" cy="86730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27EB78-920A-4635-919D-5F5FBA38C96E}" type="datetimeFigureOut">
              <a:rPr lang="pt-PT" smtClean="0"/>
              <a:t>12-09-2018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C3A710E-B56C-4671-9557-1B6B664C82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1542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420-3C95-4E64-AEA3-C9EEDF3E164D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2473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420-3C95-4E64-AEA3-C9EEDF3E164D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3631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420-3C95-4E64-AEA3-C9EEDF3E164D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0592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420-3C95-4E64-AEA3-C9EEDF3E164D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38505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420-3C95-4E64-AEA3-C9EEDF3E164D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7727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420-3C95-4E64-AEA3-C9EEDF3E164D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4181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420-3C95-4E64-AEA3-C9EEDF3E164D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3166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420-3C95-4E64-AEA3-C9EEDF3E164D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82475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420-3C95-4E64-AEA3-C9EEDF3E164D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314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420-3C95-4E64-AEA3-C9EEDF3E164D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40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420-3C95-4E64-AEA3-C9EEDF3E164D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8115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420-3C95-4E64-AEA3-C9EEDF3E164D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5523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420-3C95-4E64-AEA3-C9EEDF3E164D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3345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420-3C95-4E64-AEA3-C9EEDF3E164D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8590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420-3C95-4E64-AEA3-C9EEDF3E164D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78337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80420-3C95-4E64-AEA3-C9EEDF3E164D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8107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D4C1-F377-4FB6-BC6D-F4789CCF5DF8}" type="datetime1">
              <a:rPr lang="pt-PT" smtClean="0"/>
              <a:t>12-09-2018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639-A05F-4653-B25C-711C0AFAFD5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8274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D6AA1-C6F2-4B57-A10E-7F41E667A1E6}" type="datetime1">
              <a:rPr lang="pt-PT" smtClean="0"/>
              <a:t>12-09-2018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639-A05F-4653-B25C-711C0AFAFD5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11758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DDA4-0040-4E37-B1D1-D10F30D7CC5C}" type="datetime1">
              <a:rPr lang="pt-PT" smtClean="0"/>
              <a:t>12-09-2018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639-A05F-4653-B25C-711C0AFAFD5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7090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8E35D-A36E-4324-8453-402EA1629F5B}" type="datetime1">
              <a:rPr lang="pt-PT" smtClean="0"/>
              <a:t>12-09-2018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639-A05F-4653-B25C-711C0AFAFD5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8124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EF435-8136-443D-B24E-A0FCC75FE728}" type="datetime1">
              <a:rPr lang="pt-PT" smtClean="0"/>
              <a:t>12-09-2018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639-A05F-4653-B25C-711C0AFAFD5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7723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7880-2618-41BF-A7BD-E3AEED866215}" type="datetime1">
              <a:rPr lang="pt-PT" smtClean="0"/>
              <a:t>12-09-2018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639-A05F-4653-B25C-711C0AFAFD5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300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41E79-FB17-4AA1-A83E-180DC0EAD8E5}" type="datetime1">
              <a:rPr lang="pt-PT" smtClean="0"/>
              <a:t>12-09-2018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639-A05F-4653-B25C-711C0AFAFD5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4627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274FC-7094-4D0D-BA5B-EECC27F8EC43}" type="datetime1">
              <a:rPr lang="pt-PT" smtClean="0"/>
              <a:t>12-09-2018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639-A05F-4653-B25C-711C0AFAFD5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0526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959B7-E7E5-4B90-B9A0-68B16D7747D7}" type="datetime1">
              <a:rPr lang="pt-PT" smtClean="0"/>
              <a:t>12-09-2018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639-A05F-4653-B25C-711C0AFAFD5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13510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A7C52-AD8C-47C2-A883-715113D87E67}" type="datetime1">
              <a:rPr lang="pt-PT" smtClean="0"/>
              <a:t>12-09-2018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639-A05F-4653-B25C-711C0AFAFD5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678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DC5E0-FC47-4B89-8ADE-89E5D8AF8236}" type="datetime1">
              <a:rPr lang="pt-PT" smtClean="0"/>
              <a:t>12-09-2018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639-A05F-4653-B25C-711C0AFAFD5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0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052B4-60BC-4F18-AD68-873EEB0D0360}" type="datetime1">
              <a:rPr lang="pt-PT" smtClean="0"/>
              <a:t>12-09-2018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13639-A05F-4653-B25C-711C0AFAFD5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3933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notesSlide" Target="../notesSlides/notesSlide10.xml"/><Relationship Id="rId7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notesSlide" Target="../notesSlides/notesSlide11.xml"/><Relationship Id="rId7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hyperlink" Target="http://www.google.com/url?sa=i&amp;rct=j&amp;q=&amp;esrc=s&amp;source=images&amp;cd=&amp;ved=2ahUKEwi5g92Uy6rcAhUByKQKHU3ECQkQjRx6BAgBEAU&amp;url=http://m.portalangop.co.ao/angola/pt_pt/mobile/noticias/economia/2017/10/46/Barragem-Tchihumbwe-reduz-producao-energia,2c0f40b6-9806-459e-8ea4-b58378276d8b.html?version=mobile&amp;psig=AOvVaw0kLUGQRRi0eX12w8ciFfvc&amp;ust=1532069389828003" TargetMode="Externa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om/url?sa=i&amp;rct=j&amp;q=&amp;esrc=s&amp;source=images&amp;cd=&amp;cad=rja&amp;uact=8&amp;ved=0CAcQjRxqFQoTCLyf7-vp28cCFQu_FAodThwDjg&amp;url=http://economiaemercado.sapo.ao/curtas/obras-na-central-hidroelectrica-da-matala-estarao-concluidas-em-dezembro-de-2014&amp;psig=AFQjCNGYeAiKavpCxrgoOpfSmktKQDS0-A&amp;ust=1441402735520526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1.xlsx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notesSlide" Target="../notesSlides/notesSlide8.xml"/><Relationship Id="rId7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magem relacionad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 descr="C:\Users\em008938\Documents\Documento do Lério\Fotos AH's\AH Tchiumbue Dala\Fotos Tchiumbue\AH DO TCHYHUMBE DALA\BARRAGEM DO TCHYHUMBE DALA LUNDA SU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82" y="203174"/>
            <a:ext cx="5253167" cy="4344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 descr="Resultado de imagem para imagens da cidade de saurim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243" y="3369277"/>
            <a:ext cx="4501206" cy="3596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tângulo 13"/>
          <p:cNvSpPr/>
          <p:nvPr/>
        </p:nvSpPr>
        <p:spPr>
          <a:xfrm>
            <a:off x="585216" y="980303"/>
            <a:ext cx="10873616" cy="4959178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 smtClean="0"/>
          </a:p>
          <a:p>
            <a:pPr algn="ctr"/>
            <a:endParaRPr lang="pt-PT" sz="1600" b="1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PT" sz="4000" b="1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PT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8º. CONSELHO CONSULTIVO DO MINEA</a:t>
            </a:r>
          </a:p>
          <a:p>
            <a:pPr algn="ctr"/>
            <a:r>
              <a:rPr lang="pt-PT" sz="2000" b="1" dirty="0" smtClean="0">
                <a:solidFill>
                  <a:srgbClr val="00B0F0"/>
                </a:solidFill>
              </a:rPr>
              <a:t>Saurimo, 11 e 12  </a:t>
            </a:r>
            <a:r>
              <a:rPr lang="pt-PT" sz="2000" b="1" dirty="0">
                <a:solidFill>
                  <a:srgbClr val="00B0F0"/>
                </a:solidFill>
              </a:rPr>
              <a:t>de </a:t>
            </a:r>
            <a:r>
              <a:rPr lang="pt-PT" sz="2000" b="1" dirty="0" smtClean="0">
                <a:solidFill>
                  <a:srgbClr val="00B0F0"/>
                </a:solidFill>
              </a:rPr>
              <a:t>Agosto </a:t>
            </a:r>
            <a:r>
              <a:rPr lang="pt-PT" sz="2000" b="1" dirty="0">
                <a:solidFill>
                  <a:srgbClr val="00B0F0"/>
                </a:solidFill>
              </a:rPr>
              <a:t>de </a:t>
            </a:r>
            <a:r>
              <a:rPr lang="pt-PT" sz="2000" b="1" dirty="0" smtClean="0">
                <a:solidFill>
                  <a:srgbClr val="00B0F0"/>
                </a:solidFill>
              </a:rPr>
              <a:t>2018 </a:t>
            </a:r>
          </a:p>
          <a:p>
            <a:pPr algn="ctr"/>
            <a:endParaRPr lang="pt-PT" sz="2000" b="1" dirty="0" smtClean="0">
              <a:solidFill>
                <a:srgbClr val="00B0F0"/>
              </a:solidFill>
            </a:endParaRPr>
          </a:p>
          <a:p>
            <a:pPr algn="ctr"/>
            <a:r>
              <a:rPr lang="pt-PT" sz="2400" b="1" dirty="0" smtClean="0">
                <a:solidFill>
                  <a:srgbClr val="00B0F0"/>
                </a:solidFill>
              </a:rPr>
              <a:t>Balanço da Produção de Energia Eléctrica</a:t>
            </a:r>
            <a:r>
              <a:rPr lang="pt-PT" sz="2400" b="1" dirty="0">
                <a:solidFill>
                  <a:schemeClr val="bg1"/>
                </a:solidFill>
              </a:rPr>
              <a:t/>
            </a:r>
            <a:br>
              <a:rPr lang="pt-PT" sz="2400" b="1" dirty="0">
                <a:solidFill>
                  <a:schemeClr val="bg1"/>
                </a:solidFill>
              </a:rPr>
            </a:br>
            <a:r>
              <a:rPr lang="pt-PT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pt-PT" sz="24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m 14"/>
          <p:cNvPicPr/>
          <p:nvPr/>
        </p:nvPicPr>
        <p:blipFill>
          <a:blip r:embed="rId5"/>
          <a:stretch>
            <a:fillRect/>
          </a:stretch>
        </p:blipFill>
        <p:spPr>
          <a:xfrm>
            <a:off x="650789" y="121569"/>
            <a:ext cx="1304979" cy="73716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6" name="Imagem 1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4037"/>
          <a:stretch>
            <a:fillRect/>
          </a:stretch>
        </p:blipFill>
        <p:spPr bwMode="auto">
          <a:xfrm>
            <a:off x="2165725" y="121568"/>
            <a:ext cx="1170103" cy="73716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tângulo 16"/>
          <p:cNvSpPr/>
          <p:nvPr/>
        </p:nvSpPr>
        <p:spPr>
          <a:xfrm>
            <a:off x="770293" y="2225257"/>
            <a:ext cx="10416691" cy="1060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770292" y="4480443"/>
            <a:ext cx="10309600" cy="6684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13639-A05F-4653-B25C-711C0AFAFD52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9031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D354-3297-4B9A-9169-66BA7F2D9C17}" type="slidenum">
              <a:rPr lang="pt-PT" smtClean="0">
                <a:solidFill>
                  <a:srgbClr val="002060"/>
                </a:solidFill>
              </a:rPr>
              <a:t>10</a:t>
            </a:fld>
            <a:endParaRPr lang="pt-PT" dirty="0">
              <a:solidFill>
                <a:srgbClr val="002060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646268" y="48126"/>
            <a:ext cx="10656541" cy="1036666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PT" dirty="0" smtClean="0">
              <a:solidFill>
                <a:srgbClr val="00206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789574" y="1694331"/>
            <a:ext cx="7237885" cy="3316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6" name="Retângulo arredondado 15"/>
          <p:cNvSpPr/>
          <p:nvPr/>
        </p:nvSpPr>
        <p:spPr>
          <a:xfrm>
            <a:off x="295631" y="286488"/>
            <a:ext cx="11822229" cy="15736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pt-PT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pt-PT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pt-PT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 </a:t>
            </a:r>
            <a:r>
              <a:rPr lang="pt-PT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Domínio da </a:t>
            </a:r>
            <a:r>
              <a:rPr lang="pt-PT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Produção ( Continuação)</a:t>
            </a:r>
          </a:p>
          <a:p>
            <a:pPr algn="ctr"/>
            <a:endParaRPr lang="pt-PT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endParaRPr lang="pt-PT" sz="20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sz="20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sz="20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t-PT" sz="2000" b="1" dirty="0" smtClean="0">
              <a:solidFill>
                <a:srgbClr val="0000FF"/>
              </a:solidFill>
            </a:endParaRPr>
          </a:p>
          <a:p>
            <a:pPr algn="ctr"/>
            <a:r>
              <a:rPr lang="pt-PT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 Domínio da Produção ( Continuação)</a:t>
            </a:r>
          </a:p>
          <a:p>
            <a:pPr algn="ctr"/>
            <a:endParaRPr lang="pt-PT" sz="2000" b="1" dirty="0" smtClean="0">
              <a:solidFill>
                <a:srgbClr val="0000FF"/>
              </a:solidFill>
            </a:endParaRPr>
          </a:p>
          <a:p>
            <a:pPr algn="ctr"/>
            <a:r>
              <a:rPr lang="pt-PT" sz="2000" b="1" dirty="0" smtClean="0">
                <a:solidFill>
                  <a:srgbClr val="0000FF"/>
                </a:solidFill>
              </a:rPr>
              <a:t>Evolução </a:t>
            </a:r>
            <a:r>
              <a:rPr lang="pt-PT" sz="2000" b="1" dirty="0">
                <a:solidFill>
                  <a:srgbClr val="0000FF"/>
                </a:solidFill>
              </a:rPr>
              <a:t>da  Energia Produzida MWH</a:t>
            </a:r>
          </a:p>
          <a:p>
            <a:pPr algn="just"/>
            <a:endParaRPr lang="pt-PT" sz="20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PT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Apesar </a:t>
            </a:r>
            <a:r>
              <a:rPr lang="pt-P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aumento verificado, em </a:t>
            </a:r>
            <a:r>
              <a:rPr lang="pt-PT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a produção hídrica viveu constrangimentos, motivados </a:t>
            </a:r>
            <a:r>
              <a:rPr lang="pt-P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fracas pluviosidade (estiagem) </a:t>
            </a:r>
            <a:r>
              <a:rPr lang="pt-PT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que levou a uma maior utilização das </a:t>
            </a:r>
            <a:r>
              <a:rPr lang="pt-P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centrais térmicas, apesar do fraco abastecimento de combustível, bem como a indisponibilidade de alguns grupos por falta de acessórios e sobressalentes.</a:t>
            </a:r>
          </a:p>
          <a:p>
            <a:pPr algn="just"/>
            <a:endParaRPr lang="pt-P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P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2018 o quadro alterou, com o enchimento das albufeiras do médio Cuanza, em consequência das condições hidrológicas favoráveis e o clima, fizeram </a:t>
            </a:r>
            <a:r>
              <a:rPr lang="pt-PT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 que o sistema </a:t>
            </a:r>
            <a:r>
              <a:rPr lang="pt-P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eléctrico fosse atendido maioritariamente pelo parque hidroeléctrico, mantendo algumas </a:t>
            </a:r>
            <a:r>
              <a:rPr lang="pt-PT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centrais térmicas em</a:t>
            </a:r>
            <a:r>
              <a:rPr lang="pt-PT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standby.</a:t>
            </a:r>
          </a:p>
          <a:p>
            <a:pPr algn="just"/>
            <a:endParaRPr lang="pt-PT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1497020" y="3688982"/>
            <a:ext cx="13701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69816" y="6527472"/>
            <a:ext cx="66594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MINEA – 8.º Conselho </a:t>
            </a:r>
            <a:r>
              <a:rPr lang="pt-P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Consultivo</a:t>
            </a:r>
            <a:endParaRPr lang="pt-P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Imagem 2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4037"/>
          <a:stretch>
            <a:fillRect/>
          </a:stretch>
        </p:blipFill>
        <p:spPr bwMode="auto">
          <a:xfrm>
            <a:off x="3701676" y="6559533"/>
            <a:ext cx="603624" cy="2984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eptágono 1"/>
          <p:cNvSpPr/>
          <p:nvPr/>
        </p:nvSpPr>
        <p:spPr>
          <a:xfrm>
            <a:off x="11500022" y="6260757"/>
            <a:ext cx="395416" cy="362465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8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3042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D354-3297-4B9A-9169-66BA7F2D9C17}" type="slidenum">
              <a:rPr lang="pt-PT" smtClean="0">
                <a:solidFill>
                  <a:srgbClr val="002060"/>
                </a:solidFill>
              </a:rPr>
              <a:t>11</a:t>
            </a:fld>
            <a:endParaRPr lang="pt-PT" dirty="0">
              <a:solidFill>
                <a:srgbClr val="002060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646268" y="48126"/>
            <a:ext cx="10656541" cy="1036666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PT" dirty="0" smtClean="0">
              <a:solidFill>
                <a:srgbClr val="00206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789574" y="1694331"/>
            <a:ext cx="7237885" cy="3316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2965"/>
            <a:ext cx="12192000" cy="68887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7" name="Retângulo 6"/>
          <p:cNvSpPr/>
          <p:nvPr/>
        </p:nvSpPr>
        <p:spPr>
          <a:xfrm>
            <a:off x="1227726" y="4591681"/>
            <a:ext cx="9763003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pt-PT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56788" y="107529"/>
            <a:ext cx="118529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No </a:t>
            </a:r>
            <a:r>
              <a:rPr lang="pt-P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Domínio da </a:t>
            </a:r>
            <a:r>
              <a:rPr lang="pt-P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Produção ( Continuação)</a:t>
            </a:r>
          </a:p>
          <a:p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produção de energia de origem térmica a PRODEL consome quantidades avultadas de combustível (gasóleo e Jet B) fornecido pela concessionária SONANGOL e subsidiado à 100% pelo Governo de Angola</a:t>
            </a:r>
            <a:r>
              <a:rPr lang="pt-PT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2364561" y="1186694"/>
            <a:ext cx="721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0000FF"/>
                </a:solidFill>
              </a:rPr>
              <a:t>Evolução  do Consumo de Combustível nos Centros Electroprodutores</a:t>
            </a:r>
            <a:endParaRPr lang="pt-PT" b="1" dirty="0">
              <a:solidFill>
                <a:srgbClr val="0000FF"/>
              </a:solidFill>
            </a:endParaRPr>
          </a:p>
        </p:txBody>
      </p:sp>
      <p:sp>
        <p:nvSpPr>
          <p:cNvPr id="25" name="Seta para a direita 4"/>
          <p:cNvSpPr/>
          <p:nvPr/>
        </p:nvSpPr>
        <p:spPr>
          <a:xfrm>
            <a:off x="5120918" y="3026766"/>
            <a:ext cx="1075172" cy="83461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5080" rIns="10160" bIns="508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PT" sz="800" kern="1200" dirty="0">
              <a:solidFill>
                <a:srgbClr val="00206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06618" y="3483493"/>
            <a:ext cx="11778764" cy="2698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3º Trimestre/2017 houve um aumento de consumo de combustível na ordem dos 19% derivado da entrada em exploração de novos activos térmicos bem como </a:t>
            </a:r>
            <a:r>
              <a:rPr lang="pt-PT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  défice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erificado na produção hídrica motivado 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pelo baixo caudal. 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Entretanto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baixa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consumo 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combustível verificado em 2018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deveu-se </a:t>
            </a: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de, a produção de origem hídrica ter a supremacia no mix de geração 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 a </a:t>
            </a:r>
            <a:r>
              <a:rPr lang="pt-PT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satisfação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demanda e os </a:t>
            </a: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factores 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climáticos (época de cacimbo), mantendo assim algumas </a:t>
            </a: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centrais térmicas em 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standby.  De referir que o gasóleo representa mais de 90% nas necessidades de consumo para a produção de energia eléctrica de origem térmica.</a:t>
            </a:r>
            <a:endParaRPr lang="pt-PT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83722" y="6496488"/>
            <a:ext cx="6752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MINEA – 8.º Conselho </a:t>
            </a:r>
            <a:r>
              <a:rPr lang="pt-P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Consultivo</a:t>
            </a:r>
            <a:endParaRPr lang="pt-P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Imagem 3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4037"/>
          <a:stretch>
            <a:fillRect/>
          </a:stretch>
        </p:blipFill>
        <p:spPr bwMode="auto">
          <a:xfrm>
            <a:off x="3597832" y="6496488"/>
            <a:ext cx="603624" cy="3409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689255"/>
              </p:ext>
            </p:extLst>
          </p:nvPr>
        </p:nvGraphicFramePr>
        <p:xfrm>
          <a:off x="156788" y="1556026"/>
          <a:ext cx="11828594" cy="1899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9" name="Folha de Cálculo" r:id="rId7" imgW="13544595" imgH="1924063" progId="Excel.Sheet.12">
                  <p:embed/>
                </p:oleObj>
              </mc:Choice>
              <mc:Fallback>
                <p:oleObj name="Folha de Cálculo" r:id="rId7" imgW="13544595" imgH="192406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6788" y="1556026"/>
                        <a:ext cx="11828594" cy="1899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eptágono 1"/>
          <p:cNvSpPr/>
          <p:nvPr/>
        </p:nvSpPr>
        <p:spPr>
          <a:xfrm>
            <a:off x="11302809" y="6356350"/>
            <a:ext cx="543202" cy="365125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9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0733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D354-3297-4B9A-9169-66BA7F2D9C17}" type="slidenum">
              <a:rPr lang="pt-PT" smtClean="0">
                <a:solidFill>
                  <a:srgbClr val="002060"/>
                </a:solidFill>
              </a:rPr>
              <a:t>12</a:t>
            </a:fld>
            <a:endParaRPr lang="pt-PT" dirty="0">
              <a:solidFill>
                <a:srgbClr val="002060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646268" y="48126"/>
            <a:ext cx="10656541" cy="1036666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PT" dirty="0" smtClean="0">
              <a:solidFill>
                <a:srgbClr val="00206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789574" y="1694331"/>
            <a:ext cx="7237885" cy="3316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8" name="Retângulo 37"/>
          <p:cNvSpPr/>
          <p:nvPr/>
        </p:nvSpPr>
        <p:spPr>
          <a:xfrm>
            <a:off x="253688" y="180915"/>
            <a:ext cx="116582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 Domínio Comercial</a:t>
            </a:r>
          </a:p>
          <a:p>
            <a:pPr algn="just"/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aumento da facturação verificado deveu-se ao facto da entrada em operação de novos activos hídricos e térmicos. Da facturação emitida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cerca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32% representa o fluxo de recebimentos, situação que vem causando impacto extremamente negativo na gestão da empresa (sustentabilidade)/ custos operacionais.</a:t>
            </a:r>
          </a:p>
          <a:p>
            <a:pPr algn="just"/>
            <a:endParaRPr lang="pt-PT" sz="20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salientar que o valor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dívida pela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venda de energia eléctrica á 31 de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Agosto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2018 é de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94,21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 milhões de Kwanzas, que representa 68% do valor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facturado.</a:t>
            </a:r>
          </a:p>
          <a:p>
            <a:pPr algn="just"/>
            <a:endParaRPr lang="pt-PT" sz="20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PRODEL,E.P. no âmbito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redução de custos, tem empreendido esforços tendo procedido a rescisão de alguns contrato com fornecedores de operação e manutenção, prestação de serviços de limpeza, protecção e segurança e alimentação. </a:t>
            </a:r>
          </a:p>
          <a:p>
            <a:pPr algn="just"/>
            <a:endParaRPr lang="pt-PT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m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4037"/>
          <a:stretch>
            <a:fillRect/>
          </a:stretch>
        </p:blipFill>
        <p:spPr bwMode="auto">
          <a:xfrm>
            <a:off x="3925026" y="6488668"/>
            <a:ext cx="603624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tângulo 11"/>
          <p:cNvSpPr/>
          <p:nvPr/>
        </p:nvSpPr>
        <p:spPr>
          <a:xfrm>
            <a:off x="253689" y="6488668"/>
            <a:ext cx="6909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MINEA – 8.º Conselho </a:t>
            </a:r>
            <a:r>
              <a:rPr lang="pt-P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Consultivo</a:t>
            </a:r>
            <a:endParaRPr lang="pt-P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226218"/>
              </p:ext>
            </p:extLst>
          </p:nvPr>
        </p:nvGraphicFramePr>
        <p:xfrm>
          <a:off x="172993" y="5768503"/>
          <a:ext cx="11846011" cy="720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46011"/>
              </a:tblGrid>
              <a:tr h="240055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Nota: - </a:t>
                      </a:r>
                      <a:r>
                        <a:rPr lang="pt-PT" sz="1100" u="none" strike="noStrike" dirty="0" smtClean="0">
                          <a:effectLst/>
                        </a:rPr>
                        <a:t>Os valores  </a:t>
                      </a:r>
                      <a:r>
                        <a:rPr lang="pt-PT" sz="1100" u="none" strike="noStrike" dirty="0">
                          <a:effectLst/>
                        </a:rPr>
                        <a:t>do subsídio à Preços em </a:t>
                      </a:r>
                      <a:r>
                        <a:rPr lang="pt-PT" sz="1100" u="none" strike="noStrike" dirty="0" smtClean="0">
                          <a:effectLst/>
                        </a:rPr>
                        <a:t>2017, </a:t>
                      </a:r>
                      <a:r>
                        <a:rPr lang="pt-PT" sz="1100" u="none" strike="noStrike" dirty="0">
                          <a:effectLst/>
                        </a:rPr>
                        <a:t>foram recebidos nos meses de Janeiro, Março, Maio, Junho e Outubro.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40055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           - Em 2018 </a:t>
                      </a:r>
                      <a:r>
                        <a:rPr lang="pt-PT" sz="1100" u="none" strike="noStrike" dirty="0" smtClean="0">
                          <a:effectLst/>
                        </a:rPr>
                        <a:t>até o mês de Julho recebeu-se apenas uma única vez no </a:t>
                      </a:r>
                      <a:r>
                        <a:rPr lang="pt-PT" sz="1100" u="none" strike="noStrike" dirty="0">
                          <a:effectLst/>
                        </a:rPr>
                        <a:t>mês de Março.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  <a:tr h="240055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           - Dos valores recebidos </a:t>
                      </a:r>
                      <a:r>
                        <a:rPr lang="pt-PT" sz="1100" u="none" strike="noStrike" dirty="0" smtClean="0">
                          <a:effectLst/>
                        </a:rPr>
                        <a:t> mais </a:t>
                      </a:r>
                      <a:r>
                        <a:rPr lang="pt-PT" sz="1100" u="none" strike="noStrike" dirty="0">
                          <a:effectLst/>
                        </a:rPr>
                        <a:t>de 50% foi para os Custos de Operação e Manutenção ( Serviços de Terceiros)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095908"/>
              </p:ext>
            </p:extLst>
          </p:nvPr>
        </p:nvGraphicFramePr>
        <p:xfrm>
          <a:off x="172994" y="3618350"/>
          <a:ext cx="11846011" cy="2073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9" name="Folha de Cálculo" r:id="rId7" imgW="12125303" imgH="2495404" progId="Excel.Sheet.12">
                  <p:embed/>
                </p:oleObj>
              </mc:Choice>
              <mc:Fallback>
                <p:oleObj name="Folha de Cálculo" r:id="rId7" imgW="12125303" imgH="249540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2994" y="3618350"/>
                        <a:ext cx="11846011" cy="20739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Heptágono 2"/>
          <p:cNvSpPr/>
          <p:nvPr/>
        </p:nvSpPr>
        <p:spPr>
          <a:xfrm>
            <a:off x="11541211" y="6356350"/>
            <a:ext cx="572529" cy="423391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12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7324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D354-3297-4B9A-9169-66BA7F2D9C17}" type="slidenum">
              <a:rPr lang="pt-PT" smtClean="0">
                <a:solidFill>
                  <a:srgbClr val="002060"/>
                </a:solidFill>
              </a:rPr>
              <a:t>13</a:t>
            </a:fld>
            <a:endParaRPr lang="pt-PT" dirty="0">
              <a:solidFill>
                <a:srgbClr val="002060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646268" y="48126"/>
            <a:ext cx="10656541" cy="1036666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PT" dirty="0" smtClean="0">
              <a:solidFill>
                <a:srgbClr val="00206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789574" y="1694331"/>
            <a:ext cx="7237885" cy="3316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8" name="Retângulo 37"/>
          <p:cNvSpPr/>
          <p:nvPr/>
        </p:nvSpPr>
        <p:spPr>
          <a:xfrm>
            <a:off x="896471" y="180915"/>
            <a:ext cx="10094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 Domínio </a:t>
            </a:r>
            <a:r>
              <a:rPr lang="pt-PT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dos Investimentos</a:t>
            </a:r>
            <a:endParaRPr lang="pt-PT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7665" y="654046"/>
            <a:ext cx="11623347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15000"/>
              </a:lnSpc>
              <a:spcAft>
                <a:spcPts val="600"/>
              </a:spcAft>
              <a:buAutoNum type="romanUcParenR"/>
            </a:pPr>
            <a:r>
              <a:rPr lang="pt-PT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Programa de </a:t>
            </a:r>
            <a:r>
              <a:rPr lang="pt-PT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Investimentos </a:t>
            </a:r>
            <a:r>
              <a:rPr lang="pt-PT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Públicos (PIP) 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pt-PT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período em causa, no âmbito do PIP, a PRODEL,E.P. celebrou contratos de prestação de serviços, com destaque: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Fornecimento e montagem da capacidade de geração termoeléctrica da central de Monongue, Saurimo, Quileva, Xitoto 2;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pt-P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Fornecimento e assistência técnica para garantia  da disponibilidade das turbinas da CT Cazenga, Viana, Biópio, Malembo, Ciclo Combinado do Soyo;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pt-P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Fornecimento e assistência técnica para </a:t>
            </a:r>
            <a:r>
              <a:rPr lang="pt-PT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revisões capitais 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construção de banco de peças com cobertura nacional;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pt-P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Instalação das centrais térmicas do Namibe, Luena e Menongue;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56230" y="6518915"/>
            <a:ext cx="6909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MINEA – 8.º Conselho </a:t>
            </a:r>
            <a:r>
              <a:rPr lang="pt-P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Consultivo</a:t>
            </a:r>
            <a:endParaRPr lang="pt-P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m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4037"/>
          <a:stretch>
            <a:fillRect/>
          </a:stretch>
        </p:blipFill>
        <p:spPr bwMode="auto">
          <a:xfrm>
            <a:off x="3802157" y="6443554"/>
            <a:ext cx="603624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eptágono 1"/>
          <p:cNvSpPr/>
          <p:nvPr/>
        </p:nvSpPr>
        <p:spPr>
          <a:xfrm>
            <a:off x="11302809" y="6356350"/>
            <a:ext cx="543202" cy="365125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10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0599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D354-3297-4B9A-9169-66BA7F2D9C17}" type="slidenum">
              <a:rPr lang="pt-PT" smtClean="0">
                <a:solidFill>
                  <a:srgbClr val="002060"/>
                </a:solidFill>
              </a:rPr>
              <a:t>14</a:t>
            </a:fld>
            <a:endParaRPr lang="pt-PT" dirty="0">
              <a:solidFill>
                <a:srgbClr val="002060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646268" y="48126"/>
            <a:ext cx="10656541" cy="1036666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PT" dirty="0" smtClean="0">
              <a:solidFill>
                <a:srgbClr val="00206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789574" y="1694331"/>
            <a:ext cx="7237885" cy="3316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8" name="Retângulo 37"/>
          <p:cNvSpPr/>
          <p:nvPr/>
        </p:nvSpPr>
        <p:spPr>
          <a:xfrm>
            <a:off x="896471" y="180915"/>
            <a:ext cx="10094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 Domínio </a:t>
            </a:r>
            <a:r>
              <a:rPr lang="pt-PT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dos Investimentos</a:t>
            </a:r>
            <a:endParaRPr lang="pt-PT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7665" y="654046"/>
            <a:ext cx="11623347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Instalação </a:t>
            </a: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 7 (sete)  centrais Híbridas ( Belize, Dingue, Longonjo, Londuimbale, Bocoio, Sanza Pombo, Xagongo e </a:t>
            </a:r>
            <a:r>
              <a:rPr lang="pt-P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Tômbwa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pt-P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Revisões </a:t>
            </a: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capitais sobre as barcaças e o grupo gerador #3 de Capanda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pt-PT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Reabilitação e Modernização da central da Matala.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pt-P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t-PT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pt-PT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Investimentos com fundos </a:t>
            </a:r>
            <a:r>
              <a:rPr lang="pt-PT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Próprios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pt-P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Relativamente aos projectos de investimentos </a:t>
            </a:r>
            <a:r>
              <a:rPr lang="pt-PT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 fundos próprios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apesar de se registar  maior capacidade e disponibilidade de potência, não se traduz </a:t>
            </a:r>
            <a:r>
              <a:rPr lang="pt-PT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aumento de receitas 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tesouraria), o que não tem permitido à empresa fazer investimentos.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56230" y="6518915"/>
            <a:ext cx="6909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MINEA – 8.º Conselho </a:t>
            </a:r>
            <a:r>
              <a:rPr lang="pt-P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Consultivo</a:t>
            </a:r>
            <a:endParaRPr lang="pt-P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m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4037"/>
          <a:stretch>
            <a:fillRect/>
          </a:stretch>
        </p:blipFill>
        <p:spPr bwMode="auto">
          <a:xfrm>
            <a:off x="3701676" y="6492875"/>
            <a:ext cx="603624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eptágono 1"/>
          <p:cNvSpPr/>
          <p:nvPr/>
        </p:nvSpPr>
        <p:spPr>
          <a:xfrm>
            <a:off x="11484823" y="6304905"/>
            <a:ext cx="576153" cy="428367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11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8768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D354-3297-4B9A-9169-66BA7F2D9C17}" type="slidenum">
              <a:rPr lang="pt-PT" smtClean="0">
                <a:solidFill>
                  <a:srgbClr val="002060"/>
                </a:solidFill>
              </a:rPr>
              <a:t>15</a:t>
            </a:fld>
            <a:endParaRPr lang="pt-PT" dirty="0">
              <a:solidFill>
                <a:srgbClr val="002060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659786" y="210659"/>
            <a:ext cx="10656541" cy="1036666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PT" dirty="0" smtClean="0">
              <a:solidFill>
                <a:srgbClr val="00206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789574" y="1694331"/>
            <a:ext cx="7237885" cy="3316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8992"/>
            <a:ext cx="12192000" cy="61290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0" name="Retângulo arredondado 9"/>
          <p:cNvSpPr/>
          <p:nvPr/>
        </p:nvSpPr>
        <p:spPr>
          <a:xfrm>
            <a:off x="0" y="8514"/>
            <a:ext cx="12192000" cy="69641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CONSTRANGIMENTOS</a:t>
            </a:r>
          </a:p>
        </p:txBody>
      </p:sp>
      <p:sp>
        <p:nvSpPr>
          <p:cNvPr id="6" name="Retângulo 5"/>
          <p:cNvSpPr/>
          <p:nvPr/>
        </p:nvSpPr>
        <p:spPr>
          <a:xfrm>
            <a:off x="231418" y="509447"/>
            <a:ext cx="11812301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PT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sz="28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dificuldades imposta pela actual conjuntura económica e financeira do sector, a PRODEL,E.P tem se deparado com inúmeros dificuldades que se resumem no seguinte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pt-PT" sz="20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Dificuldades na gestão corrente;</a:t>
            </a:r>
          </a:p>
          <a:p>
            <a:pPr algn="just"/>
            <a:endParaRPr lang="pt-PT" sz="20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Dificuldades na realização de trabalhos de Operação e Manutenção;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PT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Incapacidade de realizar Investimentos.  </a:t>
            </a:r>
          </a:p>
          <a:p>
            <a:pPr algn="just"/>
            <a:endParaRPr lang="pt-PT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231418" y="6488668"/>
            <a:ext cx="6909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MINEA – 8.º Conselho </a:t>
            </a:r>
            <a:r>
              <a:rPr lang="pt-P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Consultivo</a:t>
            </a:r>
            <a:endParaRPr lang="pt-P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m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4037"/>
          <a:stretch>
            <a:fillRect/>
          </a:stretch>
        </p:blipFill>
        <p:spPr bwMode="auto">
          <a:xfrm>
            <a:off x="3701676" y="6488668"/>
            <a:ext cx="603624" cy="3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rc_mi" descr="Resultado de imagem para imagens de barragens em saurimo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3" y="4124528"/>
            <a:ext cx="5793763" cy="2778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43" y="4027251"/>
            <a:ext cx="6582294" cy="298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Heptágono 1"/>
          <p:cNvSpPr/>
          <p:nvPr/>
        </p:nvSpPr>
        <p:spPr>
          <a:xfrm>
            <a:off x="11484043" y="6432909"/>
            <a:ext cx="559676" cy="365125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13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4256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D354-3297-4B9A-9169-66BA7F2D9C17}" type="slidenum">
              <a:rPr lang="pt-PT" smtClean="0">
                <a:solidFill>
                  <a:srgbClr val="002060"/>
                </a:solidFill>
              </a:rPr>
              <a:t>16</a:t>
            </a:fld>
            <a:endParaRPr lang="pt-PT" dirty="0">
              <a:solidFill>
                <a:srgbClr val="002060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659786" y="210659"/>
            <a:ext cx="10656541" cy="1036666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PT" dirty="0" smtClean="0">
              <a:solidFill>
                <a:srgbClr val="00206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789574" y="1694331"/>
            <a:ext cx="7237885" cy="3316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4792"/>
            <a:ext cx="12191999" cy="60832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0" name="Retângulo arredondado 9"/>
          <p:cNvSpPr/>
          <p:nvPr/>
        </p:nvSpPr>
        <p:spPr>
          <a:xfrm>
            <a:off x="-1" y="74134"/>
            <a:ext cx="12191999" cy="774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CONCLUSÃO</a:t>
            </a:r>
            <a:endParaRPr lang="pt-PT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0" y="6449065"/>
            <a:ext cx="6909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MINEA – 8.º Conselho </a:t>
            </a:r>
            <a:r>
              <a:rPr lang="pt-P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Consultivo</a:t>
            </a:r>
            <a:endParaRPr lang="pt-P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m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4037"/>
          <a:stretch>
            <a:fillRect/>
          </a:stretch>
        </p:blipFill>
        <p:spPr bwMode="auto">
          <a:xfrm>
            <a:off x="3567538" y="6473073"/>
            <a:ext cx="603624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231418" y="509447"/>
            <a:ext cx="1181230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PT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sz="28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Perante o quadro acima descrito conclui-se que:</a:t>
            </a:r>
          </a:p>
          <a:p>
            <a:pPr algn="just"/>
            <a:endParaRPr lang="pt-PT" sz="20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 a entrada em operação comercial de novos activos, verificou-se um acréscimo no parque electroprodutor do sistema eléctrico nacional, tendo a energia de fonte hídrica uma maior percentagem no  mix de geração;</a:t>
            </a:r>
          </a:p>
          <a:p>
            <a:pPr algn="just"/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endParaRPr lang="pt-PT" sz="20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Apesar de se registar  maior capacidade e disponibilidade de potência, o mesmo não se 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traduziu </a:t>
            </a: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aumento de receitas (tesouraria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pt-P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PT" sz="20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PT" sz="20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 baixos recebimentos pela venda de </a:t>
            </a:r>
            <a:r>
              <a:rPr lang="pt-PT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energia eléctrica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bem como a irregularidade na recepção do subsídio à preços, tem contribuído negativamente na </a:t>
            </a:r>
            <a:r>
              <a:rPr lang="pt-PT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gestão da empresa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PT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sz="20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ptágono 1"/>
          <p:cNvSpPr/>
          <p:nvPr/>
        </p:nvSpPr>
        <p:spPr>
          <a:xfrm>
            <a:off x="11353800" y="6203313"/>
            <a:ext cx="541638" cy="444622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14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8190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D354-3297-4B9A-9169-66BA7F2D9C17}" type="slidenum">
              <a:rPr lang="pt-PT" smtClean="0">
                <a:solidFill>
                  <a:srgbClr val="002060"/>
                </a:solidFill>
              </a:rPr>
              <a:t>17</a:t>
            </a:fld>
            <a:endParaRPr lang="pt-PT" dirty="0">
              <a:solidFill>
                <a:srgbClr val="002060"/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646268" y="137507"/>
            <a:ext cx="10656541" cy="899159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PT" dirty="0" smtClean="0">
              <a:solidFill>
                <a:srgbClr val="002060"/>
              </a:solidFill>
            </a:endParaRPr>
          </a:p>
        </p:txBody>
      </p:sp>
      <p:pic>
        <p:nvPicPr>
          <p:cNvPr id="6" name="Imagem 5" descr="Resultado de imagem para Imagens dos rio  Chicap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134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230659" y="1769761"/>
            <a:ext cx="984421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PT" sz="4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t-PT" sz="5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PT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OBRIGADO!</a:t>
            </a:r>
            <a:endParaRPr lang="pt-PT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69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D354-3297-4B9A-9169-66BA7F2D9C17}" type="slidenum">
              <a:rPr lang="pt-PT" smtClean="0">
                <a:solidFill>
                  <a:srgbClr val="002060"/>
                </a:solidFill>
              </a:rPr>
              <a:t>2</a:t>
            </a:fld>
            <a:endParaRPr lang="pt-PT" dirty="0">
              <a:solidFill>
                <a:srgbClr val="002060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587"/>
            <a:ext cx="12274378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6" name="Retângulo arredondado 5"/>
          <p:cNvSpPr/>
          <p:nvPr/>
        </p:nvSpPr>
        <p:spPr>
          <a:xfrm>
            <a:off x="337520" y="487680"/>
            <a:ext cx="11366800" cy="5120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MINEA – </a:t>
            </a:r>
            <a:r>
              <a:rPr lang="pt-PT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8.º </a:t>
            </a:r>
            <a:r>
              <a:rPr lang="pt-PT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Conselho Consultivo </a:t>
            </a:r>
            <a:endParaRPr lang="pt-PT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PT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Saurimo, 11 e  12  de Agosto </a:t>
            </a:r>
            <a:r>
              <a:rPr lang="pt-PT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PT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pt-PT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Diagrama 21"/>
          <p:cNvGraphicFramePr/>
          <p:nvPr>
            <p:extLst>
              <p:ext uri="{D42A27DB-BD31-4B8C-83A1-F6EECF244321}">
                <p14:modId xmlns:p14="http://schemas.microsoft.com/office/powerpoint/2010/main" val="1087462441"/>
              </p:ext>
            </p:extLst>
          </p:nvPr>
        </p:nvGraphicFramePr>
        <p:xfrm>
          <a:off x="1248563" y="1696073"/>
          <a:ext cx="9448809" cy="4510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3" name="CaixaDeTexto 22"/>
          <p:cNvSpPr txBox="1"/>
          <p:nvPr/>
        </p:nvSpPr>
        <p:spPr>
          <a:xfrm>
            <a:off x="838817" y="1188603"/>
            <a:ext cx="1308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ÍNDICE</a:t>
            </a:r>
            <a:endParaRPr lang="pt-PT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m 1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4037"/>
          <a:stretch>
            <a:fillRect/>
          </a:stretch>
        </p:blipFill>
        <p:spPr bwMode="auto">
          <a:xfrm>
            <a:off x="5831911" y="6433286"/>
            <a:ext cx="763508" cy="365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Conexão reta 2"/>
          <p:cNvCxnSpPr/>
          <p:nvPr/>
        </p:nvCxnSpPr>
        <p:spPr>
          <a:xfrm flipV="1">
            <a:off x="477795" y="979334"/>
            <a:ext cx="10515121" cy="5984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Heptágono 1"/>
          <p:cNvSpPr/>
          <p:nvPr/>
        </p:nvSpPr>
        <p:spPr>
          <a:xfrm>
            <a:off x="11638828" y="6538912"/>
            <a:ext cx="553172" cy="422062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1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9737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D354-3297-4B9A-9169-66BA7F2D9C17}" type="slidenum">
              <a:rPr lang="pt-PT" smtClean="0">
                <a:solidFill>
                  <a:srgbClr val="002060"/>
                </a:solidFill>
              </a:rPr>
              <a:t>3</a:t>
            </a:fld>
            <a:endParaRPr lang="pt-PT" dirty="0">
              <a:solidFill>
                <a:srgbClr val="002060"/>
              </a:solidFill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323804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2" name="Retângulo 11"/>
          <p:cNvSpPr/>
          <p:nvPr/>
        </p:nvSpPr>
        <p:spPr>
          <a:xfrm>
            <a:off x="321276" y="623860"/>
            <a:ext cx="11681253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Constituição  e Objecto Social da Empresa</a:t>
            </a:r>
          </a:p>
          <a:p>
            <a:pPr algn="ctr"/>
            <a:endParaRPr lang="pt-PT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Empresa Pública de Produção de Electricidade, PRODEL – E.P., foi criada através do Decreto Presidencial n.º 305/14, de 20 de Novembro, no quadro da reorganização e potenciação do Sector Eléctrico, diploma que também extingue a Empresa Nacional de Electricidade, ENE – E.P. e a Empresa de Distribuição de Electricidade, EDEL – E.P.</a:t>
            </a:r>
          </a:p>
          <a:p>
            <a:pPr algn="just"/>
            <a:endParaRPr lang="pt-PT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PRODEL – E.P. tem como 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t-P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bjecto </a:t>
            </a: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t-P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ocial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produção de energia eléctrica, no âmbito do Sistema Eléctrico Público (SEP), </a:t>
            </a: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</a:t>
            </a:r>
            <a:r>
              <a:rPr lang="pt-PT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termos e</a:t>
            </a:r>
            <a:r>
              <a:rPr lang="pt-PT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condições</a:t>
            </a:r>
            <a:r>
              <a:rPr lang="pt-PT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 </a:t>
            </a: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respectivas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concessões e licenças.</a:t>
            </a:r>
          </a:p>
          <a:p>
            <a:pPr algn="just"/>
            <a:endParaRPr lang="pt-PT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latin typeface="Calibri" pitchFamily="34" charset="0"/>
            </a:endParaRPr>
          </a:p>
          <a:p>
            <a:pPr algn="just"/>
            <a:endParaRPr lang="pt-PT" dirty="0">
              <a:latin typeface="Calibri" pitchFamily="34" charset="0"/>
            </a:endParaRPr>
          </a:p>
        </p:txBody>
      </p:sp>
      <p:sp>
        <p:nvSpPr>
          <p:cNvPr id="11" name="Retângulo arredondado 10"/>
          <p:cNvSpPr/>
          <p:nvPr/>
        </p:nvSpPr>
        <p:spPr>
          <a:xfrm>
            <a:off x="3649364" y="0"/>
            <a:ext cx="4961236" cy="581900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Apresentação</a:t>
            </a:r>
            <a:r>
              <a:rPr lang="pt-P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Empresa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" y="6512395"/>
            <a:ext cx="6820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MINEA – 8.º Conselho </a:t>
            </a:r>
            <a:r>
              <a:rPr lang="pt-P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Consultivo</a:t>
            </a:r>
            <a:endParaRPr lang="pt-P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PT" dirty="0">
              <a:solidFill>
                <a:srgbClr val="002060"/>
              </a:solidFill>
            </a:endParaRPr>
          </a:p>
        </p:txBody>
      </p:sp>
      <p:pic>
        <p:nvPicPr>
          <p:cNvPr id="14" name="Imagem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4037"/>
          <a:stretch>
            <a:fillRect/>
          </a:stretch>
        </p:blipFill>
        <p:spPr bwMode="auto">
          <a:xfrm>
            <a:off x="3851189" y="6512395"/>
            <a:ext cx="603624" cy="3231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21277" y="3508898"/>
            <a:ext cx="5840626" cy="294603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/>
          </a:p>
        </p:txBody>
      </p:sp>
      <p:pic>
        <p:nvPicPr>
          <p:cNvPr id="10" name="irc_mi" descr="http://imgs.sapo.pt/economiaemercado/content/img/central_hidro_eletrica_da_huila.jpg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3178" y="3435179"/>
            <a:ext cx="5379308" cy="307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ptágono 1"/>
          <p:cNvSpPr/>
          <p:nvPr/>
        </p:nvSpPr>
        <p:spPr>
          <a:xfrm>
            <a:off x="11674045" y="6405176"/>
            <a:ext cx="509716" cy="384768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2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5134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D354-3297-4B9A-9169-66BA7F2D9C17}" type="slidenum">
              <a:rPr lang="pt-PT" smtClean="0">
                <a:solidFill>
                  <a:srgbClr val="002060"/>
                </a:solidFill>
              </a:rPr>
              <a:t>4</a:t>
            </a:fld>
            <a:endParaRPr lang="pt-PT" dirty="0">
              <a:solidFill>
                <a:srgbClr val="002060"/>
              </a:solidFill>
            </a:endParaRPr>
          </a:p>
        </p:txBody>
      </p:sp>
      <p:cxnSp>
        <p:nvCxnSpPr>
          <p:cNvPr id="3" name="Conexão reta 2"/>
          <p:cNvCxnSpPr/>
          <p:nvPr/>
        </p:nvCxnSpPr>
        <p:spPr>
          <a:xfrm>
            <a:off x="748301" y="6180794"/>
            <a:ext cx="10474090" cy="68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m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992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25" name="Imagem 2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" y="2552946"/>
            <a:ext cx="5886751" cy="3803404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>
            <a:off x="5997142" y="786121"/>
            <a:ext cx="595596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PRODEL, à data de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Agosto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corrente ano,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detinha um total de 2 724 trabalhadores, sendo 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2 361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funcionários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activo,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 quais cerca de    63 %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tinham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menos de 45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anos e 363 repartidos em  (Avençados, Pensionistas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Reformados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Incapacitados.</a:t>
            </a:r>
          </a:p>
          <a:p>
            <a:pPr algn="just"/>
            <a:endParaRPr lang="pt-PT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relação ao género, as mulheres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representam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16% do total dos trabalhadores no activo.</a:t>
            </a:r>
          </a:p>
          <a:p>
            <a:endParaRPr lang="pt-PT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PT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8436" y="-60441"/>
            <a:ext cx="47137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P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 </a:t>
            </a: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elementos corporativos da PRODEL integram uma forte preocupação na ligação entre a eficiência da produção, a formação e o desenvolvimento económico e social 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País.</a:t>
            </a:r>
            <a:endParaRPr lang="pt-P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tângulo arredondado 12"/>
          <p:cNvSpPr/>
          <p:nvPr/>
        </p:nvSpPr>
        <p:spPr>
          <a:xfrm>
            <a:off x="36254" y="-1599"/>
            <a:ext cx="5535489" cy="4998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Identidade</a:t>
            </a:r>
            <a:r>
              <a:rPr lang="pt-PT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Corporativa</a:t>
            </a:r>
          </a:p>
        </p:txBody>
      </p:sp>
      <p:sp>
        <p:nvSpPr>
          <p:cNvPr id="14" name="Retângulo arredondado 13"/>
          <p:cNvSpPr/>
          <p:nvPr/>
        </p:nvSpPr>
        <p:spPr>
          <a:xfrm>
            <a:off x="6030096" y="0"/>
            <a:ext cx="5394641" cy="4998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Recursos Humanos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6254" y="6499940"/>
            <a:ext cx="6874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MINEA – 8.º Conselho </a:t>
            </a:r>
            <a:r>
              <a:rPr lang="pt-P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Consultivo</a:t>
            </a:r>
            <a:endParaRPr lang="pt-P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PT" dirty="0">
              <a:solidFill>
                <a:srgbClr val="002060"/>
              </a:solidFill>
            </a:endParaRPr>
          </a:p>
        </p:txBody>
      </p:sp>
      <p:pic>
        <p:nvPicPr>
          <p:cNvPr id="18" name="Imagem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4037"/>
          <a:stretch>
            <a:fillRect/>
          </a:stretch>
        </p:blipFill>
        <p:spPr bwMode="auto">
          <a:xfrm>
            <a:off x="3686180" y="6466448"/>
            <a:ext cx="603624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Heptágono 3"/>
          <p:cNvSpPr/>
          <p:nvPr/>
        </p:nvSpPr>
        <p:spPr>
          <a:xfrm>
            <a:off x="11714206" y="6407707"/>
            <a:ext cx="321275" cy="313768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3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4272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D354-3297-4B9A-9169-66BA7F2D9C17}" type="slidenum">
              <a:rPr lang="pt-PT" smtClean="0">
                <a:solidFill>
                  <a:srgbClr val="002060"/>
                </a:solidFill>
              </a:rPr>
              <a:t>5</a:t>
            </a:fld>
            <a:endParaRPr lang="pt-PT" dirty="0">
              <a:solidFill>
                <a:srgbClr val="002060"/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646268" y="137507"/>
            <a:ext cx="10656541" cy="899159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PT" dirty="0" smtClean="0">
              <a:solidFill>
                <a:srgbClr val="002060"/>
              </a:solidFill>
            </a:endParaRPr>
          </a:p>
        </p:txBody>
      </p:sp>
      <p:pic>
        <p:nvPicPr>
          <p:cNvPr id="9" name="Imagem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>
            <a:off x="163726" y="6211669"/>
            <a:ext cx="6623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P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MINEA </a:t>
            </a:r>
            <a:r>
              <a:rPr lang="pt-P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8.º Conselho </a:t>
            </a:r>
            <a:r>
              <a:rPr lang="pt-PT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Consultivo</a:t>
            </a:r>
            <a:endParaRPr lang="pt-P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m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4037"/>
          <a:stretch>
            <a:fillRect/>
          </a:stretch>
        </p:blipFill>
        <p:spPr bwMode="auto">
          <a:xfrm>
            <a:off x="3781167" y="6484036"/>
            <a:ext cx="580768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tângulo arredondado 13"/>
          <p:cNvSpPr/>
          <p:nvPr/>
        </p:nvSpPr>
        <p:spPr>
          <a:xfrm>
            <a:off x="994721" y="2364717"/>
            <a:ext cx="9432323" cy="105507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DESEMPENHO OPERACIONAL </a:t>
            </a:r>
            <a:endParaRPr lang="pt-PT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25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D354-3297-4B9A-9169-66BA7F2D9C17}" type="slidenum">
              <a:rPr lang="pt-PT" smtClean="0">
                <a:solidFill>
                  <a:srgbClr val="002060"/>
                </a:solidFill>
              </a:rPr>
              <a:t>6</a:t>
            </a:fld>
            <a:endParaRPr lang="pt-PT" dirty="0">
              <a:solidFill>
                <a:srgbClr val="002060"/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646268" y="137507"/>
            <a:ext cx="10656541" cy="899159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PT" dirty="0" smtClean="0">
              <a:solidFill>
                <a:srgbClr val="002060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462" y="0"/>
            <a:ext cx="12192000" cy="68534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3" name="Rectângulo 16"/>
          <p:cNvSpPr/>
          <p:nvPr/>
        </p:nvSpPr>
        <p:spPr>
          <a:xfrm>
            <a:off x="3455772" y="42519"/>
            <a:ext cx="5354594" cy="584775"/>
          </a:xfrm>
          <a:prstGeom prst="rect">
            <a:avLst/>
          </a:prstGeom>
          <a:solidFill>
            <a:schemeClr val="accent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Desempenho Operacional</a:t>
            </a:r>
          </a:p>
        </p:txBody>
      </p:sp>
      <p:sp>
        <p:nvSpPr>
          <p:cNvPr id="8" name="Retângulo 7"/>
          <p:cNvSpPr/>
          <p:nvPr/>
        </p:nvSpPr>
        <p:spPr>
          <a:xfrm>
            <a:off x="436605" y="884418"/>
            <a:ext cx="11392929" cy="2941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PT" sz="20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Sistema Eléctrico Público caracteriza-se por agregar no parque de produção nacional, centrais hídricas e térmicas (turbinas e motores a diesel). </a:t>
            </a:r>
            <a:endParaRPr lang="pt-PT" sz="20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produção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hídrica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está repartida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12 centros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electroprodutores, sendo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PRODEL,E.P.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produção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térmica, em 5 regiões (Cabinda, Norte, Centro, Sul e Leste). </a:t>
            </a:r>
            <a:r>
              <a:rPr lang="pt-PT" sz="16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PT" sz="1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16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PT" sz="16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PT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220168"/>
              </p:ext>
            </p:extLst>
          </p:nvPr>
        </p:nvGraphicFramePr>
        <p:xfrm>
          <a:off x="436563" y="3729038"/>
          <a:ext cx="10190162" cy="251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" name="Folha de Cálculo" r:id="rId6" imgW="7924800" imgH="1181034" progId="Excel.Sheet.12">
                  <p:embed/>
                </p:oleObj>
              </mc:Choice>
              <mc:Fallback>
                <p:oleObj name="Folha de Cálculo" r:id="rId6" imgW="7924800" imgH="118103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6563" y="3729038"/>
                        <a:ext cx="10190162" cy="2516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ângulo 1"/>
          <p:cNvSpPr/>
          <p:nvPr/>
        </p:nvSpPr>
        <p:spPr>
          <a:xfrm>
            <a:off x="4261488" y="736628"/>
            <a:ext cx="2674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Domínio da Produção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66470" y="6464290"/>
            <a:ext cx="67013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MINEA – 8.º Conselho </a:t>
            </a:r>
            <a:r>
              <a:rPr lang="pt-P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Consultivo</a:t>
            </a:r>
            <a:endParaRPr lang="pt-P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m 1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4037"/>
          <a:stretch>
            <a:fillRect/>
          </a:stretch>
        </p:blipFill>
        <p:spPr bwMode="auto">
          <a:xfrm>
            <a:off x="3719889" y="6444443"/>
            <a:ext cx="603624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ângulo 9"/>
          <p:cNvSpPr/>
          <p:nvPr/>
        </p:nvSpPr>
        <p:spPr>
          <a:xfrm>
            <a:off x="3181738" y="3249568"/>
            <a:ext cx="4688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Evolução da Potência Instalada Vs Disponível</a:t>
            </a:r>
            <a:endParaRPr lang="pt-PT" dirty="0"/>
          </a:p>
        </p:txBody>
      </p:sp>
      <p:sp>
        <p:nvSpPr>
          <p:cNvPr id="16" name="Retângulo arredondado 15"/>
          <p:cNvSpPr/>
          <p:nvPr/>
        </p:nvSpPr>
        <p:spPr>
          <a:xfrm>
            <a:off x="0" y="8514"/>
            <a:ext cx="12192000" cy="69641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Desempenho Operacional</a:t>
            </a:r>
            <a:endParaRPr lang="pt-PT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eptágono 2"/>
          <p:cNvSpPr/>
          <p:nvPr/>
        </p:nvSpPr>
        <p:spPr>
          <a:xfrm>
            <a:off x="11514460" y="6472378"/>
            <a:ext cx="395417" cy="309254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4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6818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D354-3297-4B9A-9169-66BA7F2D9C17}" type="slidenum">
              <a:rPr lang="pt-PT" smtClean="0">
                <a:solidFill>
                  <a:srgbClr val="002060"/>
                </a:solidFill>
              </a:rPr>
              <a:t>7</a:t>
            </a:fld>
            <a:endParaRPr lang="pt-PT" dirty="0">
              <a:solidFill>
                <a:srgbClr val="002060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5017267" y="4718434"/>
            <a:ext cx="3827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smtClean="0"/>
              <a:t>)</a:t>
            </a:r>
            <a:endParaRPr lang="pt-PT" sz="1200" dirty="0"/>
          </a:p>
        </p:txBody>
      </p:sp>
      <p:sp>
        <p:nvSpPr>
          <p:cNvPr id="26" name="Retângulo 25"/>
          <p:cNvSpPr/>
          <p:nvPr/>
        </p:nvSpPr>
        <p:spPr>
          <a:xfrm>
            <a:off x="646268" y="48126"/>
            <a:ext cx="10656541" cy="1036666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PT" dirty="0" smtClean="0">
              <a:solidFill>
                <a:srgbClr val="002060"/>
              </a:solidFill>
            </a:endParaRP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1734"/>
            <a:ext cx="12192000" cy="68580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7" name="Retângulo 6"/>
          <p:cNvSpPr/>
          <p:nvPr/>
        </p:nvSpPr>
        <p:spPr>
          <a:xfrm>
            <a:off x="-22075" y="6485598"/>
            <a:ext cx="3693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MINEA </a:t>
            </a:r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8.º Conselho </a:t>
            </a:r>
            <a:r>
              <a:rPr lang="pt-P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Consultivo</a:t>
            </a:r>
            <a:endParaRPr lang="pt-P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06645" y="83412"/>
            <a:ext cx="4200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Domínio da </a:t>
            </a:r>
            <a:r>
              <a:rPr lang="pt-P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Produção ( Continuação)</a:t>
            </a:r>
            <a:endParaRPr lang="pt-P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Imagem 4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4037"/>
          <a:stretch>
            <a:fillRect/>
          </a:stretch>
        </p:blipFill>
        <p:spPr bwMode="auto">
          <a:xfrm>
            <a:off x="6513083" y="6441142"/>
            <a:ext cx="603624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85164" y="856061"/>
            <a:ext cx="11778748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Julho </a:t>
            </a: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2018, a potência instalada no país registou um incremento de 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38%</a:t>
            </a:r>
            <a:r>
              <a:rPr lang="pt-PT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(1 189,41 </a:t>
            </a: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MW)  se comparado ao mês de Junho de  2017. Tal situação acontece pelo facto de entrarem em operação novos activos de geração hídrica e </a:t>
            </a:r>
            <a:r>
              <a:rPr lang="pt-P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térmica, destacando:</a:t>
            </a:r>
          </a:p>
          <a:p>
            <a:pPr algn="just"/>
            <a:endParaRPr lang="pt-P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PT" sz="2000" dirty="0" smtClean="0"/>
              <a:t>Entrada </a:t>
            </a:r>
            <a:r>
              <a:rPr lang="pt-PT" sz="2000" dirty="0"/>
              <a:t>em exploração comercial da 1ª turbina de Laúca 334 MW, CD Capopa 1  4,50 MW ( aumento de potência), CT Quileva 92,30 MW ( aumento de potência), CT Belém 50 MW ( instalação) </a:t>
            </a:r>
            <a:r>
              <a:rPr lang="pt-PT" sz="2000" dirty="0" smtClean="0"/>
              <a:t>e CT Morro Bento com 50 MW ( instalação)– Julho/2017;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PT" sz="2000" dirty="0" smtClean="0"/>
              <a:t> </a:t>
            </a:r>
            <a:r>
              <a:rPr lang="pt-PT" sz="2000" dirty="0"/>
              <a:t>Instalação da Central Térmica do Xitoto 3 com 28 MW – </a:t>
            </a:r>
            <a:r>
              <a:rPr lang="pt-PT" sz="2000" dirty="0" smtClean="0"/>
              <a:t>Agosto/2017;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PT" sz="2000" dirty="0" smtClean="0"/>
              <a:t> </a:t>
            </a:r>
            <a:r>
              <a:rPr lang="pt-PT" sz="2000" dirty="0"/>
              <a:t>Instalação da Central Térmica do Camama com 50 MW – </a:t>
            </a:r>
            <a:r>
              <a:rPr lang="pt-PT" sz="2000" dirty="0" smtClean="0"/>
              <a:t>Setembro/2017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PT" sz="2000" dirty="0" smtClean="0"/>
              <a:t>Entrada </a:t>
            </a:r>
            <a:r>
              <a:rPr lang="pt-PT" sz="2000" dirty="0"/>
              <a:t>em exploração comercial da 2ª  turbina de Laúca 334 MW- </a:t>
            </a:r>
            <a:r>
              <a:rPr lang="pt-PT" sz="2000" dirty="0" smtClean="0"/>
              <a:t>Outubro/2017;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PT" sz="2000" dirty="0" smtClean="0"/>
              <a:t>Instalação </a:t>
            </a:r>
            <a:r>
              <a:rPr lang="pt-PT" sz="2000" dirty="0"/>
              <a:t>de uma nova turbina de 28 </a:t>
            </a:r>
            <a:r>
              <a:rPr lang="pt-PT" sz="2000" b="1" dirty="0">
                <a:solidFill>
                  <a:srgbClr val="00B0F0"/>
                </a:solidFill>
              </a:rPr>
              <a:t>MW na  CT Xitoto 3 </a:t>
            </a:r>
            <a:r>
              <a:rPr lang="pt-PT" sz="2000" b="1" dirty="0"/>
              <a:t>– </a:t>
            </a:r>
            <a:r>
              <a:rPr lang="pt-PT" sz="2000" b="1" dirty="0" smtClean="0"/>
              <a:t>F</a:t>
            </a:r>
            <a:r>
              <a:rPr lang="pt-PT" sz="2000" dirty="0" smtClean="0"/>
              <a:t>evereiro/2018;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PT" sz="2000" dirty="0" smtClean="0"/>
              <a:t>Instalação de duas turbinas de 125 MW cada </a:t>
            </a:r>
            <a:r>
              <a:rPr lang="pt-PT" sz="2000" b="1" dirty="0" smtClean="0">
                <a:solidFill>
                  <a:srgbClr val="00B0F0"/>
                </a:solidFill>
              </a:rPr>
              <a:t>Ciclo Combinado-</a:t>
            </a:r>
            <a:r>
              <a:rPr lang="pt-PT" sz="2000" b="1" dirty="0" smtClean="0"/>
              <a:t> </a:t>
            </a:r>
            <a:r>
              <a:rPr lang="pt-PT" sz="2000" dirty="0" smtClean="0"/>
              <a:t>Março/2018;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PT" sz="2000" dirty="0" smtClean="0"/>
              <a:t>Entrada </a:t>
            </a:r>
            <a:r>
              <a:rPr lang="pt-PT" sz="2000" dirty="0"/>
              <a:t>em exploração comercial da 3ª </a:t>
            </a:r>
            <a:r>
              <a:rPr lang="pt-PT" sz="2000" b="1" dirty="0">
                <a:solidFill>
                  <a:srgbClr val="00B0F0"/>
                </a:solidFill>
              </a:rPr>
              <a:t>turbina de Laúca </a:t>
            </a:r>
            <a:r>
              <a:rPr lang="pt-PT" sz="2000" b="1" dirty="0" smtClean="0">
                <a:solidFill>
                  <a:srgbClr val="00B0F0"/>
                </a:solidFill>
              </a:rPr>
              <a:t> 334 MW</a:t>
            </a:r>
            <a:r>
              <a:rPr lang="pt-PT" sz="2000" dirty="0" smtClean="0"/>
              <a:t>– Maio/2018;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PT" sz="2000" dirty="0" smtClean="0"/>
              <a:t>Instalação </a:t>
            </a:r>
            <a:r>
              <a:rPr lang="pt-PT" sz="2000" dirty="0"/>
              <a:t>de duas centrais híbridas do </a:t>
            </a:r>
            <a:r>
              <a:rPr lang="pt-PT" sz="2000" b="1" dirty="0">
                <a:solidFill>
                  <a:srgbClr val="00B0F0"/>
                </a:solidFill>
              </a:rPr>
              <a:t>Dinge e Belize com</a:t>
            </a:r>
            <a:r>
              <a:rPr lang="pt-PT" sz="2000" b="1" dirty="0"/>
              <a:t> </a:t>
            </a:r>
            <a:r>
              <a:rPr lang="pt-PT" sz="2000" dirty="0"/>
              <a:t>2,5 MW cada </a:t>
            </a:r>
            <a:r>
              <a:rPr lang="pt-PT" sz="2000" dirty="0" smtClean="0"/>
              <a:t>- Junho/2018.</a:t>
            </a:r>
            <a:endParaRPr lang="pt-PT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pt-PT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pt-PT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pt-PT" sz="2000" dirty="0" smtClean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pt-PT" sz="2000" dirty="0" smtClean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pt-PT" sz="2000" dirty="0" smtClean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pt-PT" sz="2000" dirty="0" smtClean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pt-PT" sz="20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pt-PT" sz="2000" dirty="0" smtClean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pt-PT" sz="2000" dirty="0" smtClean="0"/>
          </a:p>
          <a:p>
            <a:pPr algn="just"/>
            <a:endParaRPr lang="pt-P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ptágono 1"/>
          <p:cNvSpPr/>
          <p:nvPr/>
        </p:nvSpPr>
        <p:spPr>
          <a:xfrm>
            <a:off x="11525844" y="6305139"/>
            <a:ext cx="423232" cy="365125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5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7846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D354-3297-4B9A-9169-66BA7F2D9C17}" type="slidenum">
              <a:rPr lang="pt-PT" smtClean="0">
                <a:solidFill>
                  <a:srgbClr val="002060"/>
                </a:solidFill>
              </a:rPr>
              <a:t>8</a:t>
            </a:fld>
            <a:endParaRPr lang="pt-PT" dirty="0">
              <a:solidFill>
                <a:srgbClr val="002060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5017267" y="4718434"/>
            <a:ext cx="3827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smtClean="0"/>
              <a:t>)</a:t>
            </a:r>
            <a:endParaRPr lang="pt-PT" sz="1200" dirty="0"/>
          </a:p>
        </p:txBody>
      </p:sp>
      <p:sp>
        <p:nvSpPr>
          <p:cNvPr id="26" name="Retângulo 25"/>
          <p:cNvSpPr/>
          <p:nvPr/>
        </p:nvSpPr>
        <p:spPr>
          <a:xfrm>
            <a:off x="646268" y="48126"/>
            <a:ext cx="10656541" cy="1036666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PT" dirty="0" smtClean="0">
              <a:solidFill>
                <a:srgbClr val="002060"/>
              </a:solidFill>
            </a:endParaRP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239"/>
            <a:ext cx="12192000" cy="68580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87" y="1925110"/>
            <a:ext cx="3328278" cy="3276264"/>
          </a:xfrm>
          <a:prstGeom prst="rect">
            <a:avLst/>
          </a:prstGeom>
        </p:spPr>
      </p:pic>
      <p:pic>
        <p:nvPicPr>
          <p:cNvPr id="33" name="Imagem 3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05" y="848612"/>
            <a:ext cx="862189" cy="95187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CaixaDeTexto 33"/>
          <p:cNvSpPr txBox="1"/>
          <p:nvPr/>
        </p:nvSpPr>
        <p:spPr>
          <a:xfrm>
            <a:off x="2025873" y="918887"/>
            <a:ext cx="3526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/>
              <a:t>Cap. Instalada:    </a:t>
            </a:r>
            <a:r>
              <a:rPr lang="pt-PT" sz="1200" b="1" dirty="0" smtClean="0"/>
              <a:t>145,73 </a:t>
            </a:r>
            <a:r>
              <a:rPr lang="pt-PT" sz="1200" b="1" dirty="0"/>
              <a:t>MW </a:t>
            </a:r>
            <a:r>
              <a:rPr lang="pt-PT" sz="1200" b="1" dirty="0" smtClean="0"/>
              <a:t>(33 grupos) – 7 Centrais</a:t>
            </a:r>
            <a:endParaRPr lang="pt-PT" sz="1200" b="1" dirty="0"/>
          </a:p>
          <a:p>
            <a:r>
              <a:rPr lang="pt-PT" sz="1200" dirty="0" smtClean="0"/>
              <a:t>1 Central a Turbina</a:t>
            </a:r>
            <a:r>
              <a:rPr lang="pt-PT" sz="1200" dirty="0"/>
              <a:t>: </a:t>
            </a:r>
            <a:r>
              <a:rPr lang="pt-PT" sz="1200" b="1" dirty="0" smtClean="0"/>
              <a:t>95,00 MW   (3 grupos)</a:t>
            </a:r>
            <a:endParaRPr lang="pt-PT" sz="1200" b="1" dirty="0"/>
          </a:p>
          <a:p>
            <a:r>
              <a:rPr lang="pt-PT" sz="1200" dirty="0" smtClean="0"/>
              <a:t>4 </a:t>
            </a:r>
            <a:r>
              <a:rPr lang="pt-PT" sz="1200" dirty="0"/>
              <a:t>Centrais a Motor: </a:t>
            </a:r>
            <a:r>
              <a:rPr lang="pt-PT" sz="1200" b="1" dirty="0" smtClean="0"/>
              <a:t>45,73 MW (26 grupos)</a:t>
            </a:r>
          </a:p>
          <a:p>
            <a:r>
              <a:rPr lang="pt-PT" sz="1200" dirty="0" smtClean="0"/>
              <a:t>2 Centrais Híbridas</a:t>
            </a:r>
            <a:r>
              <a:rPr lang="pt-PT" sz="1200" b="1" dirty="0" smtClean="0"/>
              <a:t>:  5,00 MW ( 4 grupos)</a:t>
            </a:r>
            <a:endParaRPr lang="pt-PT" sz="1200" dirty="0"/>
          </a:p>
        </p:txBody>
      </p:sp>
      <p:sp>
        <p:nvSpPr>
          <p:cNvPr id="35" name="CaixaDeTexto 34"/>
          <p:cNvSpPr txBox="1"/>
          <p:nvPr/>
        </p:nvSpPr>
        <p:spPr>
          <a:xfrm>
            <a:off x="2593997" y="645021"/>
            <a:ext cx="1344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u="sng" dirty="0">
                <a:solidFill>
                  <a:srgbClr val="002060"/>
                </a:solidFill>
              </a:rPr>
              <a:t>Região Cabinda</a:t>
            </a:r>
          </a:p>
        </p:txBody>
      </p:sp>
      <p:pic>
        <p:nvPicPr>
          <p:cNvPr id="36" name="Imagem 3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943" y="965713"/>
            <a:ext cx="1188092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CaixaDeTexto 36"/>
          <p:cNvSpPr txBox="1"/>
          <p:nvPr/>
        </p:nvSpPr>
        <p:spPr>
          <a:xfrm>
            <a:off x="8456296" y="811825"/>
            <a:ext cx="1344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u="sng" dirty="0">
                <a:solidFill>
                  <a:srgbClr val="002060"/>
                </a:solidFill>
              </a:rPr>
              <a:t>Região </a:t>
            </a:r>
            <a:r>
              <a:rPr lang="pt-PT" sz="1400" b="1" u="sng" dirty="0" smtClean="0">
                <a:solidFill>
                  <a:srgbClr val="002060"/>
                </a:solidFill>
              </a:rPr>
              <a:t>Norte</a:t>
            </a:r>
            <a:endParaRPr lang="pt-PT" sz="1400" b="1" u="sng" dirty="0">
              <a:solidFill>
                <a:srgbClr val="002060"/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8175123" y="1070116"/>
            <a:ext cx="3827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/>
              <a:t>Cap. Instalada:     </a:t>
            </a:r>
            <a:r>
              <a:rPr lang="pt-PT" sz="1200" b="1" dirty="0" smtClean="0"/>
              <a:t>3 521,44 MW (132 grupos) – 23 Centrais</a:t>
            </a:r>
            <a:endParaRPr lang="pt-PT" sz="1200" b="1" dirty="0"/>
          </a:p>
          <a:p>
            <a:r>
              <a:rPr lang="pt-PT" sz="1200" dirty="0" smtClean="0"/>
              <a:t>  6 </a:t>
            </a:r>
            <a:r>
              <a:rPr lang="pt-PT" sz="1200" dirty="0"/>
              <a:t>Centrais Hidroeléctricas: </a:t>
            </a:r>
            <a:r>
              <a:rPr lang="pt-PT" sz="1200" b="1" dirty="0" smtClean="0"/>
              <a:t>2 508,50 MW (19 grupos)</a:t>
            </a:r>
            <a:endParaRPr lang="pt-PT" sz="1200" b="1" dirty="0"/>
          </a:p>
          <a:p>
            <a:r>
              <a:rPr lang="pt-PT" sz="1200" dirty="0" smtClean="0"/>
              <a:t>  10 Centrais a Turbina</a:t>
            </a:r>
            <a:r>
              <a:rPr lang="pt-PT" sz="1200" dirty="0"/>
              <a:t>: </a:t>
            </a:r>
            <a:r>
              <a:rPr lang="pt-PT" sz="1200" b="1" dirty="0" smtClean="0"/>
              <a:t>858,60 MW   (29 grupos)</a:t>
            </a:r>
            <a:endParaRPr lang="pt-PT" sz="1200" b="1" dirty="0"/>
          </a:p>
          <a:p>
            <a:r>
              <a:rPr lang="pt-PT" sz="1200" dirty="0" smtClean="0"/>
              <a:t> 10 </a:t>
            </a:r>
            <a:r>
              <a:rPr lang="pt-PT" sz="1200" dirty="0"/>
              <a:t>Centrais a Motor: </a:t>
            </a:r>
            <a:r>
              <a:rPr lang="pt-PT" sz="1200" b="1" dirty="0" smtClean="0"/>
              <a:t>154,34 MW (84 grupos)</a:t>
            </a:r>
            <a:endParaRPr lang="pt-PT" sz="1200" dirty="0"/>
          </a:p>
        </p:txBody>
      </p:sp>
      <p:pic>
        <p:nvPicPr>
          <p:cNvPr id="39" name="Imagem 3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67" y="2482321"/>
            <a:ext cx="1220458" cy="82905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CaixaDeTexto 39"/>
          <p:cNvSpPr txBox="1"/>
          <p:nvPr/>
        </p:nvSpPr>
        <p:spPr>
          <a:xfrm>
            <a:off x="6987976" y="2242242"/>
            <a:ext cx="1225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u="sng" dirty="0">
                <a:solidFill>
                  <a:srgbClr val="002060"/>
                </a:solidFill>
              </a:rPr>
              <a:t>Região </a:t>
            </a:r>
            <a:r>
              <a:rPr lang="pt-PT" sz="1400" b="1" u="sng" dirty="0" smtClean="0">
                <a:solidFill>
                  <a:srgbClr val="002060"/>
                </a:solidFill>
              </a:rPr>
              <a:t>Centro</a:t>
            </a:r>
            <a:endParaRPr lang="pt-PT" sz="1400" b="1" u="sng" dirty="0">
              <a:solidFill>
                <a:srgbClr val="002060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6330091" y="2481349"/>
            <a:ext cx="3827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/>
              <a:t>Cap. Instalada:  </a:t>
            </a:r>
            <a:r>
              <a:rPr lang="pt-PT" sz="1200" b="1" dirty="0" smtClean="0"/>
              <a:t>411,17 MW (85 grupos) – 13 Centrais</a:t>
            </a:r>
            <a:endParaRPr lang="pt-PT" sz="1200" b="1" dirty="0"/>
          </a:p>
          <a:p>
            <a:r>
              <a:rPr lang="pt-PT" sz="1200" dirty="0"/>
              <a:t>2</a:t>
            </a:r>
            <a:r>
              <a:rPr lang="pt-PT" sz="1200" dirty="0" smtClean="0"/>
              <a:t> </a:t>
            </a:r>
            <a:r>
              <a:rPr lang="pt-PT" sz="1200" dirty="0"/>
              <a:t>Centrais Hidroeléctricas: </a:t>
            </a:r>
            <a:r>
              <a:rPr lang="pt-PT" sz="1200" b="1" dirty="0" smtClean="0"/>
              <a:t>110,00 MW (7 grupos)</a:t>
            </a:r>
            <a:endParaRPr lang="pt-PT" sz="1200" b="1" dirty="0"/>
          </a:p>
          <a:p>
            <a:r>
              <a:rPr lang="pt-PT" sz="1200" dirty="0" smtClean="0"/>
              <a:t>3 Centrais a Turbina</a:t>
            </a:r>
            <a:r>
              <a:rPr lang="pt-PT" sz="1200" dirty="0"/>
              <a:t>: </a:t>
            </a:r>
            <a:r>
              <a:rPr lang="pt-PT" sz="1200" b="1" dirty="0" smtClean="0"/>
              <a:t>209,30 MW   (9 grupos)</a:t>
            </a:r>
            <a:endParaRPr lang="pt-PT" sz="1200" b="1" dirty="0"/>
          </a:p>
          <a:p>
            <a:r>
              <a:rPr lang="pt-PT" sz="1200" dirty="0" smtClean="0"/>
              <a:t>8 </a:t>
            </a:r>
            <a:r>
              <a:rPr lang="pt-PT" sz="1200" dirty="0"/>
              <a:t>Centrais a Motor: </a:t>
            </a:r>
            <a:r>
              <a:rPr lang="pt-PT" sz="1200" dirty="0" smtClean="0"/>
              <a:t>    </a:t>
            </a:r>
            <a:r>
              <a:rPr lang="pt-PT" sz="1200" b="1" dirty="0" smtClean="0"/>
              <a:t>91,87 MW (69 grupos)</a:t>
            </a:r>
            <a:endParaRPr lang="pt-PT" sz="1200" dirty="0"/>
          </a:p>
        </p:txBody>
      </p:sp>
      <p:pic>
        <p:nvPicPr>
          <p:cNvPr id="42" name="Imagem 41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628" y="3898982"/>
            <a:ext cx="1116479" cy="91073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CaixaDeTexto 42"/>
          <p:cNvSpPr txBox="1"/>
          <p:nvPr/>
        </p:nvSpPr>
        <p:spPr>
          <a:xfrm>
            <a:off x="9498585" y="3859144"/>
            <a:ext cx="1225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u="sng" dirty="0">
                <a:solidFill>
                  <a:srgbClr val="002060"/>
                </a:solidFill>
              </a:rPr>
              <a:t>Região </a:t>
            </a:r>
            <a:r>
              <a:rPr lang="pt-PT" sz="1400" b="1" u="sng" dirty="0" smtClean="0">
                <a:solidFill>
                  <a:srgbClr val="002060"/>
                </a:solidFill>
              </a:rPr>
              <a:t>Leste</a:t>
            </a:r>
            <a:endParaRPr lang="pt-PT" sz="1400" b="1" u="sng" dirty="0">
              <a:solidFill>
                <a:srgbClr val="002060"/>
              </a:solidFill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8787107" y="4091590"/>
            <a:ext cx="3827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/>
              <a:t>Cap. Instalada: </a:t>
            </a:r>
            <a:r>
              <a:rPr lang="pt-PT" sz="1200" b="1" dirty="0" smtClean="0"/>
              <a:t>106,90 MW (56 grupos) – 10 Centrais</a:t>
            </a:r>
            <a:endParaRPr lang="pt-PT" sz="1200" b="1" dirty="0"/>
          </a:p>
          <a:p>
            <a:r>
              <a:rPr lang="pt-PT" sz="1200" dirty="0" smtClean="0"/>
              <a:t>2 </a:t>
            </a:r>
            <a:r>
              <a:rPr lang="pt-PT" sz="1200" dirty="0"/>
              <a:t>Centrais Hidroeléctricas: </a:t>
            </a:r>
            <a:r>
              <a:rPr lang="pt-PT" sz="1200" b="1" dirty="0" smtClean="0"/>
              <a:t>16,42 MW (8 grupos)</a:t>
            </a:r>
            <a:endParaRPr lang="pt-PT" sz="1200" b="1" dirty="0"/>
          </a:p>
          <a:p>
            <a:r>
              <a:rPr lang="pt-PT" sz="1200" dirty="0" smtClean="0"/>
              <a:t>8 Centrais </a:t>
            </a:r>
            <a:r>
              <a:rPr lang="pt-PT" sz="1200" dirty="0"/>
              <a:t>a Motor: </a:t>
            </a:r>
            <a:r>
              <a:rPr lang="pt-PT" sz="1200" b="1" dirty="0" smtClean="0"/>
              <a:t>90,48 MW (48 grupos)</a:t>
            </a:r>
            <a:endParaRPr lang="pt-PT" sz="1200" dirty="0"/>
          </a:p>
        </p:txBody>
      </p:sp>
      <p:pic>
        <p:nvPicPr>
          <p:cNvPr id="45" name="Imagem 4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475" y="4048242"/>
            <a:ext cx="1068106" cy="78897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CaixaDeTexto 45"/>
          <p:cNvSpPr txBox="1"/>
          <p:nvPr/>
        </p:nvSpPr>
        <p:spPr>
          <a:xfrm>
            <a:off x="5245611" y="4511337"/>
            <a:ext cx="1225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u="sng" dirty="0">
                <a:solidFill>
                  <a:srgbClr val="00B0F0"/>
                </a:solidFill>
              </a:rPr>
              <a:t>Região </a:t>
            </a:r>
            <a:r>
              <a:rPr lang="pt-PT" sz="1400" b="1" u="sng" dirty="0" smtClean="0">
                <a:solidFill>
                  <a:srgbClr val="00B0F0"/>
                </a:solidFill>
              </a:rPr>
              <a:t>Sul</a:t>
            </a:r>
            <a:endParaRPr lang="pt-PT" sz="1400" b="1" u="sng" dirty="0">
              <a:solidFill>
                <a:srgbClr val="00B0F0"/>
              </a:solidFill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3842700" y="4864722"/>
            <a:ext cx="3827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/>
              <a:t>Cap. Instalada</a:t>
            </a:r>
            <a:r>
              <a:rPr lang="pt-PT" sz="1200" dirty="0" smtClean="0">
                <a:solidFill>
                  <a:srgbClr val="00B0F0"/>
                </a:solidFill>
              </a:rPr>
              <a:t>: </a:t>
            </a:r>
            <a:r>
              <a:rPr lang="pt-PT" sz="1200" b="1" dirty="0" smtClean="0">
                <a:solidFill>
                  <a:srgbClr val="00B0F0"/>
                </a:solidFill>
              </a:rPr>
              <a:t>223,87 MW (77 grupos) – </a:t>
            </a:r>
            <a:r>
              <a:rPr lang="pt-PT" sz="1200" b="1" dirty="0" smtClean="0"/>
              <a:t>10 Centrais</a:t>
            </a:r>
            <a:endParaRPr lang="pt-PT" sz="1200" b="1" dirty="0"/>
          </a:p>
          <a:p>
            <a:r>
              <a:rPr lang="pt-PT" sz="1200" dirty="0" smtClean="0"/>
              <a:t>1 </a:t>
            </a:r>
            <a:r>
              <a:rPr lang="pt-PT" sz="1200" dirty="0"/>
              <a:t>Centrais Hidroeléctricas: </a:t>
            </a:r>
            <a:r>
              <a:rPr lang="pt-PT" sz="1200" b="1" dirty="0" smtClean="0">
                <a:solidFill>
                  <a:srgbClr val="00B0F0"/>
                </a:solidFill>
              </a:rPr>
              <a:t>27,20 MW (2 grupos)</a:t>
            </a:r>
            <a:endParaRPr lang="pt-PT" sz="1200" b="1" dirty="0">
              <a:solidFill>
                <a:srgbClr val="00B0F0"/>
              </a:solidFill>
            </a:endParaRPr>
          </a:p>
          <a:p>
            <a:r>
              <a:rPr lang="pt-PT" sz="1200" dirty="0"/>
              <a:t>8</a:t>
            </a:r>
            <a:r>
              <a:rPr lang="pt-PT" sz="1200" dirty="0" smtClean="0"/>
              <a:t> </a:t>
            </a:r>
            <a:r>
              <a:rPr lang="pt-PT" sz="1200" dirty="0"/>
              <a:t>Centrais a Motor: </a:t>
            </a:r>
            <a:r>
              <a:rPr lang="pt-PT" sz="1200" b="1" dirty="0" smtClean="0"/>
              <a:t>140,67 MW (73 grupos)</a:t>
            </a:r>
          </a:p>
          <a:p>
            <a:r>
              <a:rPr lang="pt-PT" sz="1200" dirty="0" smtClean="0"/>
              <a:t>1 Central a Turbina</a:t>
            </a:r>
            <a:r>
              <a:rPr lang="pt-PT" sz="1200" b="1" dirty="0" smtClean="0"/>
              <a:t>: 56,00 MW ( 2 grupos)</a:t>
            </a:r>
            <a:endParaRPr lang="pt-PT" sz="1200" dirty="0"/>
          </a:p>
        </p:txBody>
      </p:sp>
      <p:sp>
        <p:nvSpPr>
          <p:cNvPr id="3" name="Retângulo 2"/>
          <p:cNvSpPr/>
          <p:nvPr/>
        </p:nvSpPr>
        <p:spPr>
          <a:xfrm>
            <a:off x="2115417" y="5716254"/>
            <a:ext cx="7586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b="1" u="sng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Capacidade </a:t>
            </a:r>
            <a:r>
              <a:rPr lang="pt-PT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Instalada da PRODEL </a:t>
            </a:r>
            <a:r>
              <a:rPr lang="pt-PT" b="1" u="sng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PT" b="1" u="sng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30/08/2018</a:t>
            </a:r>
            <a:r>
              <a:rPr lang="pt-PT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4 186,51 </a:t>
            </a:r>
            <a:r>
              <a:rPr lang="pt-PT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 </a:t>
            </a:r>
            <a:r>
              <a:rPr lang="pt-PT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(95% </a:t>
            </a:r>
            <a:r>
              <a:rPr lang="pt-PT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total)</a:t>
            </a:r>
            <a:endParaRPr lang="pt-PT" b="1" dirty="0">
              <a:solidFill>
                <a:srgbClr val="0000FF"/>
              </a:solidFill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2593997" y="5375101"/>
            <a:ext cx="7534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PT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Capacidade </a:t>
            </a:r>
            <a:r>
              <a:rPr lang="pt-PT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Instalada </a:t>
            </a:r>
            <a:r>
              <a:rPr lang="pt-PT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PAÍS (30/08/2018): 4 409,11 MW</a:t>
            </a:r>
            <a:endParaRPr lang="pt-PT" b="1" dirty="0">
              <a:solidFill>
                <a:srgbClr val="00206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-22075" y="6485598"/>
            <a:ext cx="3405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MINEA – 8.º Conselho </a:t>
            </a:r>
            <a:r>
              <a:rPr lang="pt-P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Consultivo</a:t>
            </a:r>
            <a:endParaRPr lang="pt-P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206645" y="83412"/>
            <a:ext cx="4200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Domínio da </a:t>
            </a:r>
            <a:r>
              <a:rPr lang="pt-P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Produção ( Continuação)</a:t>
            </a:r>
            <a:endParaRPr lang="pt-P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Imagem 48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4037"/>
          <a:stretch>
            <a:fillRect/>
          </a:stretch>
        </p:blipFill>
        <p:spPr bwMode="auto">
          <a:xfrm>
            <a:off x="3701676" y="6437630"/>
            <a:ext cx="603624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eptágono 1"/>
          <p:cNvSpPr/>
          <p:nvPr/>
        </p:nvSpPr>
        <p:spPr>
          <a:xfrm>
            <a:off x="11557686" y="6404318"/>
            <a:ext cx="445365" cy="398437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6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1692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4D354-3297-4B9A-9169-66BA7F2D9C17}" type="slidenum">
              <a:rPr lang="pt-PT" smtClean="0">
                <a:solidFill>
                  <a:srgbClr val="002060"/>
                </a:solidFill>
              </a:rPr>
              <a:t>9</a:t>
            </a:fld>
            <a:endParaRPr lang="pt-PT" dirty="0">
              <a:solidFill>
                <a:srgbClr val="002060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646268" y="48126"/>
            <a:ext cx="10656541" cy="1036666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PT" dirty="0" smtClean="0">
              <a:solidFill>
                <a:srgbClr val="00206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789574" y="1694331"/>
            <a:ext cx="7237885" cy="3316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22" y="0"/>
            <a:ext cx="12191999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6" name="Retângulo arredondado 15"/>
          <p:cNvSpPr/>
          <p:nvPr/>
        </p:nvSpPr>
        <p:spPr>
          <a:xfrm>
            <a:off x="0" y="48126"/>
            <a:ext cx="12035479" cy="15736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pt-PT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pt-PT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pt-PT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pt-PT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 </a:t>
            </a:r>
            <a:r>
              <a:rPr lang="pt-PT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Domínio da </a:t>
            </a:r>
            <a:r>
              <a:rPr lang="pt-PT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Produção ( Continuação)</a:t>
            </a:r>
          </a:p>
          <a:p>
            <a:pPr algn="just"/>
            <a:endParaRPr lang="pt-PT" sz="20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sz="20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âmbito da perspectiva do acesso a energia eléctrica, ao longo dos anos, têm sido realizados investimentos relevantes que se traduzem consequentemente no aumento da produção de electricidade. </a:t>
            </a:r>
            <a:r>
              <a:rPr lang="pt-PT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contabilização da energia produzida consta igualmente a produção das centrais </a:t>
            </a:r>
            <a:r>
              <a:rPr lang="pt-PT" sz="20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 produtores Independentes.</a:t>
            </a:r>
          </a:p>
          <a:p>
            <a:pPr algn="just"/>
            <a:endParaRPr lang="pt-PT" sz="20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1497020" y="3688982"/>
            <a:ext cx="13701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69816" y="6527472"/>
            <a:ext cx="66594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MINEA – 8.º Conselho </a:t>
            </a:r>
            <a:r>
              <a:rPr lang="pt-P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Consultivo</a:t>
            </a:r>
            <a:endParaRPr lang="pt-P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Imagem 2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4037"/>
          <a:stretch>
            <a:fillRect/>
          </a:stretch>
        </p:blipFill>
        <p:spPr bwMode="auto">
          <a:xfrm>
            <a:off x="3592291" y="6617894"/>
            <a:ext cx="603624" cy="2573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4316552" y="383808"/>
            <a:ext cx="33159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PT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PT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Evolução </a:t>
            </a:r>
            <a:r>
              <a:rPr lang="pt-PT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Energia </a:t>
            </a:r>
            <a:r>
              <a:rPr lang="pt-PT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Produzida</a:t>
            </a:r>
          </a:p>
          <a:p>
            <a:r>
              <a:rPr lang="pt-PT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PT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201777"/>
              </p:ext>
            </p:extLst>
          </p:nvPr>
        </p:nvGraphicFramePr>
        <p:xfrm>
          <a:off x="111545" y="2204617"/>
          <a:ext cx="11965663" cy="3314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2" name="Folha de Cálculo" r:id="rId7" imgW="22069313" imgH="2286080" progId="Excel.Sheet.12">
                  <p:embed/>
                </p:oleObj>
              </mc:Choice>
              <mc:Fallback>
                <p:oleObj name="Folha de Cálculo" r:id="rId7" imgW="22069313" imgH="22860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545" y="2204617"/>
                        <a:ext cx="11965663" cy="3314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eptágono 1"/>
          <p:cNvSpPr/>
          <p:nvPr/>
        </p:nvSpPr>
        <p:spPr>
          <a:xfrm>
            <a:off x="11738918" y="6417276"/>
            <a:ext cx="338289" cy="378940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7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409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10966</TotalTime>
  <Words>1800</Words>
  <Application>Microsoft Office PowerPoint</Application>
  <PresentationFormat>Personalizados</PresentationFormat>
  <Paragraphs>251</Paragraphs>
  <Slides>17</Slides>
  <Notes>16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19" baseType="lpstr">
      <vt:lpstr>Tema do Office</vt:lpstr>
      <vt:lpstr>Folha de Cálculo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Adalberto Azevedo</dc:creator>
  <cp:lastModifiedBy>pc</cp:lastModifiedBy>
  <cp:revision>555</cp:revision>
  <cp:lastPrinted>2018-09-09T17:19:12Z</cp:lastPrinted>
  <dcterms:created xsi:type="dcterms:W3CDTF">2017-10-24T07:09:17Z</dcterms:created>
  <dcterms:modified xsi:type="dcterms:W3CDTF">2018-09-12T08:20:29Z</dcterms:modified>
</cp:coreProperties>
</file>