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4">
  <p:sldMasterIdLst>
    <p:sldMasterId id="2147483660" r:id="rId1"/>
  </p:sldMasterIdLst>
  <p:notesMasterIdLst>
    <p:notesMasterId r:id="rId37"/>
  </p:notesMasterIdLst>
  <p:sldIdLst>
    <p:sldId id="382" r:id="rId2"/>
    <p:sldId id="470" r:id="rId3"/>
    <p:sldId id="350" r:id="rId4"/>
    <p:sldId id="402" r:id="rId5"/>
    <p:sldId id="403" r:id="rId6"/>
    <p:sldId id="404" r:id="rId7"/>
    <p:sldId id="446" r:id="rId8"/>
    <p:sldId id="496" r:id="rId9"/>
    <p:sldId id="398" r:id="rId10"/>
    <p:sldId id="405" r:id="rId11"/>
    <p:sldId id="497" r:id="rId12"/>
    <p:sldId id="495" r:id="rId13"/>
    <p:sldId id="406" r:id="rId14"/>
    <p:sldId id="400" r:id="rId15"/>
    <p:sldId id="458" r:id="rId16"/>
    <p:sldId id="472" r:id="rId17"/>
    <p:sldId id="473" r:id="rId18"/>
    <p:sldId id="474" r:id="rId19"/>
    <p:sldId id="475" r:id="rId20"/>
    <p:sldId id="476" r:id="rId21"/>
    <p:sldId id="486" r:id="rId22"/>
    <p:sldId id="487" r:id="rId23"/>
    <p:sldId id="488" r:id="rId24"/>
    <p:sldId id="489" r:id="rId25"/>
    <p:sldId id="373" r:id="rId26"/>
    <p:sldId id="364" r:id="rId27"/>
    <p:sldId id="483" r:id="rId28"/>
    <p:sldId id="484" r:id="rId29"/>
    <p:sldId id="443" r:id="rId30"/>
    <p:sldId id="492" r:id="rId31"/>
    <p:sldId id="493" r:id="rId32"/>
    <p:sldId id="494" r:id="rId33"/>
    <p:sldId id="468" r:id="rId34"/>
    <p:sldId id="469" r:id="rId35"/>
    <p:sldId id="300" r:id="rId36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AE882AB1-FA98-4B0B-8928-4ED9BA68C523}">
          <p14:sldIdLst>
            <p14:sldId id="382"/>
            <p14:sldId id="470"/>
            <p14:sldId id="350"/>
          </p14:sldIdLst>
        </p14:section>
        <p14:section name="Secção Sem Título" id="{CBD9FE08-F6DA-414E-99B5-BB557F407991}">
          <p14:sldIdLst/>
        </p14:section>
        <p14:section name="Secção Sem Título" id="{A6E9643D-92AD-460D-8152-EE172D49F924}">
          <p14:sldIdLst/>
        </p14:section>
        <p14:section name="Secção Sem Título" id="{E4B94070-04D3-4C9F-AE0C-762C56559EC1}">
          <p14:sldIdLst>
            <p14:sldId id="402"/>
            <p14:sldId id="403"/>
            <p14:sldId id="404"/>
            <p14:sldId id="446"/>
            <p14:sldId id="496"/>
            <p14:sldId id="398"/>
            <p14:sldId id="405"/>
            <p14:sldId id="497"/>
            <p14:sldId id="495"/>
            <p14:sldId id="406"/>
            <p14:sldId id="400"/>
            <p14:sldId id="458"/>
            <p14:sldId id="472"/>
            <p14:sldId id="473"/>
            <p14:sldId id="474"/>
            <p14:sldId id="475"/>
            <p14:sldId id="476"/>
            <p14:sldId id="486"/>
            <p14:sldId id="487"/>
            <p14:sldId id="488"/>
            <p14:sldId id="489"/>
            <p14:sldId id="373"/>
            <p14:sldId id="364"/>
            <p14:sldId id="483"/>
            <p14:sldId id="484"/>
            <p14:sldId id="443"/>
            <p14:sldId id="492"/>
            <p14:sldId id="493"/>
            <p14:sldId id="494"/>
            <p14:sldId id="468"/>
            <p14:sldId id="469"/>
            <p14:sldId id="30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tilizador" initials="U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1E609B"/>
    <a:srgbClr val="6699FF"/>
    <a:srgbClr val="CCECFF"/>
    <a:srgbClr val="DDDDDD"/>
    <a:srgbClr val="CCFF99"/>
    <a:srgbClr val="669900"/>
    <a:srgbClr val="FFFFCC"/>
    <a:srgbClr val="FFFF99"/>
    <a:srgbClr val="457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édio 4 - Destaqu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édio 4 - Destaqu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Estilo Escuro 1 - Destaqu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Escuro 2 - Destaque 5/Destaqu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Estilo Escuro 2 - Destaque 3/Destaqu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Estilo Escuro 2 - Destaque 1/Destaqu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40" autoAdjust="0"/>
    <p:restoredTop sz="90044" autoAdjust="0"/>
  </p:normalViewPr>
  <p:slideViewPr>
    <p:cSldViewPr>
      <p:cViewPr>
        <p:scale>
          <a:sx n="125" d="100"/>
          <a:sy n="125" d="100"/>
        </p:scale>
        <p:origin x="-1674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2FB3D-13CD-439E-A1BD-D7C9522C2417}" type="datetimeFigureOut">
              <a:rPr lang="pt-PT" smtClean="0"/>
              <a:pPr/>
              <a:t>06-09-2018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3D662-04B6-4569-A5FE-ED053C388E4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8654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Figura 1: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isolinhas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precipitação média anual evidenciam que a quantidade pluviométrica anual aumenta do litoral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 o interior e que diminui de Norte para Sul.</a:t>
            </a:r>
          </a:p>
          <a:p>
            <a:endParaRPr lang="pt-P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Figura 2: Para saber como a precipitação média mensal varia no espaço foi construída uma quadrícula sobre o mapa de Angola e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foram calculados os valores médios mensais da precipitação no centro de cada unidade da quadrícula, utilizando a técnica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interpolação espacial já referida anteriormente (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krigagem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3D662-04B6-4569-A5FE-ED053C388E43}" type="slidenum">
              <a:rPr lang="pt-PT" smtClean="0"/>
              <a:pPr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8995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Figura 1: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isolinhas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precipitação média anual evidenciam que a quantidade pluviométrica anual aumenta do litoral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 o interior e que diminui de Norte para Sul.</a:t>
            </a:r>
          </a:p>
          <a:p>
            <a:endParaRPr lang="pt-P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Figura 2: Para saber como a precipitação média mensal varia no espaço foi construída uma quadrícula sobre o mapa de Angola e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foram calculados os valores médios mensais da precipitação no centro de cada unidade da quadrícula, utilizando a técnica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interpolação espacial já referida anteriormente (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krigagem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3D662-04B6-4569-A5FE-ED053C388E43}" type="slidenum">
              <a:rPr lang="pt-PT" smtClean="0"/>
              <a:pPr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769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06-09-2018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1255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12775"/>
            <a:ext cx="5486400" cy="33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06-09-2018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7689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43528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06-09-2018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86924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211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84784"/>
            <a:ext cx="2263080" cy="46413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4784"/>
            <a:ext cx="6019800" cy="46413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06-09-2018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46898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880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06-09-2018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936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06900"/>
            <a:ext cx="8496943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2906713"/>
            <a:ext cx="849694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86871" y="6348845"/>
            <a:ext cx="213360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235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27" y="2906713"/>
            <a:ext cx="8496943" cy="1500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7" y="5367338"/>
            <a:ext cx="849694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3528" y="4406901"/>
            <a:ext cx="8496943" cy="960438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03661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06-09-2018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2067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24745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4745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06-09-2018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06372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1620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06-09-2018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8491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06-09-2018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461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317430" cy="46910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06-09-2018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2382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00" t="37800" r="16000" b="35951"/>
          <a:stretch/>
        </p:blipFill>
        <p:spPr>
          <a:xfrm>
            <a:off x="7164288" y="521418"/>
            <a:ext cx="1738002" cy="6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3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1E609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62609" y="3525545"/>
            <a:ext cx="2966317" cy="1060452"/>
            <a:chOff x="113" y="2577"/>
            <a:chExt cx="1784" cy="668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3" y="2659"/>
              <a:ext cx="1784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 dirty="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23" y="3076"/>
              <a:ext cx="76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REPÚBLICA DE ANGOLA</a:t>
              </a:r>
              <a:endParaRPr kumimoji="0" lang="pt-PT" altLang="pt-P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182" y="2765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89" y="3167"/>
              <a:ext cx="110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MINISTÉRIO DA ENERGIA E ÁGUAS</a:t>
              </a:r>
              <a:endParaRPr kumimoji="0" lang="pt-PT" altLang="pt-P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968" y="2852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1472" y="2852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1798" y="2941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113" y="2658"/>
              <a:ext cx="7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4" name="Picture 1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" y="2577"/>
              <a:ext cx="431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Imagem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00" t="37800" r="16000" b="35951"/>
          <a:stretch/>
        </p:blipFill>
        <p:spPr>
          <a:xfrm>
            <a:off x="380555" y="5143054"/>
            <a:ext cx="2433861" cy="921917"/>
          </a:xfrm>
          <a:prstGeom prst="rect">
            <a:avLst/>
          </a:prstGeom>
        </p:spPr>
      </p:pic>
      <p:cxnSp>
        <p:nvCxnSpPr>
          <p:cNvPr id="26" name="Conexão reta 26"/>
          <p:cNvCxnSpPr/>
          <p:nvPr/>
        </p:nvCxnSpPr>
        <p:spPr>
          <a:xfrm>
            <a:off x="3084988" y="2837575"/>
            <a:ext cx="46852" cy="40204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30"/>
          <p:cNvSpPr txBox="1"/>
          <p:nvPr/>
        </p:nvSpPr>
        <p:spPr>
          <a:xfrm>
            <a:off x="5756831" y="5105625"/>
            <a:ext cx="309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pt-PT" dirty="0">
              <a:solidFill>
                <a:srgbClr val="0070C0"/>
              </a:solidFill>
            </a:endParaRPr>
          </a:p>
          <a:p>
            <a:endParaRPr lang="pt-PT" dirty="0">
              <a:solidFill>
                <a:srgbClr val="0070C0"/>
              </a:solidFill>
            </a:endParaRPr>
          </a:p>
        </p:txBody>
      </p:sp>
      <p:sp>
        <p:nvSpPr>
          <p:cNvPr id="31" name="CaixaDeTexto 27"/>
          <p:cNvSpPr txBox="1"/>
          <p:nvPr/>
        </p:nvSpPr>
        <p:spPr>
          <a:xfrm>
            <a:off x="3164207" y="3452449"/>
            <a:ext cx="5877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Importância das Águas Subterrâneas na República de Angola</a:t>
            </a:r>
            <a:endParaRPr lang="pt-PT" sz="28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3280989" y="4817651"/>
            <a:ext cx="57280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2000" b="1" dirty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  <a:r>
              <a:rPr lang="pt-PT" sz="2000" b="1" dirty="0" smtClean="0">
                <a:solidFill>
                  <a:srgbClr val="4578CB"/>
                </a:solidFill>
                <a:latin typeface="Arial Black" panose="020B0A04020102020204" pitchFamily="34" charset="0"/>
              </a:rPr>
              <a:t>.º</a:t>
            </a:r>
            <a:r>
              <a:rPr lang="pt-PT" altLang="pt-PT" sz="2000" b="1" dirty="0" smtClean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2000" b="1" dirty="0" smtClean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Conselho </a:t>
            </a:r>
            <a:r>
              <a:rPr lang="pt-PT" altLang="pt-PT" sz="2000" b="1" dirty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Consultivo </a:t>
            </a:r>
            <a:r>
              <a:rPr lang="pt-PT" altLang="pt-PT" sz="2000" b="1" dirty="0" smtClean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t-PT" altLang="pt-PT" sz="2000" b="1" dirty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MINEA</a:t>
            </a:r>
            <a:br>
              <a:rPr lang="pt-PT" altLang="pt-PT" sz="2000" b="1" dirty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altLang="pt-PT" sz="2000" b="1" dirty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2000" b="1" dirty="0" smtClean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Saurimo </a:t>
            </a:r>
            <a:r>
              <a:rPr lang="pt-PT" altLang="pt-PT" sz="2000" b="1" dirty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PT" altLang="pt-PT" sz="2000" b="1" dirty="0" smtClean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pt-PT" altLang="pt-PT" sz="2000" b="1" dirty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PT" altLang="pt-PT" sz="2000" b="1" dirty="0" smtClean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2000" b="1" dirty="0" smtClean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pt-PT" altLang="pt-PT" sz="2000" b="1" dirty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PT" altLang="pt-PT" sz="2000" b="1" dirty="0" smtClean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Setembro </a:t>
            </a:r>
            <a:r>
              <a:rPr lang="pt-PT" altLang="pt-PT" sz="2000" b="1" dirty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PT" altLang="pt-PT" sz="2000" b="1" dirty="0" smtClean="0">
                <a:solidFill>
                  <a:srgbClr val="4578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pt-PT" altLang="pt-PT" sz="2000" b="1" dirty="0">
              <a:solidFill>
                <a:srgbClr val="4578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" y="13547"/>
            <a:ext cx="3026530" cy="22854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36" y="13547"/>
            <a:ext cx="3117261" cy="230006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90" y="8239"/>
            <a:ext cx="2941747" cy="230203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2298948"/>
            <a:ext cx="9144000" cy="8435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etângulo 26"/>
          <p:cNvSpPr/>
          <p:nvPr/>
        </p:nvSpPr>
        <p:spPr>
          <a:xfrm>
            <a:off x="0" y="2375624"/>
            <a:ext cx="9144000" cy="12012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/>
          <p:cNvSpPr/>
          <p:nvPr/>
        </p:nvSpPr>
        <p:spPr>
          <a:xfrm>
            <a:off x="1" y="2494794"/>
            <a:ext cx="9143999" cy="102607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Retângulo 32"/>
          <p:cNvSpPr/>
          <p:nvPr/>
        </p:nvSpPr>
        <p:spPr>
          <a:xfrm>
            <a:off x="0" y="2592341"/>
            <a:ext cx="9144000" cy="13306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/>
          <p:cNvSpPr/>
          <p:nvPr/>
        </p:nvSpPr>
        <p:spPr>
          <a:xfrm>
            <a:off x="2987824" y="1"/>
            <a:ext cx="97164" cy="2502727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bg1"/>
            </a:extrusionClr>
            <a:contourClr>
              <a:schemeClr val="tx2">
                <a:lumMod val="20000"/>
                <a:lumOff val="8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Retângulo 33"/>
          <p:cNvSpPr/>
          <p:nvPr/>
        </p:nvSpPr>
        <p:spPr>
          <a:xfrm>
            <a:off x="5955684" y="-1416"/>
            <a:ext cx="110695" cy="2655724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tx2">
                <a:lumMod val="20000"/>
                <a:lumOff val="8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Retângulo 34"/>
          <p:cNvSpPr/>
          <p:nvPr/>
        </p:nvSpPr>
        <p:spPr>
          <a:xfrm>
            <a:off x="0" y="2718826"/>
            <a:ext cx="9144001" cy="118749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70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361" y="502722"/>
            <a:ext cx="6563072" cy="1143000"/>
          </a:xfrm>
        </p:spPr>
        <p:txBody>
          <a:bodyPr/>
          <a:lstStyle/>
          <a:p>
            <a:r>
              <a:rPr lang="pt-PT" dirty="0" smtClean="0"/>
              <a:t>Regiões de Análise</a:t>
            </a:r>
            <a:endParaRPr lang="pt-PT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00" t="37800" r="16000" b="35951"/>
          <a:stretch/>
        </p:blipFill>
        <p:spPr>
          <a:xfrm>
            <a:off x="684893" y="4221088"/>
            <a:ext cx="1510843" cy="572289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" y="1578117"/>
            <a:ext cx="3537986" cy="390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1052736"/>
            <a:ext cx="5256583" cy="3312368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57" y="4171692"/>
            <a:ext cx="5616243" cy="256137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99992" y="103380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Precipitação Média anual (mm)</a:t>
            </a:r>
            <a:endParaRPr lang="pt-PT" dirty="0"/>
          </a:p>
        </p:txBody>
      </p:sp>
      <p:sp>
        <p:nvSpPr>
          <p:cNvPr id="8" name="TextBox 7"/>
          <p:cNvSpPr txBox="1"/>
          <p:nvPr/>
        </p:nvSpPr>
        <p:spPr>
          <a:xfrm>
            <a:off x="4697952" y="410019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Escoamento Médio Anual (mm)</a:t>
            </a:r>
            <a:endParaRPr lang="pt-PT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79512" y="43519"/>
            <a:ext cx="734481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Potencialidades Hídricas de Angola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6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0" y="-41189"/>
            <a:ext cx="6588224" cy="692696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pt-PT" altLang="pt-PT" dirty="0" smtClean="0"/>
              <a:t>  </a:t>
            </a:r>
            <a:r>
              <a:rPr lang="pt-PT" altLang="pt-P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Formações </a:t>
            </a:r>
            <a:r>
              <a:rPr lang="pt-PT" altLang="pt-P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Geológicas</a:t>
            </a:r>
            <a:endParaRPr lang="pt-P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28800"/>
            <a:ext cx="8445090" cy="3340968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PT" altLang="pt-P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Formações cristalinas;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PT" altLang="pt-P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Aluviões de cursos naturais de água;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PT" altLang="pt-P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Formações Terciárias (províncias de Cabinda e do Cunene);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PT" altLang="pt-P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Formações Quarternárias (províncias do Cunene e da Huíla).</a:t>
            </a:r>
          </a:p>
          <a:p>
            <a:endParaRPr lang="pt-PT" b="1" dirty="0" smtClean="0"/>
          </a:p>
          <a:p>
            <a:pPr marL="0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54" y="1522563"/>
            <a:ext cx="2829236" cy="2121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7162"/>
            <a:ext cx="2627784" cy="1970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62" y="4797152"/>
            <a:ext cx="3203848" cy="20248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877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323528" y="4406900"/>
            <a:ext cx="8496943" cy="966316"/>
          </a:xfrm>
        </p:spPr>
        <p:txBody>
          <a:bodyPr>
            <a:normAutofit/>
          </a:bodyPr>
          <a:lstStyle/>
          <a:p>
            <a:r>
              <a:rPr lang="pt-PT" dirty="0" smtClean="0">
                <a:latin typeface="Arial" panose="020B0604020202020204" pitchFamily="34" charset="0"/>
                <a:cs typeface="Arial" panose="020B0604020202020204" pitchFamily="34" charset="0"/>
              </a:rPr>
              <a:t>Aquíferos transfronteiriços</a:t>
            </a:r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0" b="33200"/>
          <a:stretch/>
        </p:blipFill>
        <p:spPr>
          <a:xfrm>
            <a:off x="0" y="2708920"/>
            <a:ext cx="9154370" cy="1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7344816" cy="778098"/>
          </a:xfrm>
        </p:spPr>
        <p:txBody>
          <a:bodyPr>
            <a:normAutofit/>
          </a:bodyPr>
          <a:lstStyle/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Bacia Hidr</a:t>
            </a:r>
            <a:r>
              <a:rPr lang="pt-P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ográficas</a:t>
            </a:r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Transfronteiriças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49694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46034"/>
            <a:ext cx="6516216" cy="71441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b="1" dirty="0" smtClean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Aquíferos </a:t>
            </a:r>
            <a:r>
              <a:rPr lang="pt-PT" sz="3200" b="1" dirty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</a:t>
            </a:r>
            <a:r>
              <a:rPr lang="pt-PT" sz="3200" b="1" dirty="0" smtClean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ransfronteiriços</a:t>
            </a:r>
            <a:endParaRPr lang="pt-PT" sz="3200" b="1" dirty="0">
              <a:solidFill>
                <a:srgbClr val="1E60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dirty="0" smtClean="0"/>
          </a:p>
          <a:p>
            <a:pPr lvl="1"/>
            <a:endParaRPr lang="pt-PT" dirty="0"/>
          </a:p>
        </p:txBody>
      </p: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125710" y="2364837"/>
            <a:ext cx="4518298" cy="238347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pt-PT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Cuango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4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Côtier</a:t>
            </a:r>
            <a:endParaRPr lang="pt-PT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PT" sz="4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Dolomitico</a:t>
            </a:r>
            <a:endParaRPr lang="pt-PT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PT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Cuvelai/ Etosha</a:t>
            </a:r>
            <a:endParaRPr lang="pt-PT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PT" sz="4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Caprivi</a:t>
            </a:r>
            <a:r>
              <a:rPr lang="pt-PT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PT" sz="4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Sub-Bacia</a:t>
            </a:r>
            <a:r>
              <a:rPr lang="pt-PT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Nata </a:t>
            </a:r>
            <a:r>
              <a:rPr lang="pt-PT" sz="4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Karro</a:t>
            </a:r>
            <a:r>
              <a:rPr lang="pt-PT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PT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Bacia </a:t>
            </a:r>
            <a:r>
              <a:rPr lang="pt-PT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Costeira Sedimentar </a:t>
            </a:r>
            <a:r>
              <a:rPr lang="pt-PT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  <a:endParaRPr lang="pt-PT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432603" y="6556195"/>
            <a:ext cx="48126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</a:t>
            </a:r>
            <a:r>
              <a:rPr lang="pt-PT" sz="11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</a:t>
            </a:r>
            <a:r>
              <a:rPr lang="pt-PT" sz="11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11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</a:t>
            </a:r>
            <a:r>
              <a:rPr lang="pt-PT" sz="11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11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r>
              <a:rPr lang="pt-PT" sz="11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11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</a:t>
            </a:r>
            <a:r>
              <a:rPr lang="pt-PT" sz="11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Centre (IGRAC), 2017</a:t>
            </a:r>
            <a:endParaRPr lang="pt-PT" sz="11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557" y="1196752"/>
            <a:ext cx="4932443" cy="530515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/>
          <a:srcRect l="18358" t="51240" r="38252" b="12510"/>
          <a:stretch/>
        </p:blipFill>
        <p:spPr>
          <a:xfrm>
            <a:off x="5741674" y="1187783"/>
            <a:ext cx="1872208" cy="39303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/>
          <a:srcRect l="15389" t="29159" r="47733" b="37336"/>
          <a:stretch/>
        </p:blipFill>
        <p:spPr>
          <a:xfrm>
            <a:off x="5563863" y="1194969"/>
            <a:ext cx="432048" cy="20424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4"/>
          <a:srcRect l="80321" r="1240" b="69542"/>
          <a:stretch/>
        </p:blipFill>
        <p:spPr>
          <a:xfrm>
            <a:off x="5706126" y="1333423"/>
            <a:ext cx="216024" cy="185671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4541532" y="1361540"/>
            <a:ext cx="293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377633" y="1453504"/>
            <a:ext cx="45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pt-P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330800" y="270278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8499132" y="5860860"/>
            <a:ext cx="382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5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062374" y="5555759"/>
            <a:ext cx="670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4421768" y="5669743"/>
            <a:ext cx="391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34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/>
          <p:nvPr/>
        </p:nvSpPr>
        <p:spPr>
          <a:xfrm>
            <a:off x="193054" y="2042230"/>
            <a:ext cx="489929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>
                <a:solidFill>
                  <a:srgbClr val="1E609B"/>
                </a:solidFill>
              </a:rPr>
              <a:t>Países </a:t>
            </a:r>
            <a:r>
              <a:rPr lang="pt-PT" dirty="0" smtClean="0"/>
              <a:t>: 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República de Angola </a:t>
            </a: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RDC</a:t>
            </a:r>
          </a:p>
          <a:p>
            <a:endParaRPr lang="pt-PT" dirty="0"/>
          </a:p>
          <a:p>
            <a:r>
              <a:rPr lang="pt-PT" sz="2000" dirty="0">
                <a:solidFill>
                  <a:srgbClr val="1E609B"/>
                </a:solidFill>
              </a:rPr>
              <a:t>Área total  (km</a:t>
            </a:r>
            <a:r>
              <a:rPr lang="pt-PT" sz="2000" baseline="30000" dirty="0">
                <a:solidFill>
                  <a:srgbClr val="1E609B"/>
                </a:solidFill>
              </a:rPr>
              <a:t>2</a:t>
            </a:r>
            <a:r>
              <a:rPr lang="pt-PT" sz="2000" dirty="0">
                <a:solidFill>
                  <a:srgbClr val="1E609B"/>
                </a:solidFill>
              </a:rPr>
              <a:t>): </a:t>
            </a:r>
            <a:r>
              <a:rPr lang="pt-PT" sz="2000" dirty="0" smtClean="0">
                <a:solidFill>
                  <a:srgbClr val="1E609B"/>
                </a:solidFill>
              </a:rPr>
              <a:t> 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330 </a:t>
            </a: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</a:t>
            </a:r>
            <a:endParaRPr lang="pt-P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PT" dirty="0"/>
          </a:p>
          <a:p>
            <a:r>
              <a:rPr lang="pt-PT" sz="2000" dirty="0">
                <a:solidFill>
                  <a:srgbClr val="1E609B"/>
                </a:solidFill>
              </a:rPr>
              <a:t>Área em Angola (km</a:t>
            </a:r>
            <a:r>
              <a:rPr lang="pt-PT" sz="2000" baseline="30000" dirty="0">
                <a:solidFill>
                  <a:srgbClr val="1E609B"/>
                </a:solidFill>
              </a:rPr>
              <a:t>2</a:t>
            </a:r>
            <a:r>
              <a:rPr lang="pt-PT" sz="2000" dirty="0">
                <a:solidFill>
                  <a:srgbClr val="1E609B"/>
                </a:solidFill>
              </a:rPr>
              <a:t>): </a:t>
            </a: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216 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714 </a:t>
            </a:r>
            <a:r>
              <a:rPr lang="pt-PT" dirty="0" smtClean="0"/>
              <a:t>(65,7 % da área)</a:t>
            </a:r>
          </a:p>
          <a:p>
            <a:endParaRPr lang="pt-PT" dirty="0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936" y="1340768"/>
            <a:ext cx="4006236" cy="3526582"/>
          </a:xfrm>
          <a:prstGeom prst="rect">
            <a:avLst/>
          </a:prstGeom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251520" y="1224676"/>
            <a:ext cx="3731783" cy="72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altLang="pt-P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Cuango</a:t>
            </a:r>
            <a:endParaRPr lang="pt-PT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 rotWithShape="1">
          <a:blip r:embed="rId3"/>
          <a:srcRect r="13548"/>
          <a:stretch/>
        </p:blipFill>
        <p:spPr>
          <a:xfrm>
            <a:off x="3274226" y="4581128"/>
            <a:ext cx="2582741" cy="2080995"/>
          </a:xfrm>
          <a:prstGeom prst="rect">
            <a:avLst/>
          </a:prstGeom>
        </p:spPr>
      </p:pic>
      <p:cxnSp>
        <p:nvCxnSpPr>
          <p:cNvPr id="19" name="Straight Arrow Connector 8"/>
          <p:cNvCxnSpPr/>
          <p:nvPr/>
        </p:nvCxnSpPr>
        <p:spPr>
          <a:xfrm flipH="1">
            <a:off x="5126936" y="3516371"/>
            <a:ext cx="1841534" cy="1707191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4"/>
          <p:cNvSpPr/>
          <p:nvPr/>
        </p:nvSpPr>
        <p:spPr>
          <a:xfrm>
            <a:off x="6901703" y="3369505"/>
            <a:ext cx="228351" cy="2937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TextBox 11"/>
          <p:cNvSpPr txBox="1"/>
          <p:nvPr/>
        </p:nvSpPr>
        <p:spPr>
          <a:xfrm>
            <a:off x="5856968" y="4930040"/>
            <a:ext cx="32762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IGRAC, 2017 ( </a:t>
            </a:r>
            <a:r>
              <a:rPr lang="en-US" sz="105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</a:t>
            </a:r>
            <a:r>
              <a:rPr lang="pt-PT" sz="105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5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pt-PT" sz="105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Portal)</a:t>
            </a:r>
            <a:endParaRPr lang="pt-PT" sz="105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Marcador de Posição de Conteúdo 2"/>
          <p:cNvSpPr txBox="1">
            <a:spLocks/>
          </p:cNvSpPr>
          <p:nvPr/>
        </p:nvSpPr>
        <p:spPr>
          <a:xfrm>
            <a:off x="28979" y="135295"/>
            <a:ext cx="6516216" cy="71441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PT" sz="3200" b="1" dirty="0" smtClean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Aquíferos Transfronteiriços</a:t>
            </a:r>
          </a:p>
          <a:p>
            <a:pPr marL="0" indent="0">
              <a:buFont typeface="Arial" pitchFamily="34" charset="0"/>
              <a:buNone/>
            </a:pPr>
            <a:endParaRPr lang="pt-PT" dirty="0" smtClean="0"/>
          </a:p>
          <a:p>
            <a:pPr marL="0" indent="0">
              <a:buFont typeface="Arial" pitchFamily="34" charset="0"/>
              <a:buNone/>
            </a:pPr>
            <a:endParaRPr lang="pt-PT" b="1" dirty="0" smtClean="0"/>
          </a:p>
          <a:p>
            <a:pPr marL="0" indent="0">
              <a:buFont typeface="Arial" pitchFamily="34" charset="0"/>
              <a:buNone/>
            </a:pPr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4671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/>
          <p:nvPr/>
        </p:nvSpPr>
        <p:spPr>
          <a:xfrm>
            <a:off x="344861" y="2380009"/>
            <a:ext cx="4968552" cy="195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>
                <a:solidFill>
                  <a:srgbClr val="1E609B"/>
                </a:solidFill>
              </a:rPr>
              <a:t>Países</a:t>
            </a:r>
            <a:r>
              <a:rPr lang="pt-PT" dirty="0" smtClean="0"/>
              <a:t>: 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Angola, RDC, Congo </a:t>
            </a: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Gabão</a:t>
            </a:r>
          </a:p>
          <a:p>
            <a:endParaRPr lang="pt-PT" sz="2000" dirty="0" smtClean="0">
              <a:solidFill>
                <a:srgbClr val="1E609B"/>
              </a:solidFill>
            </a:endParaRPr>
          </a:p>
          <a:p>
            <a:r>
              <a:rPr lang="pt-PT" sz="2000" dirty="0" smtClean="0">
                <a:solidFill>
                  <a:srgbClr val="1E609B"/>
                </a:solidFill>
              </a:rPr>
              <a:t>Área </a:t>
            </a:r>
            <a:r>
              <a:rPr lang="pt-PT" sz="2000" dirty="0">
                <a:solidFill>
                  <a:srgbClr val="1E609B"/>
                </a:solidFill>
              </a:rPr>
              <a:t>total  (km</a:t>
            </a:r>
            <a:r>
              <a:rPr lang="pt-PT" sz="2000" baseline="30000" dirty="0">
                <a:solidFill>
                  <a:srgbClr val="1E609B"/>
                </a:solidFill>
              </a:rPr>
              <a:t>2</a:t>
            </a:r>
            <a:r>
              <a:rPr lang="pt-PT" sz="2000" dirty="0">
                <a:solidFill>
                  <a:srgbClr val="1E609B"/>
                </a:solidFill>
              </a:rPr>
              <a:t>): </a:t>
            </a:r>
            <a:r>
              <a:rPr lang="pt-PT" sz="2000" dirty="0" smtClean="0">
                <a:solidFill>
                  <a:srgbClr val="1E609B"/>
                </a:solidFill>
              </a:rPr>
              <a:t> 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38 000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PT" sz="2000" dirty="0" smtClean="0">
              <a:solidFill>
                <a:srgbClr val="1E609B"/>
              </a:solidFill>
            </a:endParaRPr>
          </a:p>
          <a:p>
            <a:r>
              <a:rPr lang="pt-PT" sz="2000" dirty="0" smtClean="0">
                <a:solidFill>
                  <a:srgbClr val="1E609B"/>
                </a:solidFill>
              </a:rPr>
              <a:t>Área </a:t>
            </a:r>
            <a:r>
              <a:rPr lang="pt-PT" sz="2000" dirty="0">
                <a:solidFill>
                  <a:srgbClr val="1E609B"/>
                </a:solidFill>
              </a:rPr>
              <a:t>em Angola (km</a:t>
            </a:r>
            <a:r>
              <a:rPr lang="pt-PT" sz="2000" baseline="30000" dirty="0">
                <a:solidFill>
                  <a:srgbClr val="1E609B"/>
                </a:solidFill>
              </a:rPr>
              <a:t>2</a:t>
            </a:r>
            <a:r>
              <a:rPr lang="pt-PT" sz="2000" dirty="0">
                <a:solidFill>
                  <a:srgbClr val="1E609B"/>
                </a:solidFill>
              </a:rPr>
              <a:t>): 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107 </a:t>
            </a:r>
            <a:r>
              <a:rPr lang="pt-PT" dirty="0" smtClean="0"/>
              <a:t>(34,5% da área)</a:t>
            </a:r>
            <a:endParaRPr lang="pt-PT" dirty="0"/>
          </a:p>
          <a:p>
            <a:endParaRPr lang="pt-PT" dirty="0"/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445" y="1523219"/>
            <a:ext cx="3946555" cy="3423952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317517" y="1412776"/>
            <a:ext cx="27781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altLang="pt-PT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Côtier</a:t>
            </a:r>
            <a:endParaRPr lang="pt-PT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 rotWithShape="1">
          <a:blip r:embed="rId3"/>
          <a:srcRect l="17107" t="1327" r="-5084" b="-1327"/>
          <a:stretch/>
        </p:blipFill>
        <p:spPr>
          <a:xfrm>
            <a:off x="3464004" y="4358580"/>
            <a:ext cx="2750732" cy="2449668"/>
          </a:xfrm>
          <a:prstGeom prst="rect">
            <a:avLst/>
          </a:prstGeom>
        </p:spPr>
      </p:pic>
      <p:cxnSp>
        <p:nvCxnSpPr>
          <p:cNvPr id="18" name="Straight Arrow Connector 8"/>
          <p:cNvCxnSpPr/>
          <p:nvPr/>
        </p:nvCxnSpPr>
        <p:spPr>
          <a:xfrm flipH="1">
            <a:off x="4958728" y="3449849"/>
            <a:ext cx="1741494" cy="2185180"/>
          </a:xfrm>
          <a:prstGeom prst="straightConnector1">
            <a:avLst/>
          </a:prstGeom>
          <a:ln w="38100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3"/>
          <p:cNvSpPr/>
          <p:nvPr/>
        </p:nvSpPr>
        <p:spPr>
          <a:xfrm>
            <a:off x="6552794" y="3323109"/>
            <a:ext cx="294857" cy="2534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TextBox 11"/>
          <p:cNvSpPr txBox="1"/>
          <p:nvPr/>
        </p:nvSpPr>
        <p:spPr>
          <a:xfrm>
            <a:off x="6084168" y="4996001"/>
            <a:ext cx="27461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IGRAC, 2017 ( </a:t>
            </a:r>
            <a:r>
              <a:rPr lang="en-US" sz="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</a:t>
            </a:r>
            <a:r>
              <a:rPr lang="pt-PT" sz="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pt-PT" sz="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Portal)</a:t>
            </a:r>
            <a:endParaRPr lang="pt-PT" sz="9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Marcador de Posição de Conteúdo 2"/>
          <p:cNvSpPr>
            <a:spLocks noGrp="1"/>
          </p:cNvSpPr>
          <p:nvPr>
            <p:ph idx="1"/>
          </p:nvPr>
        </p:nvSpPr>
        <p:spPr>
          <a:xfrm>
            <a:off x="15220" y="92254"/>
            <a:ext cx="6516216" cy="71441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b="1" dirty="0" smtClean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Aquíferos </a:t>
            </a:r>
            <a:r>
              <a:rPr lang="pt-PT" sz="3200" b="1" dirty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</a:t>
            </a:r>
            <a:r>
              <a:rPr lang="pt-PT" sz="3200" b="1" dirty="0" smtClean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ransfronteiriços</a:t>
            </a:r>
            <a:endParaRPr lang="pt-PT" sz="3200" b="1" dirty="0">
              <a:solidFill>
                <a:srgbClr val="1E60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9789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/>
          <p:nvPr/>
        </p:nvSpPr>
        <p:spPr>
          <a:xfrm>
            <a:off x="165572" y="2322794"/>
            <a:ext cx="493832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>
                <a:solidFill>
                  <a:srgbClr val="1E609B"/>
                </a:solidFill>
              </a:rPr>
              <a:t>Países</a:t>
            </a:r>
            <a:r>
              <a:rPr lang="pt-PT" dirty="0" smtClean="0"/>
              <a:t>: 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Angola, RDC </a:t>
            </a: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Congo</a:t>
            </a:r>
          </a:p>
          <a:p>
            <a:endParaRPr lang="pt-PT" sz="2000" dirty="0" smtClean="0">
              <a:solidFill>
                <a:srgbClr val="1E609B"/>
              </a:solidFill>
            </a:endParaRPr>
          </a:p>
          <a:p>
            <a:r>
              <a:rPr lang="pt-PT" sz="2000" dirty="0" smtClean="0">
                <a:solidFill>
                  <a:srgbClr val="1E609B"/>
                </a:solidFill>
              </a:rPr>
              <a:t>Área </a:t>
            </a:r>
            <a:r>
              <a:rPr lang="pt-PT" sz="2000" dirty="0">
                <a:solidFill>
                  <a:srgbClr val="1E609B"/>
                </a:solidFill>
              </a:rPr>
              <a:t>total  (km</a:t>
            </a:r>
            <a:r>
              <a:rPr lang="pt-PT" sz="2000" baseline="30000" dirty="0">
                <a:solidFill>
                  <a:srgbClr val="1E609B"/>
                </a:solidFill>
              </a:rPr>
              <a:t>2</a:t>
            </a:r>
            <a:r>
              <a:rPr lang="pt-PT" sz="2000" dirty="0">
                <a:solidFill>
                  <a:srgbClr val="1E609B"/>
                </a:solidFill>
              </a:rPr>
              <a:t>): 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</a:t>
            </a: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</a:t>
            </a:r>
          </a:p>
          <a:p>
            <a:endParaRPr lang="pt-PT" sz="2000" dirty="0" smtClean="0">
              <a:solidFill>
                <a:srgbClr val="1E609B"/>
              </a:solidFill>
            </a:endParaRPr>
          </a:p>
          <a:p>
            <a:r>
              <a:rPr lang="pt-PT" sz="2000" dirty="0" smtClean="0">
                <a:solidFill>
                  <a:srgbClr val="1E609B"/>
                </a:solidFill>
              </a:rPr>
              <a:t>Área </a:t>
            </a:r>
            <a:r>
              <a:rPr lang="pt-PT" sz="2000" dirty="0">
                <a:solidFill>
                  <a:srgbClr val="1E609B"/>
                </a:solidFill>
              </a:rPr>
              <a:t>em Angola (km</a:t>
            </a:r>
            <a:r>
              <a:rPr lang="pt-PT" sz="2000" baseline="30000" dirty="0">
                <a:solidFill>
                  <a:srgbClr val="1E609B"/>
                </a:solidFill>
              </a:rPr>
              <a:t>2</a:t>
            </a:r>
            <a:r>
              <a:rPr lang="pt-PT" sz="2000" dirty="0">
                <a:solidFill>
                  <a:srgbClr val="1E609B"/>
                </a:solidFill>
              </a:rPr>
              <a:t>): 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8 118 </a:t>
            </a:r>
            <a:r>
              <a:rPr lang="pt-PT" dirty="0" smtClean="0"/>
              <a:t>(42,7 % da área)</a:t>
            </a:r>
            <a:endParaRPr lang="pt-PT" dirty="0"/>
          </a:p>
          <a:p>
            <a:endParaRPr lang="pt-PT" dirty="0"/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445" y="1441192"/>
            <a:ext cx="3946555" cy="3423952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257910" y="1309638"/>
            <a:ext cx="65630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altLang="pt-P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Dolomítico</a:t>
            </a:r>
            <a:endParaRPr lang="pt-PT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048" y="4282618"/>
            <a:ext cx="3192128" cy="2575382"/>
          </a:xfrm>
          <a:prstGeom prst="rect">
            <a:avLst/>
          </a:prstGeom>
        </p:spPr>
      </p:pic>
      <p:cxnSp>
        <p:nvCxnSpPr>
          <p:cNvPr id="18" name="Straight Arrow Connector 8"/>
          <p:cNvCxnSpPr/>
          <p:nvPr/>
        </p:nvCxnSpPr>
        <p:spPr>
          <a:xfrm flipH="1">
            <a:off x="5197445" y="3409582"/>
            <a:ext cx="1568589" cy="1652423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0"/>
          <p:cNvSpPr/>
          <p:nvPr/>
        </p:nvSpPr>
        <p:spPr>
          <a:xfrm>
            <a:off x="6704497" y="3336607"/>
            <a:ext cx="155086" cy="13815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TextBox 11"/>
          <p:cNvSpPr txBox="1"/>
          <p:nvPr/>
        </p:nvSpPr>
        <p:spPr>
          <a:xfrm>
            <a:off x="6156176" y="4924902"/>
            <a:ext cx="2987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accent2">
                    <a:lumMod val="75000"/>
                  </a:schemeClr>
                </a:solidFill>
              </a:rPr>
              <a:t>Fonte:IGRAC, 2017 ( </a:t>
            </a:r>
            <a:r>
              <a:rPr lang="en-US" sz="1000" dirty="0" smtClean="0">
                <a:solidFill>
                  <a:schemeClr val="accent2">
                    <a:lumMod val="75000"/>
                  </a:schemeClr>
                </a:solidFill>
              </a:rPr>
              <a:t>Groundwater</a:t>
            </a:r>
            <a:r>
              <a:rPr lang="pt-PT" sz="1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000" dirty="0" smtClean="0">
                <a:solidFill>
                  <a:schemeClr val="accent2">
                    <a:lumMod val="75000"/>
                  </a:schemeClr>
                </a:solidFill>
              </a:rPr>
              <a:t>Information</a:t>
            </a:r>
            <a:r>
              <a:rPr lang="pt-PT" sz="1000" dirty="0" smtClean="0">
                <a:solidFill>
                  <a:schemeClr val="accent2">
                    <a:lumMod val="75000"/>
                  </a:schemeClr>
                </a:solidFill>
              </a:rPr>
              <a:t> Portal)</a:t>
            </a:r>
            <a:endParaRPr lang="pt-PT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Marcador de Posição de Conteúdo 2"/>
          <p:cNvSpPr>
            <a:spLocks noGrp="1"/>
          </p:cNvSpPr>
          <p:nvPr>
            <p:ph idx="1"/>
          </p:nvPr>
        </p:nvSpPr>
        <p:spPr>
          <a:xfrm>
            <a:off x="107504" y="116751"/>
            <a:ext cx="6516216" cy="71441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b="1" dirty="0" smtClean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Aquíferos </a:t>
            </a:r>
            <a:r>
              <a:rPr lang="pt-PT" sz="3200" b="1" dirty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</a:t>
            </a:r>
            <a:r>
              <a:rPr lang="pt-PT" sz="3200" b="1" dirty="0" smtClean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ransfronteiriços</a:t>
            </a:r>
            <a:endParaRPr lang="pt-PT" sz="3200" b="1" dirty="0">
              <a:solidFill>
                <a:srgbClr val="1E60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3121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/>
          <p:nvPr/>
        </p:nvSpPr>
        <p:spPr>
          <a:xfrm>
            <a:off x="136108" y="2564904"/>
            <a:ext cx="46030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>
                <a:solidFill>
                  <a:srgbClr val="1E609B"/>
                </a:solidFill>
              </a:rPr>
              <a:t>Países </a:t>
            </a:r>
            <a:r>
              <a:rPr lang="pt-PT" dirty="0" smtClean="0"/>
              <a:t>: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Angola 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Namíbia</a:t>
            </a:r>
          </a:p>
          <a:p>
            <a:endParaRPr lang="pt-PT" sz="2000" dirty="0" smtClean="0">
              <a:solidFill>
                <a:srgbClr val="1E60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sz="2000" dirty="0" smtClean="0">
                <a:solidFill>
                  <a:srgbClr val="1E609B"/>
                </a:solidFill>
              </a:rPr>
              <a:t>Área </a:t>
            </a:r>
            <a:r>
              <a:rPr lang="pt-PT" sz="2000" dirty="0">
                <a:solidFill>
                  <a:srgbClr val="1E609B"/>
                </a:solidFill>
              </a:rPr>
              <a:t>total  (km</a:t>
            </a:r>
            <a:r>
              <a:rPr lang="pt-PT" sz="2000" baseline="30000" dirty="0">
                <a:solidFill>
                  <a:srgbClr val="1E609B"/>
                </a:solidFill>
              </a:rPr>
              <a:t>2</a:t>
            </a:r>
            <a:r>
              <a:rPr lang="pt-PT" sz="2000" dirty="0">
                <a:solidFill>
                  <a:srgbClr val="1E609B"/>
                </a:solidFill>
              </a:rPr>
              <a:t>):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 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</a:t>
            </a:r>
          </a:p>
          <a:p>
            <a:endParaRPr lang="pt-PT" sz="2000" dirty="0" smtClean="0">
              <a:solidFill>
                <a:srgbClr val="1E609B"/>
              </a:solidFill>
            </a:endParaRPr>
          </a:p>
          <a:p>
            <a:r>
              <a:rPr lang="pt-PT" sz="2000" dirty="0" smtClean="0">
                <a:solidFill>
                  <a:srgbClr val="1E609B"/>
                </a:solidFill>
              </a:rPr>
              <a:t>Área </a:t>
            </a:r>
            <a:r>
              <a:rPr lang="pt-PT" sz="2000" dirty="0">
                <a:solidFill>
                  <a:srgbClr val="1E609B"/>
                </a:solidFill>
              </a:rPr>
              <a:t>em Angola (km</a:t>
            </a:r>
            <a:r>
              <a:rPr lang="pt-PT" sz="2000" baseline="30000" dirty="0">
                <a:solidFill>
                  <a:srgbClr val="1E609B"/>
                </a:solidFill>
              </a:rPr>
              <a:t>2</a:t>
            </a:r>
            <a:r>
              <a:rPr lang="pt-PT" sz="2000" dirty="0">
                <a:solidFill>
                  <a:srgbClr val="1E609B"/>
                </a:solidFill>
              </a:rPr>
              <a:t>):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30 766 </a:t>
            </a:r>
            <a:r>
              <a:rPr lang="pt-PT" dirty="0" smtClean="0"/>
              <a:t>(75% da área)</a:t>
            </a:r>
            <a:endParaRPr lang="pt-PT" dirty="0"/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705" y="1443398"/>
            <a:ext cx="3946555" cy="3423952"/>
          </a:xfrm>
          <a:prstGeom prst="rect">
            <a:avLst/>
          </a:prstGeom>
        </p:spPr>
      </p:pic>
      <p:sp>
        <p:nvSpPr>
          <p:cNvPr id="16" name="TextBox 11"/>
          <p:cNvSpPr txBox="1"/>
          <p:nvPr/>
        </p:nvSpPr>
        <p:spPr>
          <a:xfrm>
            <a:off x="5470690" y="4876967"/>
            <a:ext cx="3207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Fonte: IGRAC, 2017 ( </a:t>
            </a:r>
            <a:r>
              <a:rPr lang="en-US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</a:t>
            </a:r>
            <a:r>
              <a:rPr lang="pt-PT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pt-PT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Portal)</a:t>
            </a:r>
            <a:endParaRPr lang="pt-PT" sz="1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244608" y="1493120"/>
            <a:ext cx="43860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pt-PT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Cuvelai/ Etosha</a:t>
            </a:r>
            <a:endParaRPr lang="pt-PT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 rotWithShape="1">
          <a:blip r:embed="rId3"/>
          <a:srcRect l="16838" t="-387" r="5053" b="387"/>
          <a:stretch/>
        </p:blipFill>
        <p:spPr>
          <a:xfrm>
            <a:off x="2507367" y="4427553"/>
            <a:ext cx="3202957" cy="2337560"/>
          </a:xfrm>
          <a:prstGeom prst="rect">
            <a:avLst/>
          </a:prstGeom>
        </p:spPr>
      </p:pic>
      <p:cxnSp>
        <p:nvCxnSpPr>
          <p:cNvPr id="19" name="Straight Arrow Connector 8"/>
          <p:cNvCxnSpPr/>
          <p:nvPr/>
        </p:nvCxnSpPr>
        <p:spPr>
          <a:xfrm flipH="1">
            <a:off x="4411192" y="3879874"/>
            <a:ext cx="2087627" cy="1482020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0"/>
          <p:cNvSpPr/>
          <p:nvPr/>
        </p:nvSpPr>
        <p:spPr>
          <a:xfrm>
            <a:off x="6406918" y="3779706"/>
            <a:ext cx="301161" cy="24311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Marcador de Posição de Conteúdo 2"/>
          <p:cNvSpPr>
            <a:spLocks noGrp="1"/>
          </p:cNvSpPr>
          <p:nvPr>
            <p:ph idx="1"/>
          </p:nvPr>
        </p:nvSpPr>
        <p:spPr>
          <a:xfrm>
            <a:off x="124774" y="89901"/>
            <a:ext cx="6516216" cy="71441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b="1" dirty="0" smtClean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Aquíferos </a:t>
            </a:r>
            <a:r>
              <a:rPr lang="pt-PT" sz="3200" b="1" dirty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</a:t>
            </a:r>
            <a:r>
              <a:rPr lang="pt-PT" sz="3200" b="1" dirty="0" smtClean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ransfronteiriços</a:t>
            </a:r>
            <a:endParaRPr lang="pt-PT" sz="3200" b="1" dirty="0">
              <a:solidFill>
                <a:srgbClr val="1E60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787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/>
          <p:nvPr/>
        </p:nvSpPr>
        <p:spPr>
          <a:xfrm>
            <a:off x="193185" y="2470390"/>
            <a:ext cx="53122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>
                <a:solidFill>
                  <a:srgbClr val="1E609B"/>
                </a:solidFill>
              </a:rPr>
              <a:t>Países</a:t>
            </a:r>
            <a:r>
              <a:rPr lang="pt-PT" dirty="0" smtClean="0"/>
              <a:t>: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Angola 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Botswana; Namíbia e Zâmbia</a:t>
            </a:r>
          </a:p>
          <a:p>
            <a:endParaRPr lang="pt-PT" sz="2000" dirty="0" smtClean="0">
              <a:solidFill>
                <a:srgbClr val="1E609B"/>
              </a:solidFill>
            </a:endParaRPr>
          </a:p>
          <a:p>
            <a:r>
              <a:rPr lang="pt-PT" sz="2000" dirty="0" smtClean="0">
                <a:solidFill>
                  <a:srgbClr val="1E609B"/>
                </a:solidFill>
              </a:rPr>
              <a:t>Área </a:t>
            </a:r>
            <a:r>
              <a:rPr lang="pt-PT" sz="2000" dirty="0">
                <a:solidFill>
                  <a:srgbClr val="1E609B"/>
                </a:solidFill>
              </a:rPr>
              <a:t>total  (km</a:t>
            </a:r>
            <a:r>
              <a:rPr lang="pt-PT" sz="2000" baseline="30000" dirty="0">
                <a:solidFill>
                  <a:srgbClr val="1E609B"/>
                </a:solidFill>
              </a:rPr>
              <a:t>2</a:t>
            </a:r>
            <a:r>
              <a:rPr lang="pt-PT" sz="2000" dirty="0">
                <a:solidFill>
                  <a:srgbClr val="1E609B"/>
                </a:solidFill>
              </a:rPr>
              <a:t>):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 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</a:t>
            </a:r>
          </a:p>
          <a:p>
            <a:endParaRPr lang="pt-PT" sz="2000" dirty="0" smtClean="0">
              <a:solidFill>
                <a:srgbClr val="1E609B"/>
              </a:solidFill>
            </a:endParaRPr>
          </a:p>
          <a:p>
            <a:r>
              <a:rPr lang="pt-PT" sz="2000" dirty="0" smtClean="0">
                <a:solidFill>
                  <a:srgbClr val="1E609B"/>
                </a:solidFill>
              </a:rPr>
              <a:t>Área </a:t>
            </a:r>
            <a:r>
              <a:rPr lang="pt-PT" sz="2000" dirty="0">
                <a:solidFill>
                  <a:srgbClr val="1E609B"/>
                </a:solidFill>
              </a:rPr>
              <a:t>em Angola (km</a:t>
            </a:r>
            <a:r>
              <a:rPr lang="pt-PT" sz="2000" baseline="30000" dirty="0">
                <a:solidFill>
                  <a:srgbClr val="1E609B"/>
                </a:solidFill>
              </a:rPr>
              <a:t>2</a:t>
            </a:r>
            <a:r>
              <a:rPr lang="pt-PT" sz="2000" dirty="0">
                <a:solidFill>
                  <a:srgbClr val="1E609B"/>
                </a:solidFill>
              </a:rPr>
              <a:t>):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12 055 </a:t>
            </a:r>
            <a:r>
              <a:rPr lang="pt-PT" dirty="0" smtClean="0"/>
              <a:t>(15,3 % da área)</a:t>
            </a:r>
            <a:endParaRPr lang="pt-PT" dirty="0"/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287" y="1425372"/>
            <a:ext cx="3946555" cy="3423952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257910" y="1309638"/>
            <a:ext cx="43860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pt-PT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Caprivi</a:t>
            </a:r>
            <a:r>
              <a:rPr lang="pt-PT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t-PT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Sub-Bacia</a:t>
            </a:r>
            <a:r>
              <a:rPr lang="pt-PT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Nata </a:t>
            </a:r>
            <a:r>
              <a:rPr lang="pt-PT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Karro</a:t>
            </a:r>
            <a:r>
              <a:rPr lang="pt-PT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08" y="4441179"/>
            <a:ext cx="2840533" cy="2238203"/>
          </a:xfrm>
          <a:prstGeom prst="rect">
            <a:avLst/>
          </a:prstGeom>
        </p:spPr>
      </p:pic>
      <p:cxnSp>
        <p:nvCxnSpPr>
          <p:cNvPr id="17" name="Straight Arrow Connector 8"/>
          <p:cNvCxnSpPr/>
          <p:nvPr/>
        </p:nvCxnSpPr>
        <p:spPr>
          <a:xfrm flipH="1">
            <a:off x="5004048" y="3982102"/>
            <a:ext cx="2088232" cy="1578178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9"/>
          <p:cNvSpPr/>
          <p:nvPr/>
        </p:nvSpPr>
        <p:spPr>
          <a:xfrm>
            <a:off x="6988983" y="3804913"/>
            <a:ext cx="301161" cy="24311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TextBox 11"/>
          <p:cNvSpPr txBox="1"/>
          <p:nvPr/>
        </p:nvSpPr>
        <p:spPr>
          <a:xfrm>
            <a:off x="5752499" y="4921958"/>
            <a:ext cx="3207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Fonte: IGRAC, 2017 ( </a:t>
            </a:r>
            <a:r>
              <a:rPr lang="en-US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</a:t>
            </a:r>
            <a:r>
              <a:rPr lang="pt-PT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pt-PT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Portal)</a:t>
            </a:r>
            <a:endParaRPr lang="pt-PT" sz="1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Marcador de Posição de Conteúdo 2"/>
          <p:cNvSpPr>
            <a:spLocks noGrp="1"/>
          </p:cNvSpPr>
          <p:nvPr>
            <p:ph idx="1"/>
          </p:nvPr>
        </p:nvSpPr>
        <p:spPr>
          <a:xfrm>
            <a:off x="107504" y="149421"/>
            <a:ext cx="6516216" cy="71441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b="1" dirty="0" smtClean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Aquíferos </a:t>
            </a:r>
            <a:r>
              <a:rPr lang="pt-PT" sz="3200" b="1" dirty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</a:t>
            </a:r>
            <a:r>
              <a:rPr lang="pt-PT" sz="3200" b="1" dirty="0" smtClean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ransfronteiriços</a:t>
            </a:r>
            <a:endParaRPr lang="pt-PT" sz="3200" b="1" dirty="0">
              <a:solidFill>
                <a:srgbClr val="1E60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6753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endParaRPr lang="pt-PT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179512" y="1417638"/>
            <a:ext cx="8722778" cy="4853136"/>
          </a:xfrm>
        </p:spPr>
        <p:txBody>
          <a:bodyPr>
            <a:noAutofit/>
          </a:bodyPr>
          <a:lstStyle/>
          <a:p>
            <a:pPr marL="457200" lvl="1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Potencialidades Hídricas de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Angola</a:t>
            </a:r>
            <a:endParaRPr lang="pt-P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Aquíferos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Transfronteiriços</a:t>
            </a:r>
            <a:endParaRPr lang="pt-P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Utilização das Águas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Subterrâneas</a:t>
            </a:r>
            <a:endParaRPr lang="pt-P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Vulnerabilidade e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Riscos</a:t>
            </a:r>
            <a:endParaRPr lang="pt-P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Medidas Preconizadas no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PNA</a:t>
            </a:r>
            <a:endParaRPr lang="pt-P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Notas Finais</a:t>
            </a:r>
          </a:p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endParaRPr lang="pt-P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endParaRPr lang="pt-P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pt-P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7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/>
          <p:nvPr/>
        </p:nvSpPr>
        <p:spPr>
          <a:xfrm>
            <a:off x="195900" y="2637828"/>
            <a:ext cx="47361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>
                <a:solidFill>
                  <a:srgbClr val="1E609B"/>
                </a:solidFill>
              </a:rPr>
              <a:t>Países</a:t>
            </a:r>
            <a:r>
              <a:rPr lang="pt-PT" dirty="0" smtClean="0"/>
              <a:t>: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Angola 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Namíbia</a:t>
            </a:r>
          </a:p>
          <a:p>
            <a:endParaRPr lang="pt-PT" sz="2000" dirty="0" smtClean="0">
              <a:solidFill>
                <a:srgbClr val="1E609B"/>
              </a:solidFill>
            </a:endParaRPr>
          </a:p>
          <a:p>
            <a:r>
              <a:rPr lang="pt-PT" sz="2000" dirty="0" smtClean="0">
                <a:solidFill>
                  <a:srgbClr val="1E609B"/>
                </a:solidFill>
              </a:rPr>
              <a:t>Área </a:t>
            </a:r>
            <a:r>
              <a:rPr lang="pt-PT" sz="2000" dirty="0">
                <a:solidFill>
                  <a:srgbClr val="1E609B"/>
                </a:solidFill>
              </a:rPr>
              <a:t>total  (km</a:t>
            </a:r>
            <a:r>
              <a:rPr lang="pt-PT" sz="2000" baseline="30000" dirty="0">
                <a:solidFill>
                  <a:srgbClr val="1E609B"/>
                </a:solidFill>
              </a:rPr>
              <a:t>2</a:t>
            </a:r>
            <a:r>
              <a:rPr lang="pt-PT" sz="2000" dirty="0" smtClean="0">
                <a:solidFill>
                  <a:srgbClr val="1E609B"/>
                </a:solidFill>
              </a:rPr>
              <a:t>):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</a:t>
            </a:r>
          </a:p>
          <a:p>
            <a:endParaRPr lang="pt-PT" sz="2000" dirty="0" smtClean="0">
              <a:solidFill>
                <a:srgbClr val="1E609B"/>
              </a:solidFill>
            </a:endParaRPr>
          </a:p>
          <a:p>
            <a:r>
              <a:rPr lang="pt-PT" sz="2000" dirty="0" smtClean="0">
                <a:solidFill>
                  <a:srgbClr val="1E609B"/>
                </a:solidFill>
              </a:rPr>
              <a:t>Área </a:t>
            </a:r>
            <a:r>
              <a:rPr lang="pt-PT" sz="2000" dirty="0">
                <a:solidFill>
                  <a:srgbClr val="1E609B"/>
                </a:solidFill>
              </a:rPr>
              <a:t>em Angola (km</a:t>
            </a:r>
            <a:r>
              <a:rPr lang="pt-PT" sz="2000" baseline="30000" dirty="0">
                <a:solidFill>
                  <a:srgbClr val="1E609B"/>
                </a:solidFill>
              </a:rPr>
              <a:t>2</a:t>
            </a:r>
            <a:r>
              <a:rPr lang="pt-PT" sz="2000" dirty="0" smtClean="0">
                <a:solidFill>
                  <a:srgbClr val="1E609B"/>
                </a:solidFill>
              </a:rPr>
              <a:t>): </a:t>
            </a:r>
            <a:r>
              <a:rPr lang="pt-P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211</a:t>
            </a:r>
            <a:r>
              <a:rPr lang="pt-PT" dirty="0" smtClean="0"/>
              <a:t> (17, 6 % da área)</a:t>
            </a:r>
            <a:endParaRPr lang="pt-PT" dirty="0"/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39" y="1211540"/>
            <a:ext cx="4208161" cy="3650916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257910" y="1309638"/>
            <a:ext cx="43860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pt-PT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Bacia Costeira Sedimentar IV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653136"/>
            <a:ext cx="2381701" cy="2066612"/>
          </a:xfrm>
          <a:prstGeom prst="rect">
            <a:avLst/>
          </a:prstGeom>
        </p:spPr>
      </p:pic>
      <p:cxnSp>
        <p:nvCxnSpPr>
          <p:cNvPr id="17" name="Straight Arrow Connector 8"/>
          <p:cNvCxnSpPr/>
          <p:nvPr/>
        </p:nvCxnSpPr>
        <p:spPr>
          <a:xfrm flipH="1">
            <a:off x="4211960" y="3868615"/>
            <a:ext cx="2299897" cy="2440705"/>
          </a:xfrm>
          <a:prstGeom prst="straightConnector1">
            <a:avLst/>
          </a:prstGeom>
          <a:ln w="28575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7"/>
          <p:cNvSpPr/>
          <p:nvPr/>
        </p:nvSpPr>
        <p:spPr>
          <a:xfrm>
            <a:off x="6414394" y="3705018"/>
            <a:ext cx="194927" cy="2411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TextBox 11"/>
          <p:cNvSpPr txBox="1"/>
          <p:nvPr/>
        </p:nvSpPr>
        <p:spPr>
          <a:xfrm>
            <a:off x="5580112" y="4902942"/>
            <a:ext cx="3207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Fonte: IGRAC, 2017 ( </a:t>
            </a:r>
            <a:r>
              <a:rPr lang="en-US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</a:t>
            </a:r>
            <a:r>
              <a:rPr lang="pt-PT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pt-PT" sz="1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Portal)</a:t>
            </a:r>
            <a:endParaRPr lang="pt-PT" sz="1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Marcador de Posição de Conteúdo 2"/>
          <p:cNvSpPr>
            <a:spLocks noGrp="1"/>
          </p:cNvSpPr>
          <p:nvPr>
            <p:ph idx="1"/>
          </p:nvPr>
        </p:nvSpPr>
        <p:spPr>
          <a:xfrm>
            <a:off x="89756" y="104864"/>
            <a:ext cx="6516216" cy="71441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b="1" dirty="0" smtClean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Aquíferos </a:t>
            </a:r>
            <a:r>
              <a:rPr lang="pt-PT" sz="3200" b="1" dirty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</a:t>
            </a:r>
            <a:r>
              <a:rPr lang="pt-PT" sz="3200" b="1" dirty="0" smtClean="0">
                <a:solidFill>
                  <a:srgbClr val="1E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ransfronteiriços</a:t>
            </a:r>
            <a:endParaRPr lang="pt-PT" sz="3200" b="1" dirty="0">
              <a:solidFill>
                <a:srgbClr val="1E60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0337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323528" y="4322965"/>
            <a:ext cx="8496943" cy="966316"/>
          </a:xfrm>
        </p:spPr>
        <p:txBody>
          <a:bodyPr>
            <a:normAutofit fontScale="90000"/>
          </a:bodyPr>
          <a:lstStyle/>
          <a:p>
            <a:r>
              <a:rPr lang="pt-PT" dirty="0" smtClean="0">
                <a:latin typeface="Arial" panose="020B0604020202020204" pitchFamily="34" charset="0"/>
                <a:cs typeface="Arial" panose="020B0604020202020204" pitchFamily="34" charset="0"/>
              </a:rPr>
              <a:t>Utilização das águas subterrâneas</a:t>
            </a:r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5" b="35363"/>
          <a:stretch/>
        </p:blipFill>
        <p:spPr>
          <a:xfrm>
            <a:off x="0" y="2132856"/>
            <a:ext cx="91440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6156176" cy="787179"/>
          </a:xfrm>
          <a:noFill/>
        </p:spPr>
        <p:txBody>
          <a:bodyPr>
            <a:normAutofit/>
          </a:bodyPr>
          <a:lstStyle/>
          <a:p>
            <a:r>
              <a:rPr lang="pt-P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Utilização  </a:t>
            </a:r>
            <a:r>
              <a:rPr lang="pt-P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Águas </a:t>
            </a:r>
            <a:r>
              <a:rPr lang="pt-P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Subterrâneas em Angola</a:t>
            </a:r>
            <a:endParaRPr lang="pt-P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73882" y="2060848"/>
            <a:ext cx="518457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900" dirty="0" smtClean="0">
              <a:solidFill>
                <a:srgbClr val="1E609B"/>
              </a:solidFill>
              <a:latin typeface="+mj-lt"/>
              <a:ea typeface="+mj-ea"/>
              <a:cs typeface="+mj-cs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Cerca </a:t>
            </a:r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P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aproximadamente 19% da população </a:t>
            </a:r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Angola dependem </a:t>
            </a:r>
            <a:r>
              <a:rPr lang="pt-P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exclusivamente </a:t>
            </a:r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águas subterrâneas</a:t>
            </a:r>
            <a:r>
              <a:rPr lang="pt-P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uso de águas subterrâneas está concentrado no </a:t>
            </a:r>
            <a:r>
              <a:rPr lang="pt-P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Sul de Angola e em porções </a:t>
            </a:r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costeiras do país onde as condições </a:t>
            </a:r>
            <a:r>
              <a:rPr lang="pt-P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são mais áridas </a:t>
            </a:r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água menos disponível.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86" y="1268760"/>
            <a:ext cx="3584798" cy="270696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04" y="4146801"/>
            <a:ext cx="3623480" cy="271761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5493604" y="6342460"/>
            <a:ext cx="369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Fig.2 – Furo de água equipado com bomba Volanta, </a:t>
            </a:r>
            <a:r>
              <a:rPr lang="pt-PT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Otchinjau</a:t>
            </a:r>
            <a:r>
              <a:rPr lang="pt-P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(INRH,2018)</a:t>
            </a:r>
            <a:endParaRPr lang="pt-PT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395372" y="3538041"/>
            <a:ext cx="369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Fig.1 – Furo de água equipado com </a:t>
            </a:r>
            <a:r>
              <a:rPr lang="pt-PT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aerobomba</a:t>
            </a:r>
            <a:r>
              <a:rPr lang="pt-P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PT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Oncôcua</a:t>
            </a:r>
            <a:r>
              <a:rPr lang="pt-P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(INRH,2018)</a:t>
            </a:r>
            <a:endParaRPr lang="pt-PT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16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0663" y="-8238"/>
            <a:ext cx="7056784" cy="864096"/>
          </a:xfrm>
          <a:noFill/>
        </p:spPr>
        <p:txBody>
          <a:bodyPr>
            <a:normAutofit/>
          </a:bodyPr>
          <a:lstStyle/>
          <a:p>
            <a:r>
              <a:rPr lang="pt-P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Águas </a:t>
            </a:r>
            <a:r>
              <a:rPr lang="pt-P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Subterrâneas: Fonte Segura de Abastecimento de Água no Meio Rural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3" y="3994720"/>
            <a:ext cx="3672408" cy="279441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14892"/>
            <a:ext cx="3672408" cy="277522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3" y="1159891"/>
            <a:ext cx="3650206" cy="273765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491" y="3994720"/>
            <a:ext cx="3704981" cy="2794415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07504" y="3374326"/>
            <a:ext cx="369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Fig.3 - Poço escavado de pequena profundidade e grande diâmetro, em </a:t>
            </a:r>
            <a:r>
              <a:rPr lang="pt-PT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Oncôcua</a:t>
            </a:r>
            <a:r>
              <a:rPr lang="pt-P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(INRH,2018)</a:t>
            </a:r>
            <a:endParaRPr lang="pt-PT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7504" y="6233243"/>
            <a:ext cx="369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Fig.5 – Furo de água equipado com bomba Volanta, </a:t>
            </a:r>
            <a:r>
              <a:rPr lang="pt-PT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Oncôcua</a:t>
            </a:r>
            <a:r>
              <a:rPr lang="pt-P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(INRH,2018)</a:t>
            </a:r>
            <a:endParaRPr lang="pt-PT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184430" y="3306948"/>
            <a:ext cx="376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Fig.4 – Furo de água equipado com bomba Submersível, </a:t>
            </a:r>
            <a:r>
              <a:rPr lang="pt-PT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Oncôcua</a:t>
            </a:r>
            <a:r>
              <a:rPr lang="pt-P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(INRH,2018)</a:t>
            </a:r>
            <a:endParaRPr lang="pt-PT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184430" y="6265915"/>
            <a:ext cx="369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Fig.6 – Necessidade de abastecimento de água para o gado, Chitado (INRH,2018)</a:t>
            </a:r>
            <a:endParaRPr lang="pt-PT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29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9512" y="44624"/>
            <a:ext cx="6696744" cy="792088"/>
          </a:xfrm>
          <a:noFill/>
        </p:spPr>
        <p:txBody>
          <a:bodyPr>
            <a:normAutofit/>
          </a:bodyPr>
          <a:lstStyle/>
          <a:p>
            <a:r>
              <a:rPr lang="pt-PT" altLang="pt-P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Exploração </a:t>
            </a:r>
            <a:r>
              <a:rPr lang="pt-PT" altLang="pt-P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Águas </a:t>
            </a:r>
            <a:r>
              <a:rPr lang="pt-PT" altLang="pt-P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Subterrâneas</a:t>
            </a:r>
            <a:endParaRPr lang="pt-P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Posição de Conteúdo 2"/>
          <p:cNvSpPr>
            <a:spLocks noGrp="1"/>
          </p:cNvSpPr>
          <p:nvPr>
            <p:ph idx="1"/>
          </p:nvPr>
        </p:nvSpPr>
        <p:spPr>
          <a:xfrm>
            <a:off x="626780" y="1090012"/>
            <a:ext cx="8445090" cy="2198210"/>
          </a:xfrm>
        </p:spPr>
        <p:txBody>
          <a:bodyPr>
            <a:normAutofit/>
          </a:bodyPr>
          <a:lstStyle/>
          <a:p>
            <a:pPr algn="just"/>
            <a:r>
              <a:rPr lang="pt-PT" alt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Limitada à Região Sudeste (zonas áridas e </a:t>
            </a:r>
            <a:r>
              <a:rPr lang="pt-PT" altLang="pt-P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semi-áridas</a:t>
            </a:r>
            <a:r>
              <a:rPr lang="pt-PT" altLang="pt-P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  <a:p>
            <a:pPr marL="0" indent="0" algn="just">
              <a:buNone/>
            </a:pPr>
            <a:endParaRPr lang="pt-PT" altLang="pt-PT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PT" alt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área muito restrita da Região Centro-Norte (Bengo e Malange</a:t>
            </a:r>
            <a:r>
              <a:rPr lang="pt-PT" altLang="pt-P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  <a:p>
            <a:pPr marL="0" indent="0" algn="just">
              <a:buNone/>
            </a:pPr>
            <a:endParaRPr lang="pt-PT" altLang="pt-PT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PT" alt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Região de Cabinda</a:t>
            </a:r>
            <a:r>
              <a:rPr lang="pt-PT" altLang="pt-P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0" indent="0" algn="just">
              <a:buNone/>
            </a:pPr>
            <a:endParaRPr lang="pt-PT" altLang="pt-PT" sz="800" strike="sng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PT" alt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Litoral Sul (províncias de Benguela e do Namibe</a:t>
            </a:r>
            <a:r>
              <a:rPr lang="pt-PT" altLang="pt-P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pt-PT" altLang="pt-P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PT" sz="800" dirty="0" smtClean="0"/>
          </a:p>
          <a:p>
            <a:pPr marL="457200" lvl="1" indent="0">
              <a:buNone/>
            </a:pPr>
            <a:endParaRPr lang="pt-PT" dirty="0"/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626780" y="4077072"/>
            <a:ext cx="5976664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pt-PT" sz="900" b="1" dirty="0" smtClean="0"/>
          </a:p>
          <a:p>
            <a:pPr>
              <a:lnSpc>
                <a:spcPct val="150000"/>
              </a:lnSpc>
            </a:pPr>
            <a:r>
              <a:rPr lang="pt-P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Região Centro:….1,0 – 5,0 L/s</a:t>
            </a:r>
          </a:p>
          <a:p>
            <a:pPr>
              <a:lnSpc>
                <a:spcPct val="150000"/>
              </a:lnSpc>
            </a:pPr>
            <a:r>
              <a:rPr lang="pt-P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Região Sul:………..3,0 – 5,0 L/s</a:t>
            </a:r>
          </a:p>
          <a:p>
            <a:pPr>
              <a:lnSpc>
                <a:spcPct val="150000"/>
              </a:lnSpc>
            </a:pPr>
            <a:r>
              <a:rPr lang="pt-P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Região Leste:…….3,0 – 6,0 L/s</a:t>
            </a:r>
          </a:p>
          <a:p>
            <a:pPr>
              <a:lnSpc>
                <a:spcPct val="150000"/>
              </a:lnSpc>
            </a:pPr>
            <a:r>
              <a:rPr lang="pt-P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Região Norte: ……1,0 – 6,0 L/s</a:t>
            </a:r>
          </a:p>
          <a:p>
            <a:pPr marL="457200" lvl="1" indent="0">
              <a:buNone/>
            </a:pPr>
            <a:endParaRPr lang="pt-PT" dirty="0"/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272433" y="3429000"/>
            <a:ext cx="6588224" cy="7200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PT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Produtividade de furos e poços</a:t>
            </a:r>
          </a:p>
          <a:p>
            <a:pPr marL="0" indent="0">
              <a:buFont typeface="Arial" pitchFamily="34" charset="0"/>
              <a:buNone/>
            </a:pPr>
            <a:endParaRPr lang="pt-PT" sz="900" b="1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6935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/>
          <p:cNvSpPr>
            <a:spLocks noGrp="1"/>
          </p:cNvSpPr>
          <p:nvPr>
            <p:ph type="title"/>
          </p:nvPr>
        </p:nvSpPr>
        <p:spPr>
          <a:xfrm>
            <a:off x="323527" y="4293096"/>
            <a:ext cx="8496943" cy="1182340"/>
          </a:xfrm>
        </p:spPr>
        <p:txBody>
          <a:bodyPr>
            <a:normAutofit/>
          </a:bodyPr>
          <a:lstStyle/>
          <a:p>
            <a:r>
              <a:rPr lang="pt-PT" b="1" dirty="0" smtClean="0">
                <a:latin typeface="Arial"/>
                <a:cs typeface="Arial"/>
              </a:rPr>
              <a:t>Vulnerabilidade e Riscos</a:t>
            </a:r>
            <a:endParaRPr lang="pt-PT" b="1" dirty="0">
              <a:latin typeface="Arial"/>
              <a:cs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31985" r="388" b="24184"/>
          <a:stretch/>
        </p:blipFill>
        <p:spPr>
          <a:xfrm>
            <a:off x="-29186" y="2060848"/>
            <a:ext cx="917318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06642" y="230002"/>
            <a:ext cx="7344816" cy="782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Vulnerabilidade e riscos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6642" y="2035667"/>
            <a:ext cx="8605992" cy="27255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P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Exploração excessiva e descontrolada;</a:t>
            </a:r>
          </a:p>
          <a:p>
            <a:pPr>
              <a:lnSpc>
                <a:spcPct val="150000"/>
              </a:lnSpc>
            </a:pPr>
            <a:r>
              <a:rPr lang="pt-P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Diminuição da recarga aquífera decorrente de acções antrópicas;</a:t>
            </a:r>
          </a:p>
          <a:p>
            <a:pPr>
              <a:lnSpc>
                <a:spcPct val="150000"/>
              </a:lnSpc>
            </a:pPr>
            <a:r>
              <a:rPr lang="pt-P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Redução da produtividade dos poços e furos;</a:t>
            </a:r>
          </a:p>
          <a:p>
            <a:pPr>
              <a:lnSpc>
                <a:spcPct val="150000"/>
              </a:lnSpc>
            </a:pPr>
            <a:r>
              <a:rPr lang="pt-P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deficiente e perdas</a:t>
            </a:r>
            <a:endParaRPr lang="pt-P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7544" y="836713"/>
            <a:ext cx="844509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323528" y="2802487"/>
            <a:ext cx="8445090" cy="2138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104402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PT" sz="2800" b="1" dirty="0">
                <a:solidFill>
                  <a:srgbClr val="1E60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Quantidade</a:t>
            </a:r>
          </a:p>
        </p:txBody>
      </p:sp>
    </p:spTree>
    <p:extLst>
      <p:ext uri="{BB962C8B-B14F-4D97-AF65-F5344CB8AC3E}">
        <p14:creationId xmlns:p14="http://schemas.microsoft.com/office/powerpoint/2010/main" val="34701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467544" y="836713"/>
            <a:ext cx="844509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323528" y="2802487"/>
            <a:ext cx="8445090" cy="2138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297601" y="1232757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PT" sz="2800" b="1" dirty="0" smtClean="0">
                <a:solidFill>
                  <a:srgbClr val="1E60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Vulnerabilidade a Seca – Águas </a:t>
            </a:r>
            <a:r>
              <a:rPr lang="pt-PT" sz="2800" b="1" dirty="0">
                <a:solidFill>
                  <a:srgbClr val="1E60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</a:t>
            </a:r>
            <a:r>
              <a:rPr lang="pt-PT" sz="2800" b="1" dirty="0" smtClean="0">
                <a:solidFill>
                  <a:srgbClr val="1E60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ubterrâneas</a:t>
            </a:r>
            <a:endParaRPr lang="pt-PT" sz="2800" b="1" dirty="0">
              <a:solidFill>
                <a:srgbClr val="1E609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37" y="1955875"/>
            <a:ext cx="5256584" cy="46684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1768" y="6607440"/>
            <a:ext cx="4120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 smtClean="0"/>
              <a:t>Fonte: </a:t>
            </a:r>
            <a:r>
              <a:rPr lang="pt-PT" sz="900" dirty="0" err="1" smtClean="0"/>
              <a:t>Groundwater</a:t>
            </a:r>
            <a:r>
              <a:rPr lang="pt-PT" sz="900" dirty="0" smtClean="0"/>
              <a:t> </a:t>
            </a:r>
            <a:r>
              <a:rPr lang="pt-PT" sz="900" dirty="0" err="1" smtClean="0"/>
              <a:t>Information</a:t>
            </a:r>
            <a:r>
              <a:rPr lang="pt-PT" sz="900" dirty="0" smtClean="0"/>
              <a:t> Portal</a:t>
            </a:r>
            <a:endParaRPr lang="pt-PT" sz="9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093" y="3025697"/>
            <a:ext cx="2464358" cy="2528832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07504" y="56853"/>
            <a:ext cx="7344816" cy="782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Vulnerabilidade e riscos</a:t>
            </a:r>
          </a:p>
        </p:txBody>
      </p:sp>
    </p:spTree>
    <p:extLst>
      <p:ext uri="{BB962C8B-B14F-4D97-AF65-F5344CB8AC3E}">
        <p14:creationId xmlns:p14="http://schemas.microsoft.com/office/powerpoint/2010/main" val="32956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467544" y="836713"/>
            <a:ext cx="844509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297601" y="1232757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PT" sz="2800" b="1" dirty="0" smtClean="0">
                <a:solidFill>
                  <a:srgbClr val="1E60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Risco de Seca – Águas subterrâneas</a:t>
            </a:r>
            <a:endParaRPr lang="pt-PT" sz="2800" b="1" dirty="0">
              <a:solidFill>
                <a:srgbClr val="1E609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7177" y="6478546"/>
            <a:ext cx="40981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 smtClean="0"/>
              <a:t>Fonte: </a:t>
            </a:r>
            <a:r>
              <a:rPr lang="pt-PT" sz="900" dirty="0" err="1" smtClean="0"/>
              <a:t>Groundwater</a:t>
            </a:r>
            <a:r>
              <a:rPr lang="pt-PT" sz="900" dirty="0" smtClean="0"/>
              <a:t> </a:t>
            </a:r>
            <a:r>
              <a:rPr lang="pt-PT" sz="900" dirty="0" err="1" smtClean="0"/>
              <a:t>Information</a:t>
            </a:r>
            <a:r>
              <a:rPr lang="pt-PT" sz="900" dirty="0" smtClean="0"/>
              <a:t> Portal</a:t>
            </a:r>
            <a:endParaRPr lang="pt-PT" sz="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37" y="1828699"/>
            <a:ext cx="5472608" cy="46498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660232" y="4509120"/>
            <a:ext cx="1557067" cy="1847850"/>
            <a:chOff x="6911106" y="4233073"/>
            <a:chExt cx="1557067" cy="18478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1106" y="4233073"/>
              <a:ext cx="1514475" cy="184785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206878" y="4267649"/>
              <a:ext cx="1261295" cy="1767487"/>
              <a:chOff x="7236294" y="4247970"/>
              <a:chExt cx="1261295" cy="176748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7236296" y="4247970"/>
                <a:ext cx="126129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PT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Muito baixo</a:t>
                </a:r>
                <a:endParaRPr lang="pt-P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236295" y="4617511"/>
                <a:ext cx="126129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PT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Baixo</a:t>
                </a:r>
                <a:endParaRPr lang="pt-P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236294" y="5047075"/>
                <a:ext cx="126129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PT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Moderado</a:t>
                </a:r>
                <a:endParaRPr lang="pt-P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236294" y="5385629"/>
                <a:ext cx="126129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PT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Alto</a:t>
                </a:r>
                <a:endParaRPr lang="pt-P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236294" y="5676903"/>
                <a:ext cx="126129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PT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Muito Alto</a:t>
                </a:r>
                <a:endParaRPr lang="pt-P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Título 1"/>
          <p:cNvSpPr txBox="1">
            <a:spLocks/>
          </p:cNvSpPr>
          <p:nvPr/>
        </p:nvSpPr>
        <p:spPr>
          <a:xfrm>
            <a:off x="297601" y="158494"/>
            <a:ext cx="7344816" cy="782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Vulnerabilidade e riscos</a:t>
            </a:r>
          </a:p>
        </p:txBody>
      </p:sp>
    </p:spTree>
    <p:extLst>
      <p:ext uri="{BB962C8B-B14F-4D97-AF65-F5344CB8AC3E}">
        <p14:creationId xmlns:p14="http://schemas.microsoft.com/office/powerpoint/2010/main" val="87445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204841" y="1527596"/>
            <a:ext cx="8445090" cy="2725524"/>
          </a:xfrm>
        </p:spPr>
        <p:txBody>
          <a:bodyPr>
            <a:normAutofit lnSpcReduction="10000"/>
          </a:bodyPr>
          <a:lstStyle/>
          <a:p>
            <a:r>
              <a:rPr lang="pt-PT" sz="2200" dirty="0" smtClean="0"/>
              <a:t>Salinização: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PT" sz="2200" dirty="0" smtClean="0"/>
              <a:t>Intrusão salina decorrente da sobreexploração;</a:t>
            </a:r>
          </a:p>
          <a:p>
            <a:r>
              <a:rPr lang="pt-PT" sz="2200" dirty="0" smtClean="0"/>
              <a:t>Contaminação: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PT" sz="2200" dirty="0" smtClean="0"/>
              <a:t>Uso excessivo de fertilizantes e agro-químicos;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PT" sz="2200" dirty="0" smtClean="0"/>
              <a:t>Actividades pecuárias;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PT" sz="2200" dirty="0" smtClean="0"/>
              <a:t>Descarga de águas residuais domésticas e industriais;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PT" sz="2200" dirty="0" smtClean="0"/>
              <a:t>Ocupação desordenada do solo.</a:t>
            </a:r>
          </a:p>
          <a:p>
            <a:endParaRPr lang="pt-PT" dirty="0"/>
          </a:p>
          <a:p>
            <a:pPr lvl="1">
              <a:buFont typeface="Courier New" panose="02070309020205020404" pitchFamily="49" charset="0"/>
              <a:buChar char="o"/>
            </a:pPr>
            <a:endParaRPr lang="pt-PT" dirty="0"/>
          </a:p>
          <a:p>
            <a:pPr marL="457200" lvl="1" indent="0">
              <a:buNone/>
            </a:pPr>
            <a:endParaRPr lang="pt-PT" dirty="0"/>
          </a:p>
          <a:p>
            <a:pPr lvl="1">
              <a:buFont typeface="Courier New" panose="02070309020205020404" pitchFamily="49" charset="0"/>
              <a:buChar char="o"/>
            </a:pPr>
            <a:endParaRPr lang="pt-PT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7544" y="836713"/>
            <a:ext cx="844509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323528" y="2802487"/>
            <a:ext cx="8445090" cy="2138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387256" y="926195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t-PT" sz="3200" b="1" dirty="0" smtClean="0">
                <a:solidFill>
                  <a:srgbClr val="1E60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Qualidade</a:t>
            </a:r>
            <a:endParaRPr lang="pt-PT" sz="3200" b="1" dirty="0">
              <a:solidFill>
                <a:srgbClr val="1E609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48" t="3770" r="6131" b="5681"/>
          <a:stretch/>
        </p:blipFill>
        <p:spPr>
          <a:xfrm>
            <a:off x="441608" y="4236497"/>
            <a:ext cx="1800200" cy="2045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801" t="5251" r="3623" b="5467"/>
          <a:stretch/>
        </p:blipFill>
        <p:spPr>
          <a:xfrm>
            <a:off x="5318439" y="4221088"/>
            <a:ext cx="3297744" cy="2061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5106"/>
          <a:stretch/>
        </p:blipFill>
        <p:spPr>
          <a:xfrm>
            <a:off x="2601848" y="4221088"/>
            <a:ext cx="2308700" cy="2446321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311317" y="84968"/>
            <a:ext cx="7344816" cy="782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Vulnerabilidade e riscos</a:t>
            </a:r>
          </a:p>
        </p:txBody>
      </p:sp>
    </p:spTree>
    <p:extLst>
      <p:ext uri="{BB962C8B-B14F-4D97-AF65-F5344CB8AC3E}">
        <p14:creationId xmlns:p14="http://schemas.microsoft.com/office/powerpoint/2010/main" val="37303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4943"/>
            <a:ext cx="9144000" cy="1440161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323528" y="4406900"/>
            <a:ext cx="8496943" cy="966316"/>
          </a:xfrm>
        </p:spPr>
        <p:txBody>
          <a:bodyPr>
            <a:normAutofit fontScale="90000"/>
          </a:bodyPr>
          <a:lstStyle/>
          <a:p>
            <a:r>
              <a:rPr lang="pt-PT" dirty="0" smtClean="0">
                <a:latin typeface="Arial" panose="020B0604020202020204" pitchFamily="34" charset="0"/>
                <a:cs typeface="Arial" panose="020B0604020202020204" pitchFamily="34" charset="0"/>
              </a:rPr>
              <a:t>POTENCIALIDADES HÍDRICAS DE ANGOLA</a:t>
            </a:r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6" y="2924944"/>
            <a:ext cx="8496944" cy="1512168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Medidas preconizadas no plano nacional da água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110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99" y="297394"/>
            <a:ext cx="6563072" cy="1143000"/>
          </a:xfrm>
        </p:spPr>
        <p:txBody>
          <a:bodyPr/>
          <a:lstStyle/>
          <a:p>
            <a:r>
              <a:rPr lang="pt-PT" dirty="0" smtClean="0"/>
              <a:t>Medidas </a:t>
            </a:r>
            <a:br>
              <a:rPr lang="pt-PT" dirty="0" smtClean="0"/>
            </a:br>
            <a:r>
              <a:rPr lang="pt-PT" b="1" dirty="0" smtClean="0">
                <a:solidFill>
                  <a:srgbClr val="F4A05A"/>
                </a:solidFill>
              </a:rPr>
              <a:t>Plano Nacional da Água</a:t>
            </a:r>
            <a:endParaRPr lang="pt-PT" b="1" dirty="0">
              <a:solidFill>
                <a:srgbClr val="F4A05A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2447" y="1792857"/>
            <a:ext cx="6118059" cy="404348"/>
            <a:chOff x="1590318" y="2854"/>
            <a:chExt cx="3461407" cy="404348"/>
          </a:xfrm>
        </p:grpSpPr>
        <p:sp>
          <p:nvSpPr>
            <p:cNvPr id="10" name="Rectangle 9"/>
            <p:cNvSpPr/>
            <p:nvPr/>
          </p:nvSpPr>
          <p:spPr>
            <a:xfrm>
              <a:off x="1590318" y="2854"/>
              <a:ext cx="3428002" cy="37457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1623723" y="32629"/>
              <a:ext cx="3428002" cy="3745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just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b="1" kern="1200" dirty="0" smtClean="0"/>
                <a:t>Medidas para o Reforço do Conhecimento</a:t>
              </a:r>
              <a:endParaRPr lang="pt-PT" b="1" kern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92642" y="2411531"/>
            <a:ext cx="7622153" cy="391189"/>
            <a:chOff x="3347422" y="181288"/>
            <a:chExt cx="3674631" cy="391189"/>
          </a:xfrm>
        </p:grpSpPr>
        <p:sp>
          <p:nvSpPr>
            <p:cNvPr id="33" name="Rectangle 32"/>
            <p:cNvSpPr/>
            <p:nvPr/>
          </p:nvSpPr>
          <p:spPr>
            <a:xfrm>
              <a:off x="3594051" y="181288"/>
              <a:ext cx="3428002" cy="37457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 33"/>
            <p:cNvSpPr/>
            <p:nvPr/>
          </p:nvSpPr>
          <p:spPr>
            <a:xfrm>
              <a:off x="3347422" y="197904"/>
              <a:ext cx="3428002" cy="3745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b="1" kern="1200" dirty="0" smtClean="0"/>
                <a:t>Gestão integrada e Conhecimento do Domínio Hídrico</a:t>
              </a:r>
              <a:endParaRPr lang="pt-PT" b="1" kern="1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6899" y="3083432"/>
            <a:ext cx="7397281" cy="2066074"/>
            <a:chOff x="394591" y="2766711"/>
            <a:chExt cx="7110579" cy="2138082"/>
          </a:xfrm>
        </p:grpSpPr>
        <p:sp>
          <p:nvSpPr>
            <p:cNvPr id="18" name="Rectangle 17"/>
            <p:cNvSpPr/>
            <p:nvPr/>
          </p:nvSpPr>
          <p:spPr>
            <a:xfrm>
              <a:off x="394591" y="2766711"/>
              <a:ext cx="7110579" cy="2138082"/>
            </a:xfrm>
            <a:prstGeom prst="rect">
              <a:avLst/>
            </a:prstGeom>
            <a:noFill/>
            <a:ln w="317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09536" y="2826253"/>
              <a:ext cx="6911749" cy="1815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pt-PT" dirty="0" smtClean="0"/>
                <a:t>Compilação </a:t>
              </a:r>
              <a:r>
                <a:rPr lang="pt-PT" dirty="0"/>
                <a:t>e organização em base de dados dos dados existentes sobre águas subterrâneas no País e em particular na região </a:t>
              </a:r>
              <a:r>
                <a:rPr lang="pt-PT" dirty="0" smtClean="0"/>
                <a:t>Sul;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pt-PT" dirty="0"/>
                <a:t>Elaboração de estudos sobre as águas subterrâneas e revisão da carta hidrogeológica existente, com base nos dados existentes e nos dados obtidos no âmbito do estudo PLANAGEO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45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99" y="297394"/>
            <a:ext cx="6563072" cy="1143000"/>
          </a:xfrm>
        </p:spPr>
        <p:txBody>
          <a:bodyPr/>
          <a:lstStyle/>
          <a:p>
            <a:r>
              <a:rPr lang="pt-PT" dirty="0" smtClean="0"/>
              <a:t>Medidas </a:t>
            </a:r>
            <a:br>
              <a:rPr lang="pt-PT" dirty="0" smtClean="0"/>
            </a:br>
            <a:r>
              <a:rPr lang="pt-PT" b="1" dirty="0" smtClean="0">
                <a:solidFill>
                  <a:srgbClr val="F4A05A"/>
                </a:solidFill>
              </a:rPr>
              <a:t>Plano Nacional da Água</a:t>
            </a:r>
            <a:endParaRPr lang="pt-PT" b="1" dirty="0">
              <a:solidFill>
                <a:srgbClr val="F4A05A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9716" y="1994345"/>
            <a:ext cx="6118059" cy="404348"/>
            <a:chOff x="1590318" y="2854"/>
            <a:chExt cx="3461407" cy="404348"/>
          </a:xfrm>
        </p:grpSpPr>
        <p:sp>
          <p:nvSpPr>
            <p:cNvPr id="10" name="Rectangle 9"/>
            <p:cNvSpPr/>
            <p:nvPr/>
          </p:nvSpPr>
          <p:spPr>
            <a:xfrm>
              <a:off x="1590318" y="2854"/>
              <a:ext cx="3428002" cy="37457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1623723" y="32629"/>
              <a:ext cx="3428002" cy="3745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just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b="1" kern="1200" dirty="0" smtClean="0"/>
                <a:t>Medidas para o Reforço do Conhecimento</a:t>
              </a:r>
              <a:endParaRPr lang="pt-PT" b="1" kern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9716" y="2558975"/>
            <a:ext cx="7166816" cy="374573"/>
            <a:chOff x="3605022" y="177314"/>
            <a:chExt cx="3455114" cy="374573"/>
          </a:xfrm>
        </p:grpSpPr>
        <p:sp>
          <p:nvSpPr>
            <p:cNvPr id="27" name="Rectangle 26"/>
            <p:cNvSpPr/>
            <p:nvPr/>
          </p:nvSpPr>
          <p:spPr>
            <a:xfrm>
              <a:off x="3605022" y="177314"/>
              <a:ext cx="3428002" cy="37457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3632134" y="177314"/>
              <a:ext cx="3428002" cy="3745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b="1" kern="1200" dirty="0" smtClean="0"/>
                <a:t>Estudos e Projectos</a:t>
              </a:r>
              <a:endParaRPr lang="pt-PT" b="1" kern="1200" dirty="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392040" y="3356992"/>
            <a:ext cx="7397281" cy="2227639"/>
          </a:xfrm>
          <a:prstGeom prst="rect">
            <a:avLst/>
          </a:prstGeom>
          <a:noFill/>
          <a:ln w="317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/>
              <a:t>Elaboração de estudos para a classificação e controlo da qualidade das águas superficiais e subterrâneas para cada um dos usos</a:t>
            </a:r>
          </a:p>
        </p:txBody>
      </p:sp>
      <p:sp>
        <p:nvSpPr>
          <p:cNvPr id="5" name="Rectangle 4"/>
          <p:cNvSpPr/>
          <p:nvPr/>
        </p:nvSpPr>
        <p:spPr>
          <a:xfrm>
            <a:off x="429716" y="3593648"/>
            <a:ext cx="70543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Elaboração de estudos para a classificação e controlo da qualidade das águas superficiais e subterrâneas para cada um dos </a:t>
            </a:r>
            <a:r>
              <a:rPr lang="pt-PT" dirty="0" smtClean="0"/>
              <a:t>usos.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Desenvolvimento do conhecimento sobre as disponibilidades de águas subterrâneas e as projecções de disponibilidade para o seu uso em cenário de alterações climáticas</a:t>
            </a:r>
          </a:p>
        </p:txBody>
      </p:sp>
    </p:spTree>
    <p:extLst>
      <p:ext uri="{BB962C8B-B14F-4D97-AF65-F5344CB8AC3E}">
        <p14:creationId xmlns:p14="http://schemas.microsoft.com/office/powerpoint/2010/main" val="212959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6" y="2924944"/>
            <a:ext cx="8496944" cy="1512168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NOTAS FINAIS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184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920880" cy="692696"/>
          </a:xfrm>
        </p:spPr>
        <p:txBody>
          <a:bodyPr>
            <a:noAutofit/>
          </a:bodyPr>
          <a:lstStyle/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 </a:t>
            </a:r>
            <a:r>
              <a:rPr lang="pt-P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Geologia / Hidrogeologia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4824536"/>
          </a:xfrm>
        </p:spPr>
        <p:txBody>
          <a:bodyPr>
            <a:normAutofit lnSpcReduction="10000"/>
          </a:bodyPr>
          <a:lstStyle/>
          <a:p>
            <a:r>
              <a:rPr lang="pt-PT" dirty="0"/>
              <a:t>Maior conhecimento dos Aquíferos, quer sejam eles nacionais ou transfronteiriços:</a:t>
            </a:r>
          </a:p>
          <a:p>
            <a:pPr marL="1082675" indent="-366713">
              <a:lnSpc>
                <a:spcPct val="150000"/>
              </a:lnSpc>
              <a:buFontTx/>
              <a:buAutoNum type="arabicPeriod"/>
            </a:pPr>
            <a:r>
              <a:rPr lang="pt-P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Correcta definição das </a:t>
            </a:r>
            <a:r>
              <a:rPr lang="pt-P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geometrias;</a:t>
            </a:r>
            <a:endParaRPr lang="pt-P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2675" indent="-366713">
              <a:lnSpc>
                <a:spcPct val="150000"/>
              </a:lnSpc>
              <a:buFontTx/>
              <a:buAutoNum type="arabicPeriod"/>
            </a:pPr>
            <a:r>
              <a:rPr lang="pt-P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Monitorização da </a:t>
            </a:r>
            <a:r>
              <a:rPr lang="pt-P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abstração </a:t>
            </a:r>
            <a:r>
              <a:rPr lang="pt-P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qualidade das águas subterrâneas;</a:t>
            </a:r>
          </a:p>
          <a:p>
            <a:pPr marL="1082675" indent="-366713">
              <a:lnSpc>
                <a:spcPct val="150000"/>
              </a:lnSpc>
              <a:buFontTx/>
              <a:buAutoNum type="arabicPeriod"/>
            </a:pPr>
            <a:r>
              <a:rPr lang="pt-P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Riscos de poluição e sua prevenção;</a:t>
            </a:r>
          </a:p>
          <a:p>
            <a:pPr marL="1082675" indent="-366713" algn="just">
              <a:lnSpc>
                <a:spcPct val="150000"/>
              </a:lnSpc>
              <a:buFontTx/>
              <a:buAutoNum type="arabicPeriod"/>
            </a:pPr>
            <a:r>
              <a:rPr lang="pt-P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Valorização económica das águas </a:t>
            </a:r>
            <a:r>
              <a:rPr lang="pt-P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subterrâneas;</a:t>
            </a:r>
          </a:p>
          <a:p>
            <a:pPr marL="1082675" indent="-366713" algn="just">
              <a:lnSpc>
                <a:spcPct val="150000"/>
              </a:lnSpc>
              <a:buFontTx/>
              <a:buAutoNum type="arabicPeriod"/>
            </a:pPr>
            <a:r>
              <a:rPr lang="pt-P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Envolvimento das Universidades Públicas e Privadas no estudo dos aquíferos.</a:t>
            </a:r>
            <a:endParaRPr lang="pt-P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PT" b="1" dirty="0" smtClean="0"/>
          </a:p>
          <a:p>
            <a:pPr marL="0" indent="0">
              <a:buNone/>
            </a:pPr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791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0" y="5055052"/>
            <a:ext cx="3247388" cy="1150422"/>
            <a:chOff x="113" y="2577"/>
            <a:chExt cx="1784" cy="632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3" y="2659"/>
              <a:ext cx="1784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623" y="3052"/>
              <a:ext cx="76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REPÚBLICA DE ANGOLA</a:t>
              </a:r>
              <a:endParaRPr kumimoji="0" lang="pt-PT" altLang="pt-P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1182" y="2765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489" y="3131"/>
              <a:ext cx="110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MINISTÉRIO DA ENERGIA E ÁGUAS</a:t>
              </a:r>
              <a:endParaRPr kumimoji="0" lang="pt-PT" altLang="pt-P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968" y="2852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1472" y="2852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1798" y="2941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113" y="2658"/>
              <a:ext cx="7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40" name="Picture 1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" y="2577"/>
              <a:ext cx="431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00" t="37800" r="16000" b="35951"/>
          <a:stretch/>
        </p:blipFill>
        <p:spPr>
          <a:xfrm>
            <a:off x="6012159" y="5181159"/>
            <a:ext cx="3085385" cy="116870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69307" y="1124744"/>
            <a:ext cx="702948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brigado </a:t>
            </a:r>
            <a:r>
              <a:rPr lang="pt-PT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</a:t>
            </a:r>
            <a:r>
              <a:rPr lang="pt-PT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vossa atenção</a:t>
            </a:r>
            <a:r>
              <a:rPr lang="pt-PT" sz="2800" b="1" dirty="0" smtClean="0">
                <a:solidFill>
                  <a:schemeClr val="bg1"/>
                </a:solidFill>
              </a:rPr>
              <a:t>!</a:t>
            </a:r>
          </a:p>
          <a:p>
            <a:endParaRPr lang="pt-PT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Conexão reta 8"/>
          <p:cNvCxnSpPr/>
          <p:nvPr/>
        </p:nvCxnSpPr>
        <p:spPr>
          <a:xfrm>
            <a:off x="251520" y="1859633"/>
            <a:ext cx="43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ta 23"/>
          <p:cNvCxnSpPr/>
          <p:nvPr/>
        </p:nvCxnSpPr>
        <p:spPr>
          <a:xfrm>
            <a:off x="251520" y="3284984"/>
            <a:ext cx="43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t="30449" r="-394" b="-1847"/>
          <a:stretch/>
        </p:blipFill>
        <p:spPr>
          <a:xfrm>
            <a:off x="0" y="-8047"/>
            <a:ext cx="9186090" cy="4919083"/>
          </a:xfrm>
          <a:prstGeom prst="rect">
            <a:avLst/>
          </a:prstGeom>
        </p:spPr>
      </p:pic>
      <p:cxnSp>
        <p:nvCxnSpPr>
          <p:cNvPr id="29" name="Conexão reta 8"/>
          <p:cNvCxnSpPr/>
          <p:nvPr/>
        </p:nvCxnSpPr>
        <p:spPr>
          <a:xfrm>
            <a:off x="251520" y="1859633"/>
            <a:ext cx="43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xão reta 23"/>
          <p:cNvCxnSpPr/>
          <p:nvPr/>
        </p:nvCxnSpPr>
        <p:spPr>
          <a:xfrm>
            <a:off x="251520" y="2996952"/>
            <a:ext cx="43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6"/>
          <p:cNvSpPr txBox="1"/>
          <p:nvPr/>
        </p:nvSpPr>
        <p:spPr>
          <a:xfrm>
            <a:off x="169307" y="1268760"/>
            <a:ext cx="528221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Obrigada </a:t>
            </a:r>
            <a:r>
              <a:rPr lang="pt-PT" sz="2800" b="1" dirty="0" err="1" smtClean="0">
                <a:solidFill>
                  <a:schemeClr val="bg1"/>
                </a:solidFill>
              </a:rPr>
              <a:t>pela</a:t>
            </a:r>
            <a:r>
              <a:rPr lang="pt-PT" sz="2800" b="1" dirty="0" smtClean="0">
                <a:solidFill>
                  <a:schemeClr val="bg1"/>
                </a:solidFill>
              </a:rPr>
              <a:t> vossa atenção!</a:t>
            </a:r>
          </a:p>
          <a:p>
            <a:endParaRPr lang="pt-PT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pt-PT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  <a:sym typeface="LFT Etica" charset="0"/>
              </a:rPr>
              <a:t>Manuel Quintino</a:t>
            </a:r>
          </a:p>
          <a:p>
            <a:r>
              <a:rPr lang="pt-PT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  <a:sym typeface="LFT Etica" charset="0"/>
              </a:rPr>
              <a:t>Director</a:t>
            </a:r>
            <a:r>
              <a:rPr lang="pt-PT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  <a:sym typeface="LFT Etica" charset="0"/>
              </a:rPr>
              <a:t> Geral</a:t>
            </a:r>
          </a:p>
          <a:p>
            <a:r>
              <a:rPr lang="pt-PT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  <a:sym typeface="LFT Etica" charset="0"/>
              </a:rPr>
              <a:t>manuel.quintino@inrh.gv.ao</a:t>
            </a:r>
            <a:endParaRPr lang="pt-PT" b="1" dirty="0"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lumMod val="50000"/>
                    <a:alpha val="43000"/>
                  </a:schemeClr>
                </a:outerShdw>
              </a:effectLst>
              <a:latin typeface="Calibri" panose="020F0502020204030204" pitchFamily="34" charset="0"/>
              <a:cs typeface="Arial" panose="020B0604020202020204" pitchFamily="34" charset="0"/>
              <a:sym typeface="LFT 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3"/>
          <p:cNvSpPr txBox="1">
            <a:spLocks/>
          </p:cNvSpPr>
          <p:nvPr/>
        </p:nvSpPr>
        <p:spPr>
          <a:xfrm>
            <a:off x="182483" y="1164896"/>
            <a:ext cx="844509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b="1" dirty="0">
                <a:solidFill>
                  <a:srgbClr val="1E60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Principais características do território: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57" t="626" r="4918"/>
          <a:stretch/>
        </p:blipFill>
        <p:spPr bwMode="auto">
          <a:xfrm>
            <a:off x="107504" y="1830476"/>
            <a:ext cx="4392488" cy="46228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Marcador de Posição de Conteúdo 3"/>
          <p:cNvSpPr txBox="1">
            <a:spLocks/>
          </p:cNvSpPr>
          <p:nvPr/>
        </p:nvSpPr>
        <p:spPr>
          <a:xfrm>
            <a:off x="4525084" y="2252361"/>
            <a:ext cx="4824536" cy="2163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b="1" dirty="0" smtClean="0">
                <a:solidFill>
                  <a:srgbClr val="1E60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Bacia Hidrográficas:</a:t>
            </a:r>
          </a:p>
          <a:p>
            <a:pPr marL="0" indent="0">
              <a:buNone/>
            </a:pPr>
            <a:endParaRPr lang="pt-PT" sz="800" b="1" dirty="0" smtClean="0">
              <a:solidFill>
                <a:srgbClr val="1E609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PT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47 Principais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PT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 Secundárias (litorâneas)</a:t>
            </a:r>
          </a:p>
          <a:p>
            <a:pPr marL="0" indent="0">
              <a:buNone/>
            </a:pPr>
            <a:endParaRPr lang="pt-PT" sz="2400" b="1" dirty="0">
              <a:solidFill>
                <a:srgbClr val="1E609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4108" t="19059" r="7557" b="11060"/>
          <a:stretch/>
        </p:blipFill>
        <p:spPr>
          <a:xfrm>
            <a:off x="3995936" y="4941168"/>
            <a:ext cx="3096344" cy="792088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097" y="109394"/>
            <a:ext cx="734481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Potencialidades Hídricas de Angola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7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e Conteúdo 2"/>
          <p:cNvSpPr>
            <a:spLocks noGrp="1"/>
          </p:cNvSpPr>
          <p:nvPr>
            <p:ph idx="1"/>
          </p:nvPr>
        </p:nvSpPr>
        <p:spPr>
          <a:xfrm>
            <a:off x="-324544" y="476672"/>
            <a:ext cx="5616624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pt-P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P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PT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9" t="10543" r="14026" b="13208"/>
          <a:stretch/>
        </p:blipFill>
        <p:spPr>
          <a:xfrm>
            <a:off x="560010" y="1697992"/>
            <a:ext cx="4333336" cy="3851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10544" r="18572" b="13574"/>
          <a:stretch/>
        </p:blipFill>
        <p:spPr>
          <a:xfrm>
            <a:off x="4861882" y="1692754"/>
            <a:ext cx="4083033" cy="38325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654" y="1720281"/>
            <a:ext cx="3219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/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Escoamento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médio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anual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(mm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1896" y="1745920"/>
            <a:ext cx="32095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/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Precipitação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média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anual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(mm)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Marcador de Posição de Conteúdo 2"/>
          <p:cNvSpPr txBox="1">
            <a:spLocks/>
          </p:cNvSpPr>
          <p:nvPr/>
        </p:nvSpPr>
        <p:spPr>
          <a:xfrm>
            <a:off x="683568" y="5663181"/>
            <a:ext cx="8544342" cy="135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Courier New" pitchFamily="49" charset="0"/>
              <a:buChar char="o"/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Precipitação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média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anual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= 1 070 mm (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1800 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mm (Norte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mm (Sul)</a:t>
            </a:r>
          </a:p>
          <a:p>
            <a:pPr marL="285750" indent="-285750" algn="l">
              <a:buFont typeface="Courier New" pitchFamily="49" charset="0"/>
              <a:buChar char="o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Volume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médio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anual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= 1 334 km³</a:t>
            </a:r>
          </a:p>
          <a:p>
            <a:pPr marL="285750" indent="-285750" algn="l">
              <a:buFont typeface="Courier New" pitchFamily="49" charset="0"/>
              <a:buChar char="o"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Escoamento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médio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anual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= [55 - 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365] km³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pt-PT" b="1" dirty="0" smtClean="0"/>
          </a:p>
          <a:p>
            <a:endParaRPr lang="pt-PT" dirty="0" smtClean="0"/>
          </a:p>
          <a:p>
            <a:pPr lvl="1"/>
            <a:endParaRPr lang="pt-PT" dirty="0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156029" y="87623"/>
            <a:ext cx="734481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Potencialidades Hídricas de Angola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arcador de Posição de Conteúdo 3"/>
          <p:cNvSpPr txBox="1">
            <a:spLocks/>
          </p:cNvSpPr>
          <p:nvPr/>
        </p:nvSpPr>
        <p:spPr>
          <a:xfrm>
            <a:off x="184715" y="1193758"/>
            <a:ext cx="844509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b="1" dirty="0">
                <a:solidFill>
                  <a:srgbClr val="1E60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Principais características do território:</a:t>
            </a:r>
          </a:p>
        </p:txBody>
      </p:sp>
    </p:spTree>
    <p:extLst>
      <p:ext uri="{BB962C8B-B14F-4D97-AF65-F5344CB8AC3E}">
        <p14:creationId xmlns:p14="http://schemas.microsoft.com/office/powerpoint/2010/main" val="50129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739" y="1600867"/>
            <a:ext cx="4840223" cy="5257133"/>
          </a:xfrm>
          <a:prstGeom prst="rect">
            <a:avLst/>
          </a:prstGeom>
        </p:spPr>
      </p:pic>
      <p:sp>
        <p:nvSpPr>
          <p:cNvPr id="6" name="Marcador de Posição de Conteúdo 2"/>
          <p:cNvSpPr>
            <a:spLocks noGrp="1"/>
          </p:cNvSpPr>
          <p:nvPr>
            <p:ph idx="1"/>
          </p:nvPr>
        </p:nvSpPr>
        <p:spPr>
          <a:xfrm>
            <a:off x="208043" y="2507704"/>
            <a:ext cx="3024336" cy="252028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PT" b="1" dirty="0" smtClean="0">
                <a:solidFill>
                  <a:srgbClr val="1E60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Evaporação Potencial:</a:t>
            </a:r>
          </a:p>
          <a:p>
            <a:pPr marL="457200" lvl="1" indent="0">
              <a:buNone/>
            </a:pPr>
            <a:r>
              <a:rPr lang="pt-PT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a 3 400 mm</a:t>
            </a:r>
            <a:endParaRPr lang="pt-PT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pt-PT" dirty="0"/>
          </a:p>
        </p:txBody>
      </p:sp>
      <p:sp>
        <p:nvSpPr>
          <p:cNvPr id="10" name="Marcador de Posição de Conteúdo 3"/>
          <p:cNvSpPr txBox="1">
            <a:spLocks/>
          </p:cNvSpPr>
          <p:nvPr/>
        </p:nvSpPr>
        <p:spPr>
          <a:xfrm>
            <a:off x="184715" y="1193758"/>
            <a:ext cx="844509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b="1" dirty="0">
                <a:solidFill>
                  <a:srgbClr val="1E60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Principais características do território: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299" y="5027984"/>
            <a:ext cx="1143000" cy="1171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48898" y="4797152"/>
            <a:ext cx="5629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900" dirty="0"/>
              <a:t>m</a:t>
            </a:r>
            <a:r>
              <a:rPr lang="pt-PT" sz="900" dirty="0" smtClean="0"/>
              <a:t>m/dia</a:t>
            </a:r>
            <a:endParaRPr lang="pt-PT" sz="9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07504" y="56940"/>
            <a:ext cx="734481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Potencialidades Hídricas de Angola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62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2"/>
          <a:srcRect l="9486" r="2709" b="1937"/>
          <a:stretch/>
        </p:blipFill>
        <p:spPr>
          <a:xfrm>
            <a:off x="1224757" y="911637"/>
            <a:ext cx="5332758" cy="5908879"/>
          </a:xfrm>
          <a:prstGeom prst="rect">
            <a:avLst/>
          </a:prstGeom>
        </p:spPr>
      </p:pic>
      <p:graphicFrame>
        <p:nvGraphicFramePr>
          <p:cNvPr id="11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482487"/>
              </p:ext>
            </p:extLst>
          </p:nvPr>
        </p:nvGraphicFramePr>
        <p:xfrm>
          <a:off x="6508163" y="1281221"/>
          <a:ext cx="2520280" cy="5169713"/>
        </p:xfrm>
        <a:graphic>
          <a:graphicData uri="http://schemas.openxmlformats.org/drawingml/2006/table">
            <a:tbl>
              <a:tblPr/>
              <a:tblGrid>
                <a:gridCol w="1061952"/>
                <a:gridCol w="1458328"/>
              </a:tblGrid>
              <a:tr h="348633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Unidade </a:t>
                      </a:r>
                      <a:r>
                        <a:rPr lang="pt-PT" sz="11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Hidrográfica</a:t>
                      </a:r>
                      <a:endParaRPr lang="pt-PT" sz="1100" b="1" i="1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b="1" i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Recarga média anual </a:t>
                      </a:r>
                      <a:r>
                        <a:rPr lang="pt-PT" sz="11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(mm</a:t>
                      </a:r>
                      <a:r>
                        <a:rPr lang="pt-PT" sz="1100" b="1" i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 marL="8516" marR="8516" marT="85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Cabinda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82,2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Cuango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138,5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Kassai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152,2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Noroeste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77,7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Dande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85,9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Bengo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54,4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Alto Kwanza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106,6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Médio Kwanza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73,6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Baixo Kwanza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65,6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Longa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48,0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Queve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90,1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Centro-Oeste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58,8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Catumbela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77,5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Zambeze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91,0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Alto Cunene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81,6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Médio Cunene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29,1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Baixo Cunene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5,1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Coporolo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43,4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Sudoeste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9.1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Cuvelai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18.5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Cubango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39,7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140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Cuando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27,0</a:t>
                      </a:r>
                    </a:p>
                  </a:txBody>
                  <a:tcPr marL="8516" marR="8516" marT="85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7"/>
          <p:cNvSpPr txBox="1"/>
          <p:nvPr/>
        </p:nvSpPr>
        <p:spPr>
          <a:xfrm>
            <a:off x="2037200" y="1081166"/>
            <a:ext cx="4000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rgbClr val="1E609B"/>
                </a:solidFill>
                <a:latin typeface="+mj-lt"/>
                <a:ea typeface="+mj-ea"/>
                <a:cs typeface="+mj-cs"/>
              </a:rPr>
              <a:t>Recarga das águas subterrâneas</a:t>
            </a:r>
          </a:p>
        </p:txBody>
      </p:sp>
      <p:sp>
        <p:nvSpPr>
          <p:cNvPr id="13" name="TextBox 17"/>
          <p:cNvSpPr txBox="1"/>
          <p:nvPr/>
        </p:nvSpPr>
        <p:spPr>
          <a:xfrm>
            <a:off x="1523325" y="4138109"/>
            <a:ext cx="574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(mm)</a:t>
            </a:r>
            <a:endParaRPr lang="pt-PT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 rotWithShape="1">
          <a:blip r:embed="rId3"/>
          <a:srcRect t="28667"/>
          <a:stretch/>
        </p:blipFill>
        <p:spPr>
          <a:xfrm>
            <a:off x="144976" y="4373510"/>
            <a:ext cx="1665651" cy="1797798"/>
          </a:xfrm>
          <a:prstGeom prst="rect">
            <a:avLst/>
          </a:prstGeom>
        </p:spPr>
      </p:pic>
      <p:sp>
        <p:nvSpPr>
          <p:cNvPr id="19" name="TextBox 11"/>
          <p:cNvSpPr txBox="1"/>
          <p:nvPr/>
        </p:nvSpPr>
        <p:spPr>
          <a:xfrm>
            <a:off x="6132843" y="6526931"/>
            <a:ext cx="2991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t-PT" sz="11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Plano Nacional da Água (PNA), 2017</a:t>
            </a:r>
            <a:endParaRPr lang="pt-PT" sz="11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 rotWithShape="1">
          <a:blip r:embed="rId3"/>
          <a:srcRect b="77143"/>
          <a:stretch/>
        </p:blipFill>
        <p:spPr>
          <a:xfrm>
            <a:off x="144975" y="3797446"/>
            <a:ext cx="1665651" cy="576064"/>
          </a:xfrm>
          <a:prstGeom prst="rect">
            <a:avLst/>
          </a:prstGeom>
        </p:spPr>
      </p:pic>
      <p:sp>
        <p:nvSpPr>
          <p:cNvPr id="21" name="Título 1"/>
          <p:cNvSpPr txBox="1">
            <a:spLocks/>
          </p:cNvSpPr>
          <p:nvPr/>
        </p:nvSpPr>
        <p:spPr>
          <a:xfrm>
            <a:off x="144975" y="104869"/>
            <a:ext cx="734481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Potencialidades Hídricas de Angola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90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7473" y="865721"/>
            <a:ext cx="6094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rgbClr val="1E609B"/>
                </a:solidFill>
                <a:latin typeface="+mj-lt"/>
                <a:ea typeface="+mj-ea"/>
                <a:cs typeface="+mj-cs"/>
              </a:rPr>
              <a:t>Disponibilidade de Águas Subterrâneas </a:t>
            </a:r>
            <a:r>
              <a:rPr lang="pt-PT" sz="2000" dirty="0" smtClean="0">
                <a:solidFill>
                  <a:srgbClr val="1E609B"/>
                </a:solidFill>
                <a:latin typeface="+mj-lt"/>
                <a:ea typeface="+mj-ea"/>
                <a:cs typeface="+mj-cs"/>
              </a:rPr>
              <a:t>2015</a:t>
            </a:r>
            <a:endParaRPr lang="pt-PT" sz="2000" dirty="0">
              <a:solidFill>
                <a:srgbClr val="1E609B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879368"/>
              </p:ext>
            </p:extLst>
          </p:nvPr>
        </p:nvGraphicFramePr>
        <p:xfrm>
          <a:off x="637473" y="1289707"/>
          <a:ext cx="5887370" cy="5500058"/>
        </p:xfrm>
        <a:graphic>
          <a:graphicData uri="http://schemas.openxmlformats.org/drawingml/2006/table">
            <a:tbl>
              <a:tblPr/>
              <a:tblGrid>
                <a:gridCol w="1892369"/>
                <a:gridCol w="1279102"/>
                <a:gridCol w="1314145"/>
                <a:gridCol w="1401754"/>
              </a:tblGrid>
              <a:tr h="63849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</a:rPr>
                        <a:t>Unidade Hidrográfica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</a:rPr>
                        <a:t>Águas Subterrâneas (hm</a:t>
                      </a:r>
                      <a:r>
                        <a:rPr lang="pt-PT" sz="11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</a:rPr>
                        <a:t>3</a:t>
                      </a:r>
                      <a:r>
                        <a:rPr lang="pt-P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</a:rPr>
                        <a:t>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</a:rPr>
                        <a:t>Escoamento (hm</a:t>
                      </a:r>
                      <a:r>
                        <a:rPr lang="pt-PT" sz="11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</a:rPr>
                        <a:t>3</a:t>
                      </a:r>
                      <a:r>
                        <a:rPr lang="pt-P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</a:rPr>
                        <a:t>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</a:rPr>
                        <a:t>Disponibilidade </a:t>
                      </a:r>
                      <a:r>
                        <a:rPr lang="pt-PT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</a:rPr>
                        <a:t>(hm</a:t>
                      </a:r>
                      <a:r>
                        <a:rPr lang="pt-PT" sz="1100" b="1" i="0" u="none" strike="noStrike" baseline="30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</a:rPr>
                        <a:t>3</a:t>
                      </a:r>
                      <a:r>
                        <a:rPr lang="pt-P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</a:rPr>
                        <a:t>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Cabinda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Cuango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14736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50363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65 099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Kassai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59496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78 324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Noroeste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17 098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Dande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2 706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Bengo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Kwanza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7584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23 549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Médio Kwanza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29 977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Kwanza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36 390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4 634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Queve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8 205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Centro-Oeste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Catumbela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6 209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Zambeze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22343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33 275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Cunene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7 562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Médio Cunene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10 413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Cunene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10 461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Coporolo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Sudoeste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Cuvelai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Cubango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11 612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17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Cuando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876256" y="3803223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>
                <a:solidFill>
                  <a:srgbClr val="1E609B"/>
                </a:solidFill>
                <a:latin typeface="+mj-lt"/>
                <a:ea typeface="+mj-ea"/>
                <a:cs typeface="+mj-cs"/>
              </a:rPr>
              <a:t>Ano Médio (PNA)</a:t>
            </a:r>
            <a:endParaRPr lang="pt-PT" sz="2000" dirty="0">
              <a:solidFill>
                <a:srgbClr val="1E609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79512" y="9540"/>
            <a:ext cx="734481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Potencialidades Hídricas de Angola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e Conteúdo 2"/>
          <p:cNvSpPr>
            <a:spLocks noGrp="1"/>
          </p:cNvSpPr>
          <p:nvPr>
            <p:ph idx="1"/>
          </p:nvPr>
        </p:nvSpPr>
        <p:spPr>
          <a:xfrm>
            <a:off x="87775" y="1073774"/>
            <a:ext cx="4392487" cy="48953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PT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pPr algn="just"/>
            <a:r>
              <a:rPr lang="pt-PT" sz="2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72 km³ (72 000 000 000 m³) correspondente a 11,12% do potencial renovável da Região da SADC ( 647km</a:t>
            </a:r>
            <a:r>
              <a:rPr lang="pt-PT" sz="2100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PT" sz="2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que representa 2.491 m</a:t>
            </a:r>
            <a:r>
              <a:rPr lang="pt-PT" sz="2100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PT" sz="2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/per capita/ano).</a:t>
            </a:r>
          </a:p>
          <a:p>
            <a:pPr algn="just"/>
            <a:endParaRPr lang="pt-P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aquíferos mais produtivos encontram-se em rochas </a:t>
            </a:r>
            <a:r>
              <a:rPr lang="pt-PT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sedimentares.</a:t>
            </a:r>
          </a:p>
          <a:p>
            <a:pPr algn="just"/>
            <a:endParaRPr lang="pt-PT" sz="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uma forma geral, o lençol freático ao longo do Litoral encontra-se à uma profundidade que </a:t>
            </a:r>
            <a:r>
              <a:rPr lang="pt-PT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varia </a:t>
            </a:r>
            <a:r>
              <a:rPr lang="pt-PT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ente os 5 e os 30 </a:t>
            </a:r>
            <a:r>
              <a:rPr lang="pt-PT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metros.</a:t>
            </a:r>
          </a:p>
          <a:p>
            <a:pPr algn="just"/>
            <a:endParaRPr lang="pt-PT" sz="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 província do Cunene o nível do lençol freático pode actualmente atingir os </a:t>
            </a:r>
            <a:r>
              <a:rPr lang="pt-PT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 m - 400 m</a:t>
            </a:r>
            <a:endParaRPr lang="pt-PT" sz="1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PT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dirty="0" smtClean="0"/>
          </a:p>
          <a:p>
            <a:pPr lvl="1"/>
            <a:endParaRPr lang="pt-PT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89146"/>
            <a:ext cx="3920982" cy="86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652528" y="6289183"/>
            <a:ext cx="44423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 Hidrogeológico de Angola – Fonte: PNA, adaptado do Inventário Hidrológico dos Países da SADC, Sir. M. </a:t>
            </a:r>
            <a:r>
              <a:rPr lang="pt-PT" sz="105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MacDonald</a:t>
            </a:r>
            <a:r>
              <a:rPr lang="pt-PT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PT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&amp; </a:t>
            </a:r>
            <a:r>
              <a:rPr lang="pt-PT" sz="105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Partners</a:t>
            </a:r>
            <a:r>
              <a:rPr lang="pt-PT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PT" sz="105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Limited</a:t>
            </a:r>
            <a:r>
              <a:rPr lang="pt-PT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em associação com a </a:t>
            </a:r>
            <a:r>
              <a:rPr lang="pt-PT" sz="105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Hidroprojecto</a:t>
            </a:r>
            <a:endParaRPr lang="pt-PT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/>
          <a:srcRect t="861"/>
          <a:stretch/>
        </p:blipFill>
        <p:spPr>
          <a:xfrm>
            <a:off x="4496457" y="1444973"/>
            <a:ext cx="4647543" cy="4824652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179512" y="0"/>
            <a:ext cx="734481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Potencialidades Hídricas de Angola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3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6750</TotalTime>
  <Words>1564</Words>
  <Application>Microsoft Office PowerPoint</Application>
  <PresentationFormat>Apresentação no Ecrã (4:3)</PresentationFormat>
  <Paragraphs>390</Paragraphs>
  <Slides>35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35</vt:i4>
      </vt:variant>
    </vt:vector>
  </HeadingPairs>
  <TitlesOfParts>
    <vt:vector size="36" baseType="lpstr">
      <vt:lpstr>Office Theme</vt:lpstr>
      <vt:lpstr>Apresentação do PowerPoint</vt:lpstr>
      <vt:lpstr>Índice</vt:lpstr>
      <vt:lpstr>POTENCIALIDADES HÍDRICAS DE ANGOLA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Regiões de Análise</vt:lpstr>
      <vt:lpstr>  Formações Geológicas</vt:lpstr>
      <vt:lpstr>Aquíferos transfronteiriços</vt:lpstr>
      <vt:lpstr>Bacia Hidrográficas Transfronteiriças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Utilização das águas subterrâneas</vt:lpstr>
      <vt:lpstr>Utilização  das Águas Subterrâneas em Angola</vt:lpstr>
      <vt:lpstr>Águas Subterrâneas: Fonte Segura de Abastecimento de Água no Meio Rural</vt:lpstr>
      <vt:lpstr>Exploração de Águas Subterrâneas</vt:lpstr>
      <vt:lpstr>Vulnerabilidade e Riscos</vt:lpstr>
      <vt:lpstr>Apresentação do PowerPoint</vt:lpstr>
      <vt:lpstr>Apresentação do PowerPoint</vt:lpstr>
      <vt:lpstr>Apresentação do PowerPoint</vt:lpstr>
      <vt:lpstr>Apresentação do PowerPoint</vt:lpstr>
      <vt:lpstr>Medidas preconizadas no plano nacional da água</vt:lpstr>
      <vt:lpstr>Medidas  Plano Nacional da Água</vt:lpstr>
      <vt:lpstr>Medidas  Plano Nacional da Água</vt:lpstr>
      <vt:lpstr>NOTAS FINAIS</vt:lpstr>
      <vt:lpstr>Desafio da Geologia / Hidrogeologia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JB</dc:creator>
  <cp:lastModifiedBy>Manuel Quintino</cp:lastModifiedBy>
  <cp:revision>629</cp:revision>
  <cp:lastPrinted>2015-09-22T07:16:11Z</cp:lastPrinted>
  <dcterms:created xsi:type="dcterms:W3CDTF">2015-07-07T14:47:17Z</dcterms:created>
  <dcterms:modified xsi:type="dcterms:W3CDTF">2018-09-06T12:52:42Z</dcterms:modified>
</cp:coreProperties>
</file>