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84" r:id="rId2"/>
    <p:sldId id="288" r:id="rId3"/>
    <p:sldId id="304" r:id="rId4"/>
    <p:sldId id="289" r:id="rId5"/>
    <p:sldId id="297" r:id="rId6"/>
    <p:sldId id="296" r:id="rId7"/>
    <p:sldId id="290" r:id="rId8"/>
    <p:sldId id="292" r:id="rId9"/>
    <p:sldId id="294" r:id="rId10"/>
    <p:sldId id="303" r:id="rId11"/>
    <p:sldId id="302" r:id="rId12"/>
    <p:sldId id="298" r:id="rId13"/>
    <p:sldId id="299" r:id="rId14"/>
    <p:sldId id="286" r:id="rId15"/>
    <p:sldId id="293" r:id="rId16"/>
    <p:sldId id="301" r:id="rId17"/>
    <p:sldId id="300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édio 3 - Destaqu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édio 3 - Destaqu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Escuro 1 - Destaqu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Destaqu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60"/>
  </p:normalViewPr>
  <p:slideViewPr>
    <p:cSldViewPr>
      <p:cViewPr>
        <p:scale>
          <a:sx n="60" d="100"/>
          <a:sy n="60" d="100"/>
        </p:scale>
        <p:origin x="-6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lang="pt-PT"/>
            </a:pPr>
            <a:r>
              <a:rPr lang="pt-PT" noProof="0" dirty="0" smtClean="0"/>
              <a:t>Electricidade</a:t>
            </a:r>
            <a:r>
              <a:rPr lang="fr-FR" dirty="0" smtClean="0"/>
              <a:t> </a:t>
            </a:r>
            <a:r>
              <a:rPr lang="pt-PT" sz="1800" baseline="0" dirty="0" smtClean="0">
                <a:effectLst/>
              </a:rPr>
              <a:t>Geral</a:t>
            </a:r>
            <a:endParaRPr lang="fr-FR" dirty="0">
              <a:effectLst/>
            </a:endParaRPr>
          </a:p>
        </c:rich>
      </c:tx>
      <c:layout>
        <c:manualLayout>
          <c:xMode val="edge"/>
          <c:yMode val="edge"/>
          <c:x val="0.22467379103471261"/>
          <c:y val="0.10185185185185186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Folha1!$C$4</c:f>
              <c:strCache>
                <c:ptCount val="1"/>
                <c:pt idx="0">
                  <c:v>Electricidade Básica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pt-PT" sz="1200" b="1"/>
                </a:pPr>
                <a:endParaRPr lang="fr-FR"/>
              </a:p>
            </c:txPr>
            <c:showPercent val="1"/>
          </c:dLbls>
          <c:cat>
            <c:strRef>
              <c:f>Folha1!$D$3:$F$3</c:f>
              <c:strCache>
                <c:ptCount val="3"/>
                <c:pt idx="0">
                  <c:v>Aptos</c:v>
                </c:pt>
                <c:pt idx="1">
                  <c:v>N/ Aptos</c:v>
                </c:pt>
                <c:pt idx="2">
                  <c:v>Desistentes</c:v>
                </c:pt>
              </c:strCache>
            </c:strRef>
          </c:cat>
          <c:val>
            <c:numRef>
              <c:f>Folha1!$D$4:$F$4</c:f>
              <c:numCache>
                <c:formatCode>General</c:formatCode>
                <c:ptCount val="3"/>
                <c:pt idx="0">
                  <c:v>55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pt-PT" sz="1200" b="1"/>
          </a:pPr>
          <a:endParaRPr lang="fr-F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PT"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PT" noProof="0" dirty="0" smtClean="0"/>
              <a:t>Mecânica</a:t>
            </a:r>
            <a:r>
              <a:rPr lang="fr-FR" baseline="0" dirty="0" smtClean="0"/>
              <a:t> </a:t>
            </a:r>
            <a:r>
              <a:rPr lang="pt-PT" sz="1800" baseline="0" dirty="0" smtClean="0">
                <a:effectLst/>
              </a:rPr>
              <a:t>Geral</a:t>
            </a:r>
            <a:endParaRPr lang="fr-FR" dirty="0" smtClean="0">
              <a:effectLst/>
            </a:endParaRPr>
          </a:p>
        </c:rich>
      </c:tx>
      <c:layout>
        <c:manualLayout>
          <c:xMode val="edge"/>
          <c:yMode val="edge"/>
          <c:x val="0.29879893736788304"/>
          <c:y val="0.1111111111111111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Folha1!$C$5</c:f>
              <c:strCache>
                <c:ptCount val="1"/>
                <c:pt idx="0">
                  <c:v>Mecânica-Auto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pt-PT" sz="1200" b="1"/>
                </a:pPr>
                <a:endParaRPr lang="fr-FR"/>
              </a:p>
            </c:txPr>
            <c:showPercent val="1"/>
          </c:dLbls>
          <c:cat>
            <c:strRef>
              <c:f>Folha1!$D$3:$F$3</c:f>
              <c:strCache>
                <c:ptCount val="3"/>
                <c:pt idx="0">
                  <c:v>Aptos</c:v>
                </c:pt>
                <c:pt idx="1">
                  <c:v>N/ Aptos</c:v>
                </c:pt>
                <c:pt idx="2">
                  <c:v>Desistentes</c:v>
                </c:pt>
              </c:strCache>
            </c:strRef>
          </c:cat>
          <c:val>
            <c:numRef>
              <c:f>Folha1!$D$5:$F$5</c:f>
              <c:numCache>
                <c:formatCode>General</c:formatCode>
                <c:ptCount val="3"/>
                <c:pt idx="0">
                  <c:v>21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pt-PT" b="1"/>
          </a:pPr>
          <a:endParaRPr lang="fr-FR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  <c:txPr>
        <a:bodyPr/>
        <a:lstStyle/>
        <a:p>
          <a:pPr>
            <a:defRPr lang="pt-PT"/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Folha1!$C$6</c:f>
              <c:strCache>
                <c:ptCount val="1"/>
                <c:pt idx="0">
                  <c:v>Montagem e Exploração de linhas BT /MT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pt-PT" sz="1200" b="1"/>
                </a:pPr>
                <a:endParaRPr lang="fr-FR"/>
              </a:p>
            </c:txPr>
            <c:showPercent val="1"/>
          </c:dLbls>
          <c:cat>
            <c:strRef>
              <c:f>Folha1!$D$3:$F$3</c:f>
              <c:strCache>
                <c:ptCount val="3"/>
                <c:pt idx="0">
                  <c:v>Aptos</c:v>
                </c:pt>
                <c:pt idx="1">
                  <c:v>N/ Aptos</c:v>
                </c:pt>
                <c:pt idx="2">
                  <c:v>Desistentes</c:v>
                </c:pt>
              </c:strCache>
            </c:strRef>
          </c:cat>
          <c:val>
            <c:numRef>
              <c:f>Folha1!$D$6:$F$6</c:f>
              <c:numCache>
                <c:formatCode>General</c:formatCode>
                <c:ptCount val="3"/>
                <c:pt idx="0">
                  <c:v>18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pt-PT" sz="1200" b="1"/>
          </a:pPr>
          <a:endParaRPr lang="fr-FR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lang="pt-PT"/>
            </a:pPr>
            <a:r>
              <a:rPr lang="pt-PT" sz="1800" b="1" i="0" u="none" strike="noStrike" baseline="0" dirty="0" smtClean="0">
                <a:effectLst/>
              </a:rPr>
              <a:t>Resumo do I° semestre 2018 </a:t>
            </a:r>
            <a:endParaRPr lang="fr-FR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pt-PT" sz="1200" b="1"/>
                </a:pPr>
                <a:endParaRPr lang="fr-FR"/>
              </a:p>
            </c:txPr>
            <c:showPercent val="1"/>
          </c:dLbls>
          <c:cat>
            <c:strRef>
              <c:f>Folha1!$D$3:$F$3</c:f>
              <c:strCache>
                <c:ptCount val="3"/>
                <c:pt idx="0">
                  <c:v>Aptos</c:v>
                </c:pt>
                <c:pt idx="1">
                  <c:v>N/ Aptos</c:v>
                </c:pt>
                <c:pt idx="2">
                  <c:v>Desistentes</c:v>
                </c:pt>
              </c:strCache>
            </c:strRef>
          </c:cat>
          <c:val>
            <c:numRef>
              <c:f>Folha1!$D$7:$F$7</c:f>
              <c:numCache>
                <c:formatCode>General</c:formatCode>
                <c:ptCount val="3"/>
                <c:pt idx="0">
                  <c:v>95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pt-PT" sz="1200" b="1"/>
          </a:pPr>
          <a:endParaRPr lang="fr-FR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51.png"/><Relationship Id="rId7" Type="http://schemas.openxmlformats.org/officeDocument/2006/relationships/image" Target="../media/image231.png"/><Relationship Id="rId2" Type="http://schemas.openxmlformats.org/officeDocument/2006/relationships/image" Target="../media/image21.png"/><Relationship Id="rId1" Type="http://schemas.openxmlformats.org/officeDocument/2006/relationships/image" Target="NULL"/><Relationship Id="rId6" Type="http://schemas.openxmlformats.org/officeDocument/2006/relationships/image" Target="../media/image261.png"/><Relationship Id="rId5" Type="http://schemas.openxmlformats.org/officeDocument/2006/relationships/image" Target="../media/image221.png"/><Relationship Id="rId4" Type="http://schemas.openxmlformats.org/officeDocument/2006/relationships/image" Target="../media/image2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CB25E-F7F9-49DB-8BF6-FB69C5B64E45}" type="doc">
      <dgm:prSet loTypeId="urn:microsoft.com/office/officeart/2005/8/layout/radial5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9AB74844-7321-4CA1-BF3B-70A08A54D237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9F7AF53E-5C76-4B70-A1A2-3191EF69AEAA}" type="parTrans" cxnId="{3C7AFD1F-E80B-4AA1-94CB-145DAC907122}">
      <dgm:prSet/>
      <dgm:spPr/>
      <dgm:t>
        <a:bodyPr/>
        <a:lstStyle/>
        <a:p>
          <a:endParaRPr lang="fr-FR"/>
        </a:p>
      </dgm:t>
    </dgm:pt>
    <dgm:pt modelId="{56B916FC-F087-46AB-89E5-457BE3CACFAC}" type="sibTrans" cxnId="{3C7AFD1F-E80B-4AA1-94CB-145DAC907122}">
      <dgm:prSet/>
      <dgm:spPr/>
      <dgm:t>
        <a:bodyPr/>
        <a:lstStyle/>
        <a:p>
          <a:endParaRPr lang="fr-FR"/>
        </a:p>
      </dgm:t>
    </dgm:pt>
    <dgm:pt modelId="{0B8CA2D9-EE99-48B7-B71F-5A3052542F0C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4535FCCD-E4CE-42BB-BB5C-507751D0FB6E}" type="parTrans" cxnId="{FD59044D-4286-46D3-808F-802A042DF20C}">
      <dgm:prSet/>
      <dgm:spPr/>
      <dgm:t>
        <a:bodyPr/>
        <a:lstStyle/>
        <a:p>
          <a:endParaRPr lang="fr-FR"/>
        </a:p>
      </dgm:t>
    </dgm:pt>
    <dgm:pt modelId="{49071587-93FC-4E05-BE1E-9E6D19F3C6AB}" type="sibTrans" cxnId="{FD59044D-4286-46D3-808F-802A042DF20C}">
      <dgm:prSet/>
      <dgm:spPr/>
      <dgm:t>
        <a:bodyPr/>
        <a:lstStyle/>
        <a:p>
          <a:endParaRPr lang="fr-FR"/>
        </a:p>
      </dgm:t>
    </dgm:pt>
    <dgm:pt modelId="{5F81970C-A301-4A60-B580-D4456B24EF05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1FE87479-772C-4F74-8ADE-4C091033217B}" type="parTrans" cxnId="{A6C21991-D5A2-4C7F-AE15-858E4E8C6D9A}">
      <dgm:prSet/>
      <dgm:spPr/>
      <dgm:t>
        <a:bodyPr/>
        <a:lstStyle/>
        <a:p>
          <a:endParaRPr lang="fr-FR"/>
        </a:p>
      </dgm:t>
    </dgm:pt>
    <dgm:pt modelId="{5BF83207-5988-4F18-A9A7-21FBC0C5E887}" type="sibTrans" cxnId="{A6C21991-D5A2-4C7F-AE15-858E4E8C6D9A}">
      <dgm:prSet/>
      <dgm:spPr/>
      <dgm:t>
        <a:bodyPr/>
        <a:lstStyle/>
        <a:p>
          <a:endParaRPr lang="fr-FR"/>
        </a:p>
      </dgm:t>
    </dgm:pt>
    <dgm:pt modelId="{4C105498-FD7A-419D-ABDD-B7BD50D27052}">
      <dgm:prSet phldrT="[Texto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893CB60-E384-4B8E-89FC-348E4F05066F}" type="parTrans" cxnId="{8BCDA1B7-5BB1-42E0-820A-4C3F30164FD9}">
      <dgm:prSet/>
      <dgm:spPr/>
      <dgm:t>
        <a:bodyPr/>
        <a:lstStyle/>
        <a:p>
          <a:endParaRPr lang="fr-FR"/>
        </a:p>
      </dgm:t>
    </dgm:pt>
    <dgm:pt modelId="{BDA23BC7-DFFB-4955-8161-C3531F38C7D9}" type="sibTrans" cxnId="{8BCDA1B7-5BB1-42E0-820A-4C3F30164FD9}">
      <dgm:prSet/>
      <dgm:spPr/>
      <dgm:t>
        <a:bodyPr/>
        <a:lstStyle/>
        <a:p>
          <a:endParaRPr lang="fr-FR"/>
        </a:p>
      </dgm:t>
    </dgm:pt>
    <dgm:pt modelId="{B6067CE4-0153-4522-AC08-14B8C98DC8DE}">
      <dgm:prSet phldrT="[Texto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35019BD3-A01E-45C1-9A98-E3BD830E7987}" type="parTrans" cxnId="{1D2C98B2-2756-464C-8CFC-9ABC55FA75D5}">
      <dgm:prSet/>
      <dgm:spPr/>
      <dgm:t>
        <a:bodyPr/>
        <a:lstStyle/>
        <a:p>
          <a:endParaRPr lang="fr-FR"/>
        </a:p>
      </dgm:t>
    </dgm:pt>
    <dgm:pt modelId="{ECCFE135-E1EA-46A2-A61C-1B6BB39CBE97}" type="sibTrans" cxnId="{1D2C98B2-2756-464C-8CFC-9ABC55FA75D5}">
      <dgm:prSet/>
      <dgm:spPr/>
      <dgm:t>
        <a:bodyPr/>
        <a:lstStyle/>
        <a:p>
          <a:endParaRPr lang="fr-FR"/>
        </a:p>
      </dgm:t>
    </dgm:pt>
    <dgm:pt modelId="{55EA2EC4-D8B2-4B51-8CCD-8F21027C4AA9}">
      <dgm:prSet phldrT="[Texto]" phldr="1"/>
      <dgm:spPr/>
      <dgm:t>
        <a:bodyPr/>
        <a:lstStyle/>
        <a:p>
          <a:endParaRPr lang="fr-FR"/>
        </a:p>
      </dgm:t>
    </dgm:pt>
    <dgm:pt modelId="{A4503E2D-2E6D-406C-9517-2D9337E9476E}" type="parTrans" cxnId="{24FFE435-4550-4333-A149-7843625D7C41}">
      <dgm:prSet/>
      <dgm:spPr/>
      <dgm:t>
        <a:bodyPr/>
        <a:lstStyle/>
        <a:p>
          <a:endParaRPr lang="fr-FR"/>
        </a:p>
      </dgm:t>
    </dgm:pt>
    <dgm:pt modelId="{0B8F2AB8-E9CD-428A-9FAD-ED3E2BF42B9D}" type="sibTrans" cxnId="{24FFE435-4550-4333-A149-7843625D7C41}">
      <dgm:prSet/>
      <dgm:spPr/>
      <dgm:t>
        <a:bodyPr/>
        <a:lstStyle/>
        <a:p>
          <a:endParaRPr lang="fr-FR"/>
        </a:p>
      </dgm:t>
    </dgm:pt>
    <dgm:pt modelId="{3E90DCA9-0CD6-4B13-BA72-31EBED2BD34B}">
      <dgm:prSet phldrT="[Texto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190C483F-835F-4E8D-950D-16EF76C2D148}" type="parTrans" cxnId="{DCA2DFB4-2397-4BDD-AB8B-3D9CC927E057}">
      <dgm:prSet/>
      <dgm:spPr/>
      <dgm:t>
        <a:bodyPr/>
        <a:lstStyle/>
        <a:p>
          <a:endParaRPr lang="fr-FR"/>
        </a:p>
      </dgm:t>
    </dgm:pt>
    <dgm:pt modelId="{4A0BDA84-7A6D-4BB1-A382-37F00D7013BC}" type="sibTrans" cxnId="{DCA2DFB4-2397-4BDD-AB8B-3D9CC927E057}">
      <dgm:prSet/>
      <dgm:spPr/>
      <dgm:t>
        <a:bodyPr/>
        <a:lstStyle/>
        <a:p>
          <a:endParaRPr lang="fr-FR"/>
        </a:p>
      </dgm:t>
    </dgm:pt>
    <dgm:pt modelId="{7EAD4305-0887-4046-917D-D6D3F3CA8EA4}">
      <dgm:prSet phldrT="[Texto]" phldr="1"/>
      <dgm:spPr/>
      <dgm:t>
        <a:bodyPr/>
        <a:lstStyle/>
        <a:p>
          <a:endParaRPr lang="fr-FR"/>
        </a:p>
      </dgm:t>
    </dgm:pt>
    <dgm:pt modelId="{2B077C65-73FE-458E-BB1D-DB23EFC860F3}" type="parTrans" cxnId="{32AB71B8-A0BF-4E56-8DAE-25FBB32B4630}">
      <dgm:prSet/>
      <dgm:spPr/>
      <dgm:t>
        <a:bodyPr/>
        <a:lstStyle/>
        <a:p>
          <a:endParaRPr lang="fr-FR"/>
        </a:p>
      </dgm:t>
    </dgm:pt>
    <dgm:pt modelId="{C664DCD5-EA81-4740-8D89-D793CE601980}" type="sibTrans" cxnId="{32AB71B8-A0BF-4E56-8DAE-25FBB32B4630}">
      <dgm:prSet/>
      <dgm:spPr/>
      <dgm:t>
        <a:bodyPr/>
        <a:lstStyle/>
        <a:p>
          <a:endParaRPr lang="fr-FR"/>
        </a:p>
      </dgm:t>
    </dgm:pt>
    <dgm:pt modelId="{26C79AE2-A530-450D-A1BE-CB3AA74F014A}">
      <dgm:prSet phldrT="[Texto]" phldr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BD62E949-5A1D-49DE-AC19-BAD85F1E20AE}" type="parTrans" cxnId="{BE99FD69-BB94-4F15-8A03-60A7C085116E}">
      <dgm:prSet/>
      <dgm:spPr/>
      <dgm:t>
        <a:bodyPr/>
        <a:lstStyle/>
        <a:p>
          <a:endParaRPr lang="fr-FR"/>
        </a:p>
      </dgm:t>
    </dgm:pt>
    <dgm:pt modelId="{1107341F-8317-417A-A63B-6E3BBB18A254}" type="sibTrans" cxnId="{BE99FD69-BB94-4F15-8A03-60A7C085116E}">
      <dgm:prSet/>
      <dgm:spPr/>
      <dgm:t>
        <a:bodyPr/>
        <a:lstStyle/>
        <a:p>
          <a:endParaRPr lang="fr-FR"/>
        </a:p>
      </dgm:t>
    </dgm:pt>
    <dgm:pt modelId="{B95CA4BA-6948-4060-899C-97F97462E90C}">
      <dgm:prSet phldrT="[Texto]" phldr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465095D3-541E-44E7-9906-99EACFC943E9}" type="sibTrans" cxnId="{6807005C-3F2D-4B2E-BC27-48DFC931057F}">
      <dgm:prSet/>
      <dgm:spPr/>
      <dgm:t>
        <a:bodyPr/>
        <a:lstStyle/>
        <a:p>
          <a:endParaRPr lang="fr-FR"/>
        </a:p>
      </dgm:t>
    </dgm:pt>
    <dgm:pt modelId="{C2B8DE73-D6F1-4DCB-96B5-89C1DE570BD8}" type="parTrans" cxnId="{6807005C-3F2D-4B2E-BC27-48DFC931057F}">
      <dgm:prSet/>
      <dgm:spPr/>
      <dgm:t>
        <a:bodyPr/>
        <a:lstStyle/>
        <a:p>
          <a:endParaRPr lang="fr-FR"/>
        </a:p>
      </dgm:t>
    </dgm:pt>
    <dgm:pt modelId="{0969F0F0-7CA7-4820-995C-AD07771286CA}" type="pres">
      <dgm:prSet presAssocID="{194CB25E-F7F9-49DB-8BF6-FB69C5B64E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A80565-5BEC-4DD3-ABA8-185059067F3F}" type="pres">
      <dgm:prSet presAssocID="{9AB74844-7321-4CA1-BF3B-70A08A54D237}" presName="centerShape" presStyleLbl="node0" presStyleIdx="0" presStyleCnt="1" custScaleX="137775" custScaleY="105224"/>
      <dgm:spPr/>
      <dgm:t>
        <a:bodyPr/>
        <a:lstStyle/>
        <a:p>
          <a:endParaRPr lang="fr-FR"/>
        </a:p>
      </dgm:t>
    </dgm:pt>
    <dgm:pt modelId="{EDE754A1-D1FA-4D14-A39C-D77AA520429C}" type="pres">
      <dgm:prSet presAssocID="{4535FCCD-E4CE-42BB-BB5C-507751D0FB6E}" presName="parTrans" presStyleLbl="sibTrans2D1" presStyleIdx="0" presStyleCnt="7"/>
      <dgm:spPr/>
      <dgm:t>
        <a:bodyPr/>
        <a:lstStyle/>
        <a:p>
          <a:endParaRPr lang="fr-FR"/>
        </a:p>
      </dgm:t>
    </dgm:pt>
    <dgm:pt modelId="{D3DCFBBB-0D9C-4FFF-895E-FDF340483380}" type="pres">
      <dgm:prSet presAssocID="{4535FCCD-E4CE-42BB-BB5C-507751D0FB6E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D4E35A51-14F4-4885-9202-A5ECDF77A915}" type="pres">
      <dgm:prSet presAssocID="{0B8CA2D9-EE99-48B7-B71F-5A3052542F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D66CD-98AF-470B-882E-FF143779F54A}" type="pres">
      <dgm:prSet presAssocID="{190C483F-835F-4E8D-950D-16EF76C2D148}" presName="parTrans" presStyleLbl="sibTrans2D1" presStyleIdx="1" presStyleCnt="7"/>
      <dgm:spPr/>
      <dgm:t>
        <a:bodyPr/>
        <a:lstStyle/>
        <a:p>
          <a:endParaRPr lang="fr-FR"/>
        </a:p>
      </dgm:t>
    </dgm:pt>
    <dgm:pt modelId="{96A75B16-5F03-449B-84C5-5622D96BC8DF}" type="pres">
      <dgm:prSet presAssocID="{190C483F-835F-4E8D-950D-16EF76C2D148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6110E2C6-02F9-4DC3-94C3-3299013C38CA}" type="pres">
      <dgm:prSet presAssocID="{3E90DCA9-0CD6-4B13-BA72-31EBED2BD34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CB681E-AC01-4F7A-AB12-ADE2A0555F3A}" type="pres">
      <dgm:prSet presAssocID="{35019BD3-A01E-45C1-9A98-E3BD830E7987}" presName="parTrans" presStyleLbl="sibTrans2D1" presStyleIdx="2" presStyleCnt="7"/>
      <dgm:spPr/>
      <dgm:t>
        <a:bodyPr/>
        <a:lstStyle/>
        <a:p>
          <a:endParaRPr lang="fr-FR"/>
        </a:p>
      </dgm:t>
    </dgm:pt>
    <dgm:pt modelId="{F254D2C2-B319-4059-A7D1-69CBD9A0B459}" type="pres">
      <dgm:prSet presAssocID="{35019BD3-A01E-45C1-9A98-E3BD830E7987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E54BA106-5C64-4CFA-87EF-A2DC59E9A611}" type="pres">
      <dgm:prSet presAssocID="{B6067CE4-0153-4522-AC08-14B8C98DC8DE}" presName="node" presStyleLbl="node1" presStyleIdx="2" presStyleCnt="7" custRadScaleRad="104243" custRadScaleInc="-20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D4811-C927-47A0-8E79-01F96BF7407D}" type="pres">
      <dgm:prSet presAssocID="{1FE87479-772C-4F74-8ADE-4C091033217B}" presName="parTrans" presStyleLbl="sibTrans2D1" presStyleIdx="3" presStyleCnt="7"/>
      <dgm:spPr/>
      <dgm:t>
        <a:bodyPr/>
        <a:lstStyle/>
        <a:p>
          <a:endParaRPr lang="fr-FR"/>
        </a:p>
      </dgm:t>
    </dgm:pt>
    <dgm:pt modelId="{B3481582-575A-44A2-8F05-1F95ABE5F46D}" type="pres">
      <dgm:prSet presAssocID="{1FE87479-772C-4F74-8ADE-4C091033217B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A13965CF-3F48-42EA-BBB6-1FB458579557}" type="pres">
      <dgm:prSet presAssocID="{5F81970C-A301-4A60-B580-D4456B24EF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445C54-5B36-44C1-B60D-D31715D2F50C}" type="pres">
      <dgm:prSet presAssocID="{BD62E949-5A1D-49DE-AC19-BAD85F1E20AE}" presName="parTrans" presStyleLbl="sibTrans2D1" presStyleIdx="4" presStyleCnt="7"/>
      <dgm:spPr/>
      <dgm:t>
        <a:bodyPr/>
        <a:lstStyle/>
        <a:p>
          <a:endParaRPr lang="fr-FR"/>
        </a:p>
      </dgm:t>
    </dgm:pt>
    <dgm:pt modelId="{C96C3579-7BE8-448D-A280-4BF4CE2C5F88}" type="pres">
      <dgm:prSet presAssocID="{BD62E949-5A1D-49DE-AC19-BAD85F1E20AE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7117D96D-3AAA-4B1E-A8E8-FF9676965720}" type="pres">
      <dgm:prSet presAssocID="{26C79AE2-A530-450D-A1BE-CB3AA74F014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0E23F-BCBD-4F88-AFDC-B0D5DDA81A27}" type="pres">
      <dgm:prSet presAssocID="{D893CB60-E384-4B8E-89FC-348E4F05066F}" presName="parTrans" presStyleLbl="sibTrans2D1" presStyleIdx="5" presStyleCnt="7"/>
      <dgm:spPr/>
      <dgm:t>
        <a:bodyPr/>
        <a:lstStyle/>
        <a:p>
          <a:endParaRPr lang="fr-FR"/>
        </a:p>
      </dgm:t>
    </dgm:pt>
    <dgm:pt modelId="{30B5C5BF-7BE4-4F96-B462-A898BEA4B61C}" type="pres">
      <dgm:prSet presAssocID="{D893CB60-E384-4B8E-89FC-348E4F05066F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EA127A45-AC2F-4DBE-AFD0-E0653B1C586E}" type="pres">
      <dgm:prSet presAssocID="{4C105498-FD7A-419D-ABDD-B7BD50D270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40AFD-01B4-4D82-BDD4-1C615446FEC6}" type="pres">
      <dgm:prSet presAssocID="{C2B8DE73-D6F1-4DCB-96B5-89C1DE570BD8}" presName="parTrans" presStyleLbl="sibTrans2D1" presStyleIdx="6" presStyleCnt="7"/>
      <dgm:spPr/>
      <dgm:t>
        <a:bodyPr/>
        <a:lstStyle/>
        <a:p>
          <a:endParaRPr lang="fr-FR"/>
        </a:p>
      </dgm:t>
    </dgm:pt>
    <dgm:pt modelId="{EDC9C471-D9A1-404C-85B1-0623C224932E}" type="pres">
      <dgm:prSet presAssocID="{C2B8DE73-D6F1-4DCB-96B5-89C1DE570BD8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B4D95DE5-9955-4517-875A-0271C587E9D4}" type="pres">
      <dgm:prSet presAssocID="{B95CA4BA-6948-4060-899C-97F97462E90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050CB5-9A46-46EE-8B00-B592A7328611}" type="presOf" srcId="{194CB25E-F7F9-49DB-8BF6-FB69C5B64E45}" destId="{0969F0F0-7CA7-4820-995C-AD07771286CA}" srcOrd="0" destOrd="0" presId="urn:microsoft.com/office/officeart/2005/8/layout/radial5"/>
    <dgm:cxn modelId="{3C7AFD1F-E80B-4AA1-94CB-145DAC907122}" srcId="{194CB25E-F7F9-49DB-8BF6-FB69C5B64E45}" destId="{9AB74844-7321-4CA1-BF3B-70A08A54D237}" srcOrd="0" destOrd="0" parTransId="{9F7AF53E-5C76-4B70-A1A2-3191EF69AEAA}" sibTransId="{56B916FC-F087-46AB-89E5-457BE3CACFAC}"/>
    <dgm:cxn modelId="{7843E0D7-1B84-47BC-B751-ED408258776E}" type="presOf" srcId="{C2B8DE73-D6F1-4DCB-96B5-89C1DE570BD8}" destId="{EDC9C471-D9A1-404C-85B1-0623C224932E}" srcOrd="1" destOrd="0" presId="urn:microsoft.com/office/officeart/2005/8/layout/radial5"/>
    <dgm:cxn modelId="{17BB9206-F376-4FC2-88E4-FAFBA1F69129}" type="presOf" srcId="{4535FCCD-E4CE-42BB-BB5C-507751D0FB6E}" destId="{EDE754A1-D1FA-4D14-A39C-D77AA520429C}" srcOrd="0" destOrd="0" presId="urn:microsoft.com/office/officeart/2005/8/layout/radial5"/>
    <dgm:cxn modelId="{1D2C98B2-2756-464C-8CFC-9ABC55FA75D5}" srcId="{9AB74844-7321-4CA1-BF3B-70A08A54D237}" destId="{B6067CE4-0153-4522-AC08-14B8C98DC8DE}" srcOrd="2" destOrd="0" parTransId="{35019BD3-A01E-45C1-9A98-E3BD830E7987}" sibTransId="{ECCFE135-E1EA-46A2-A61C-1B6BB39CBE97}"/>
    <dgm:cxn modelId="{4A38A4AE-4339-4931-BC5F-864FE5BE5BB9}" type="presOf" srcId="{1FE87479-772C-4F74-8ADE-4C091033217B}" destId="{B3481582-575A-44A2-8F05-1F95ABE5F46D}" srcOrd="1" destOrd="0" presId="urn:microsoft.com/office/officeart/2005/8/layout/radial5"/>
    <dgm:cxn modelId="{FD59044D-4286-46D3-808F-802A042DF20C}" srcId="{9AB74844-7321-4CA1-BF3B-70A08A54D237}" destId="{0B8CA2D9-EE99-48B7-B71F-5A3052542F0C}" srcOrd="0" destOrd="0" parTransId="{4535FCCD-E4CE-42BB-BB5C-507751D0FB6E}" sibTransId="{49071587-93FC-4E05-BE1E-9E6D19F3C6AB}"/>
    <dgm:cxn modelId="{6F1271EF-C85B-43EA-AC35-0DD05AE87B8E}" type="presOf" srcId="{0B8CA2D9-EE99-48B7-B71F-5A3052542F0C}" destId="{D4E35A51-14F4-4885-9202-A5ECDF77A915}" srcOrd="0" destOrd="0" presId="urn:microsoft.com/office/officeart/2005/8/layout/radial5"/>
    <dgm:cxn modelId="{C73DF898-A78B-44BB-98EC-59D6210FA3CA}" type="presOf" srcId="{190C483F-835F-4E8D-950D-16EF76C2D148}" destId="{96A75B16-5F03-449B-84C5-5622D96BC8DF}" srcOrd="1" destOrd="0" presId="urn:microsoft.com/office/officeart/2005/8/layout/radial5"/>
    <dgm:cxn modelId="{F99A4D8C-1047-4663-BEB1-A30CD34E16A5}" type="presOf" srcId="{26C79AE2-A530-450D-A1BE-CB3AA74F014A}" destId="{7117D96D-3AAA-4B1E-A8E8-FF9676965720}" srcOrd="0" destOrd="0" presId="urn:microsoft.com/office/officeart/2005/8/layout/radial5"/>
    <dgm:cxn modelId="{A5027DCC-6CEB-492F-8623-B9C8D7657793}" type="presOf" srcId="{D893CB60-E384-4B8E-89FC-348E4F05066F}" destId="{30B5C5BF-7BE4-4F96-B462-A898BEA4B61C}" srcOrd="1" destOrd="0" presId="urn:microsoft.com/office/officeart/2005/8/layout/radial5"/>
    <dgm:cxn modelId="{9F406746-A41D-40CD-BCB0-963FAD467A3B}" type="presOf" srcId="{D893CB60-E384-4B8E-89FC-348E4F05066F}" destId="{E6D0E23F-BCBD-4F88-AFDC-B0D5DDA81A27}" srcOrd="0" destOrd="0" presId="urn:microsoft.com/office/officeart/2005/8/layout/radial5"/>
    <dgm:cxn modelId="{24FFE435-4550-4333-A149-7843625D7C41}" srcId="{194CB25E-F7F9-49DB-8BF6-FB69C5B64E45}" destId="{55EA2EC4-D8B2-4B51-8CCD-8F21027C4AA9}" srcOrd="1" destOrd="0" parTransId="{A4503E2D-2E6D-406C-9517-2D9337E9476E}" sibTransId="{0B8F2AB8-E9CD-428A-9FAD-ED3E2BF42B9D}"/>
    <dgm:cxn modelId="{2069AE97-5266-4394-BEC4-24AC39599416}" type="presOf" srcId="{BD62E949-5A1D-49DE-AC19-BAD85F1E20AE}" destId="{C96C3579-7BE8-448D-A280-4BF4CE2C5F88}" srcOrd="1" destOrd="0" presId="urn:microsoft.com/office/officeart/2005/8/layout/radial5"/>
    <dgm:cxn modelId="{32AB71B8-A0BF-4E56-8DAE-25FBB32B4630}" srcId="{194CB25E-F7F9-49DB-8BF6-FB69C5B64E45}" destId="{7EAD4305-0887-4046-917D-D6D3F3CA8EA4}" srcOrd="2" destOrd="0" parTransId="{2B077C65-73FE-458E-BB1D-DB23EFC860F3}" sibTransId="{C664DCD5-EA81-4740-8D89-D793CE601980}"/>
    <dgm:cxn modelId="{DCA2DFB4-2397-4BDD-AB8B-3D9CC927E057}" srcId="{9AB74844-7321-4CA1-BF3B-70A08A54D237}" destId="{3E90DCA9-0CD6-4B13-BA72-31EBED2BD34B}" srcOrd="1" destOrd="0" parTransId="{190C483F-835F-4E8D-950D-16EF76C2D148}" sibTransId="{4A0BDA84-7A6D-4BB1-A382-37F00D7013BC}"/>
    <dgm:cxn modelId="{E90CFA7F-EA5D-4C7A-BE43-63E15E2AD4CA}" type="presOf" srcId="{5F81970C-A301-4A60-B580-D4456B24EF05}" destId="{A13965CF-3F48-42EA-BBB6-1FB458579557}" srcOrd="0" destOrd="0" presId="urn:microsoft.com/office/officeart/2005/8/layout/radial5"/>
    <dgm:cxn modelId="{61908DA9-32B9-4A3F-86EF-8ED858A63786}" type="presOf" srcId="{BD62E949-5A1D-49DE-AC19-BAD85F1E20AE}" destId="{1A445C54-5B36-44C1-B60D-D31715D2F50C}" srcOrd="0" destOrd="0" presId="urn:microsoft.com/office/officeart/2005/8/layout/radial5"/>
    <dgm:cxn modelId="{A74EC782-9006-410E-97AB-5A6F00218F01}" type="presOf" srcId="{35019BD3-A01E-45C1-9A98-E3BD830E7987}" destId="{76CB681E-AC01-4F7A-AB12-ADE2A0555F3A}" srcOrd="0" destOrd="0" presId="urn:microsoft.com/office/officeart/2005/8/layout/radial5"/>
    <dgm:cxn modelId="{BE99FD69-BB94-4F15-8A03-60A7C085116E}" srcId="{9AB74844-7321-4CA1-BF3B-70A08A54D237}" destId="{26C79AE2-A530-450D-A1BE-CB3AA74F014A}" srcOrd="4" destOrd="0" parTransId="{BD62E949-5A1D-49DE-AC19-BAD85F1E20AE}" sibTransId="{1107341F-8317-417A-A63B-6E3BBB18A254}"/>
    <dgm:cxn modelId="{CE865D54-3D4E-4732-A405-12315C402B0E}" type="presOf" srcId="{B6067CE4-0153-4522-AC08-14B8C98DC8DE}" destId="{E54BA106-5C64-4CFA-87EF-A2DC59E9A611}" srcOrd="0" destOrd="0" presId="urn:microsoft.com/office/officeart/2005/8/layout/radial5"/>
    <dgm:cxn modelId="{359EAB78-1A5F-40FF-916F-44F5351B5EC9}" type="presOf" srcId="{4C105498-FD7A-419D-ABDD-B7BD50D27052}" destId="{EA127A45-AC2F-4DBE-AFD0-E0653B1C586E}" srcOrd="0" destOrd="0" presId="urn:microsoft.com/office/officeart/2005/8/layout/radial5"/>
    <dgm:cxn modelId="{D21F7CA9-D106-40A9-B4C5-4C800534B62C}" type="presOf" srcId="{190C483F-835F-4E8D-950D-16EF76C2D148}" destId="{259D66CD-98AF-470B-882E-FF143779F54A}" srcOrd="0" destOrd="0" presId="urn:microsoft.com/office/officeart/2005/8/layout/radial5"/>
    <dgm:cxn modelId="{A6C21991-D5A2-4C7F-AE15-858E4E8C6D9A}" srcId="{9AB74844-7321-4CA1-BF3B-70A08A54D237}" destId="{5F81970C-A301-4A60-B580-D4456B24EF05}" srcOrd="3" destOrd="0" parTransId="{1FE87479-772C-4F74-8ADE-4C091033217B}" sibTransId="{5BF83207-5988-4F18-A9A7-21FBC0C5E887}"/>
    <dgm:cxn modelId="{6807005C-3F2D-4B2E-BC27-48DFC931057F}" srcId="{9AB74844-7321-4CA1-BF3B-70A08A54D237}" destId="{B95CA4BA-6948-4060-899C-97F97462E90C}" srcOrd="6" destOrd="0" parTransId="{C2B8DE73-D6F1-4DCB-96B5-89C1DE570BD8}" sibTransId="{465095D3-541E-44E7-9906-99EACFC943E9}"/>
    <dgm:cxn modelId="{5F86050D-2469-4FE0-86FE-AF99FD5A4F1A}" type="presOf" srcId="{4535FCCD-E4CE-42BB-BB5C-507751D0FB6E}" destId="{D3DCFBBB-0D9C-4FFF-895E-FDF340483380}" srcOrd="1" destOrd="0" presId="urn:microsoft.com/office/officeart/2005/8/layout/radial5"/>
    <dgm:cxn modelId="{CAD28156-02D4-45CD-988F-48CF2A39283E}" type="presOf" srcId="{1FE87479-772C-4F74-8ADE-4C091033217B}" destId="{FABD4811-C927-47A0-8E79-01F96BF7407D}" srcOrd="0" destOrd="0" presId="urn:microsoft.com/office/officeart/2005/8/layout/radial5"/>
    <dgm:cxn modelId="{E60D2E64-1457-4CAA-9385-5E5AA195877F}" type="presOf" srcId="{C2B8DE73-D6F1-4DCB-96B5-89C1DE570BD8}" destId="{3EA40AFD-01B4-4D82-BDD4-1C615446FEC6}" srcOrd="0" destOrd="0" presId="urn:microsoft.com/office/officeart/2005/8/layout/radial5"/>
    <dgm:cxn modelId="{3D9143AF-EC89-425F-AE2A-F3165F6F5A7F}" type="presOf" srcId="{9AB74844-7321-4CA1-BF3B-70A08A54D237}" destId="{A5A80565-5BEC-4DD3-ABA8-185059067F3F}" srcOrd="0" destOrd="0" presId="urn:microsoft.com/office/officeart/2005/8/layout/radial5"/>
    <dgm:cxn modelId="{EB91BE03-78A6-4F74-898A-6334B817EF14}" type="presOf" srcId="{3E90DCA9-0CD6-4B13-BA72-31EBED2BD34B}" destId="{6110E2C6-02F9-4DC3-94C3-3299013C38CA}" srcOrd="0" destOrd="0" presId="urn:microsoft.com/office/officeart/2005/8/layout/radial5"/>
    <dgm:cxn modelId="{1CCD03CC-BFCB-48A2-98D2-5FAA56C1953C}" type="presOf" srcId="{35019BD3-A01E-45C1-9A98-E3BD830E7987}" destId="{F254D2C2-B319-4059-A7D1-69CBD9A0B459}" srcOrd="1" destOrd="0" presId="urn:microsoft.com/office/officeart/2005/8/layout/radial5"/>
    <dgm:cxn modelId="{F117712D-58A7-4E25-9CD7-7551CD059729}" type="presOf" srcId="{B95CA4BA-6948-4060-899C-97F97462E90C}" destId="{B4D95DE5-9955-4517-875A-0271C587E9D4}" srcOrd="0" destOrd="0" presId="urn:microsoft.com/office/officeart/2005/8/layout/radial5"/>
    <dgm:cxn modelId="{8BCDA1B7-5BB1-42E0-820A-4C3F30164FD9}" srcId="{9AB74844-7321-4CA1-BF3B-70A08A54D237}" destId="{4C105498-FD7A-419D-ABDD-B7BD50D27052}" srcOrd="5" destOrd="0" parTransId="{D893CB60-E384-4B8E-89FC-348E4F05066F}" sibTransId="{BDA23BC7-DFFB-4955-8161-C3531F38C7D9}"/>
    <dgm:cxn modelId="{9CD20E3A-C9D1-4D8D-988A-F93E264FDE28}" type="presParOf" srcId="{0969F0F0-7CA7-4820-995C-AD07771286CA}" destId="{A5A80565-5BEC-4DD3-ABA8-185059067F3F}" srcOrd="0" destOrd="0" presId="urn:microsoft.com/office/officeart/2005/8/layout/radial5"/>
    <dgm:cxn modelId="{948D3A90-4FB9-4415-82CE-ACD726B689AF}" type="presParOf" srcId="{0969F0F0-7CA7-4820-995C-AD07771286CA}" destId="{EDE754A1-D1FA-4D14-A39C-D77AA520429C}" srcOrd="1" destOrd="0" presId="urn:microsoft.com/office/officeart/2005/8/layout/radial5"/>
    <dgm:cxn modelId="{4AEBA077-4AFE-4CEF-BF0D-E7B8467EE3FA}" type="presParOf" srcId="{EDE754A1-D1FA-4D14-A39C-D77AA520429C}" destId="{D3DCFBBB-0D9C-4FFF-895E-FDF340483380}" srcOrd="0" destOrd="0" presId="urn:microsoft.com/office/officeart/2005/8/layout/radial5"/>
    <dgm:cxn modelId="{A6C802DF-605B-43B1-846B-6CC4B956784E}" type="presParOf" srcId="{0969F0F0-7CA7-4820-995C-AD07771286CA}" destId="{D4E35A51-14F4-4885-9202-A5ECDF77A915}" srcOrd="2" destOrd="0" presId="urn:microsoft.com/office/officeart/2005/8/layout/radial5"/>
    <dgm:cxn modelId="{C4692DBF-E05C-459A-B75D-8C73D6B3ED66}" type="presParOf" srcId="{0969F0F0-7CA7-4820-995C-AD07771286CA}" destId="{259D66CD-98AF-470B-882E-FF143779F54A}" srcOrd="3" destOrd="0" presId="urn:microsoft.com/office/officeart/2005/8/layout/radial5"/>
    <dgm:cxn modelId="{ED6F9A64-E19A-4B82-B84A-DD5AFC2635E6}" type="presParOf" srcId="{259D66CD-98AF-470B-882E-FF143779F54A}" destId="{96A75B16-5F03-449B-84C5-5622D96BC8DF}" srcOrd="0" destOrd="0" presId="urn:microsoft.com/office/officeart/2005/8/layout/radial5"/>
    <dgm:cxn modelId="{07AC9285-3AD5-4656-9875-CE3C3BF3B778}" type="presParOf" srcId="{0969F0F0-7CA7-4820-995C-AD07771286CA}" destId="{6110E2C6-02F9-4DC3-94C3-3299013C38CA}" srcOrd="4" destOrd="0" presId="urn:microsoft.com/office/officeart/2005/8/layout/radial5"/>
    <dgm:cxn modelId="{69ABB163-55AA-4917-B36F-32A610F7ABBD}" type="presParOf" srcId="{0969F0F0-7CA7-4820-995C-AD07771286CA}" destId="{76CB681E-AC01-4F7A-AB12-ADE2A0555F3A}" srcOrd="5" destOrd="0" presId="urn:microsoft.com/office/officeart/2005/8/layout/radial5"/>
    <dgm:cxn modelId="{2BF9EF10-2850-4B0D-8153-2B3CD347BC92}" type="presParOf" srcId="{76CB681E-AC01-4F7A-AB12-ADE2A0555F3A}" destId="{F254D2C2-B319-4059-A7D1-69CBD9A0B459}" srcOrd="0" destOrd="0" presId="urn:microsoft.com/office/officeart/2005/8/layout/radial5"/>
    <dgm:cxn modelId="{A304D634-B166-4B5D-93EF-6D2025CEB14E}" type="presParOf" srcId="{0969F0F0-7CA7-4820-995C-AD07771286CA}" destId="{E54BA106-5C64-4CFA-87EF-A2DC59E9A611}" srcOrd="6" destOrd="0" presId="urn:microsoft.com/office/officeart/2005/8/layout/radial5"/>
    <dgm:cxn modelId="{AB34C324-2373-4DD9-AE61-DB8139AA9370}" type="presParOf" srcId="{0969F0F0-7CA7-4820-995C-AD07771286CA}" destId="{FABD4811-C927-47A0-8E79-01F96BF7407D}" srcOrd="7" destOrd="0" presId="urn:microsoft.com/office/officeart/2005/8/layout/radial5"/>
    <dgm:cxn modelId="{26997892-9FC9-4848-9481-43DBD2B39064}" type="presParOf" srcId="{FABD4811-C927-47A0-8E79-01F96BF7407D}" destId="{B3481582-575A-44A2-8F05-1F95ABE5F46D}" srcOrd="0" destOrd="0" presId="urn:microsoft.com/office/officeart/2005/8/layout/radial5"/>
    <dgm:cxn modelId="{1D108420-241A-48C9-BD55-B73CD03EB187}" type="presParOf" srcId="{0969F0F0-7CA7-4820-995C-AD07771286CA}" destId="{A13965CF-3F48-42EA-BBB6-1FB458579557}" srcOrd="8" destOrd="0" presId="urn:microsoft.com/office/officeart/2005/8/layout/radial5"/>
    <dgm:cxn modelId="{01D12709-23B5-4CED-BDA3-DBB0AE0C0B53}" type="presParOf" srcId="{0969F0F0-7CA7-4820-995C-AD07771286CA}" destId="{1A445C54-5B36-44C1-B60D-D31715D2F50C}" srcOrd="9" destOrd="0" presId="urn:microsoft.com/office/officeart/2005/8/layout/radial5"/>
    <dgm:cxn modelId="{53926A19-7FF6-43E2-9900-CAE81F136C16}" type="presParOf" srcId="{1A445C54-5B36-44C1-B60D-D31715D2F50C}" destId="{C96C3579-7BE8-448D-A280-4BF4CE2C5F88}" srcOrd="0" destOrd="0" presId="urn:microsoft.com/office/officeart/2005/8/layout/radial5"/>
    <dgm:cxn modelId="{34F4CE17-8AED-42D5-817C-5316112E6A90}" type="presParOf" srcId="{0969F0F0-7CA7-4820-995C-AD07771286CA}" destId="{7117D96D-3AAA-4B1E-A8E8-FF9676965720}" srcOrd="10" destOrd="0" presId="urn:microsoft.com/office/officeart/2005/8/layout/radial5"/>
    <dgm:cxn modelId="{476CB1F0-D789-4528-88F0-FE35F9F2F64E}" type="presParOf" srcId="{0969F0F0-7CA7-4820-995C-AD07771286CA}" destId="{E6D0E23F-BCBD-4F88-AFDC-B0D5DDA81A27}" srcOrd="11" destOrd="0" presId="urn:microsoft.com/office/officeart/2005/8/layout/radial5"/>
    <dgm:cxn modelId="{EED7A8D2-04C4-4EB0-B242-C2B904ADC4C1}" type="presParOf" srcId="{E6D0E23F-BCBD-4F88-AFDC-B0D5DDA81A27}" destId="{30B5C5BF-7BE4-4F96-B462-A898BEA4B61C}" srcOrd="0" destOrd="0" presId="urn:microsoft.com/office/officeart/2005/8/layout/radial5"/>
    <dgm:cxn modelId="{05EC5902-B7EB-4854-A29C-6F646144E0E4}" type="presParOf" srcId="{0969F0F0-7CA7-4820-995C-AD07771286CA}" destId="{EA127A45-AC2F-4DBE-AFD0-E0653B1C586E}" srcOrd="12" destOrd="0" presId="urn:microsoft.com/office/officeart/2005/8/layout/radial5"/>
    <dgm:cxn modelId="{6F93E867-FAAF-4F9D-AEA9-331FB9C171B4}" type="presParOf" srcId="{0969F0F0-7CA7-4820-995C-AD07771286CA}" destId="{3EA40AFD-01B4-4D82-BDD4-1C615446FEC6}" srcOrd="13" destOrd="0" presId="urn:microsoft.com/office/officeart/2005/8/layout/radial5"/>
    <dgm:cxn modelId="{1EDC3EDC-0E8E-45C1-9625-4919048044FA}" type="presParOf" srcId="{3EA40AFD-01B4-4D82-BDD4-1C615446FEC6}" destId="{EDC9C471-D9A1-404C-85B1-0623C224932E}" srcOrd="0" destOrd="0" presId="urn:microsoft.com/office/officeart/2005/8/layout/radial5"/>
    <dgm:cxn modelId="{7DEFB91C-84DB-447B-A3CA-00EF5D9AD71E}" type="presParOf" srcId="{0969F0F0-7CA7-4820-995C-AD07771286CA}" destId="{B4D95DE5-9955-4517-875A-0271C587E9D4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80565-5BEC-4DD3-ABA8-185059067F3F}">
      <dsp:nvSpPr>
        <dsp:cNvPr id="0" name=""/>
        <dsp:cNvSpPr/>
      </dsp:nvSpPr>
      <dsp:spPr>
        <a:xfrm>
          <a:off x="3407693" y="1822516"/>
          <a:ext cx="1399982" cy="13999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>
        <a:off x="3407693" y="1822516"/>
        <a:ext cx="1399982" cy="1399982"/>
      </dsp:txXfrm>
    </dsp:sp>
    <dsp:sp modelId="{EDE754A1-D1FA-4D14-A39C-D77AA520429C}">
      <dsp:nvSpPr>
        <dsp:cNvPr id="0" name=""/>
        <dsp:cNvSpPr/>
      </dsp:nvSpPr>
      <dsp:spPr>
        <a:xfrm rot="16200000">
          <a:off x="3959112" y="1312603"/>
          <a:ext cx="297145" cy="47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6200000">
        <a:off x="3959112" y="1312603"/>
        <a:ext cx="297145" cy="475994"/>
      </dsp:txXfrm>
    </dsp:sp>
    <dsp:sp modelId="{D4E35A51-14F4-4885-9202-A5ECDF77A915}">
      <dsp:nvSpPr>
        <dsp:cNvPr id="0" name=""/>
        <dsp:cNvSpPr/>
      </dsp:nvSpPr>
      <dsp:spPr>
        <a:xfrm>
          <a:off x="3477692" y="1880"/>
          <a:ext cx="1259984" cy="12599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3477692" y="1880"/>
        <a:ext cx="1259984" cy="1259984"/>
      </dsp:txXfrm>
    </dsp:sp>
    <dsp:sp modelId="{259D66CD-98AF-470B-882E-FF143779F54A}">
      <dsp:nvSpPr>
        <dsp:cNvPr id="0" name=""/>
        <dsp:cNvSpPr/>
      </dsp:nvSpPr>
      <dsp:spPr>
        <a:xfrm rot="19285714">
          <a:off x="4718980" y="1678536"/>
          <a:ext cx="297145" cy="47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9285714">
        <a:off x="4718980" y="1678536"/>
        <a:ext cx="297145" cy="475994"/>
      </dsp:txXfrm>
    </dsp:sp>
    <dsp:sp modelId="{6110E2C6-02F9-4DC3-94C3-3299013C38CA}">
      <dsp:nvSpPr>
        <dsp:cNvPr id="0" name=""/>
        <dsp:cNvSpPr/>
      </dsp:nvSpPr>
      <dsp:spPr>
        <a:xfrm>
          <a:off x="4955850" y="713724"/>
          <a:ext cx="1259984" cy="12599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4955850" y="713724"/>
        <a:ext cx="1259984" cy="1259984"/>
      </dsp:txXfrm>
    </dsp:sp>
    <dsp:sp modelId="{76CB681E-AC01-4F7A-AB12-ADE2A0555F3A}">
      <dsp:nvSpPr>
        <dsp:cNvPr id="0" name=""/>
        <dsp:cNvSpPr/>
      </dsp:nvSpPr>
      <dsp:spPr>
        <a:xfrm rot="739522">
          <a:off x="4925369" y="2500282"/>
          <a:ext cx="339661" cy="47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739522">
        <a:off x="4925369" y="2500282"/>
        <a:ext cx="339661" cy="475994"/>
      </dsp:txXfrm>
    </dsp:sp>
    <dsp:sp modelId="{E54BA106-5C64-4CFA-87EF-A2DC59E9A611}">
      <dsp:nvSpPr>
        <dsp:cNvPr id="0" name=""/>
        <dsp:cNvSpPr/>
      </dsp:nvSpPr>
      <dsp:spPr>
        <a:xfrm>
          <a:off x="5403121" y="2313220"/>
          <a:ext cx="1259984" cy="12599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5403121" y="2313220"/>
        <a:ext cx="1259984" cy="1259984"/>
      </dsp:txXfrm>
    </dsp:sp>
    <dsp:sp modelId="{FABD4811-C927-47A0-8E79-01F96BF7407D}">
      <dsp:nvSpPr>
        <dsp:cNvPr id="0" name=""/>
        <dsp:cNvSpPr/>
      </dsp:nvSpPr>
      <dsp:spPr>
        <a:xfrm rot="3857143">
          <a:off x="4380807" y="3160169"/>
          <a:ext cx="297145" cy="47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3857143">
        <a:off x="4380807" y="3160169"/>
        <a:ext cx="297145" cy="475994"/>
      </dsp:txXfrm>
    </dsp:sp>
    <dsp:sp modelId="{A13965CF-3F48-42EA-BBB6-1FB458579557}">
      <dsp:nvSpPr>
        <dsp:cNvPr id="0" name=""/>
        <dsp:cNvSpPr/>
      </dsp:nvSpPr>
      <dsp:spPr>
        <a:xfrm>
          <a:off x="4298008" y="3595919"/>
          <a:ext cx="1259984" cy="125998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4298008" y="3595919"/>
        <a:ext cx="1259984" cy="1259984"/>
      </dsp:txXfrm>
    </dsp:sp>
    <dsp:sp modelId="{1A445C54-5B36-44C1-B60D-D31715D2F50C}">
      <dsp:nvSpPr>
        <dsp:cNvPr id="0" name=""/>
        <dsp:cNvSpPr/>
      </dsp:nvSpPr>
      <dsp:spPr>
        <a:xfrm rot="6942857">
          <a:off x="3537417" y="3160169"/>
          <a:ext cx="297145" cy="47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6942857">
        <a:off x="3537417" y="3160169"/>
        <a:ext cx="297145" cy="475994"/>
      </dsp:txXfrm>
    </dsp:sp>
    <dsp:sp modelId="{7117D96D-3AAA-4B1E-A8E8-FF9676965720}">
      <dsp:nvSpPr>
        <dsp:cNvPr id="0" name=""/>
        <dsp:cNvSpPr/>
      </dsp:nvSpPr>
      <dsp:spPr>
        <a:xfrm>
          <a:off x="2657377" y="3595919"/>
          <a:ext cx="1259984" cy="125998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2657377" y="3595919"/>
        <a:ext cx="1259984" cy="1259984"/>
      </dsp:txXfrm>
    </dsp:sp>
    <dsp:sp modelId="{E6D0E23F-BCBD-4F88-AFDC-B0D5DDA81A27}">
      <dsp:nvSpPr>
        <dsp:cNvPr id="0" name=""/>
        <dsp:cNvSpPr/>
      </dsp:nvSpPr>
      <dsp:spPr>
        <a:xfrm rot="10028571">
          <a:off x="3011572" y="2500780"/>
          <a:ext cx="297145" cy="47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0028571">
        <a:off x="3011572" y="2500780"/>
        <a:ext cx="297145" cy="475994"/>
      </dsp:txXfrm>
    </dsp:sp>
    <dsp:sp modelId="{EA127A45-AC2F-4DBE-AFD0-E0653B1C586E}">
      <dsp:nvSpPr>
        <dsp:cNvPr id="0" name=""/>
        <dsp:cNvSpPr/>
      </dsp:nvSpPr>
      <dsp:spPr>
        <a:xfrm>
          <a:off x="1634459" y="2313221"/>
          <a:ext cx="1259984" cy="125998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1634459" y="2313221"/>
        <a:ext cx="1259984" cy="1259984"/>
      </dsp:txXfrm>
    </dsp:sp>
    <dsp:sp modelId="{3EA40AFD-01B4-4D82-BDD4-1C615446FEC6}">
      <dsp:nvSpPr>
        <dsp:cNvPr id="0" name=""/>
        <dsp:cNvSpPr/>
      </dsp:nvSpPr>
      <dsp:spPr>
        <a:xfrm rot="13114286">
          <a:off x="3199244" y="1678536"/>
          <a:ext cx="297145" cy="47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3114286">
        <a:off x="3199244" y="1678536"/>
        <a:ext cx="297145" cy="475994"/>
      </dsp:txXfrm>
    </dsp:sp>
    <dsp:sp modelId="{B4D95DE5-9955-4517-875A-0271C587E9D4}">
      <dsp:nvSpPr>
        <dsp:cNvPr id="0" name=""/>
        <dsp:cNvSpPr/>
      </dsp:nvSpPr>
      <dsp:spPr>
        <a:xfrm>
          <a:off x="1999534" y="713724"/>
          <a:ext cx="1259984" cy="125998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1999534" y="713724"/>
        <a:ext cx="1259984" cy="125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EB39A-812B-4821-9425-5D9080B7172F}" type="datetimeFigureOut">
              <a:rPr lang="fr-FR" smtClean="0"/>
              <a:pPr/>
              <a:t>11/09/2018</a:t>
            </a:fld>
            <a:endParaRPr lang="fr-F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2A3D-0DB1-41DB-9B65-8A1FB56FF69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7857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F26E-07E3-4347-9DF9-D381361C6795}" type="datetimeFigureOut">
              <a:rPr lang="pt-PT" smtClean="0"/>
              <a:pPr/>
              <a:t>11-09-2018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20A9-2D6D-4477-84EE-153065AEE9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925189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E20A9-2D6D-4477-84EE-153065AEE971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419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E20A9-2D6D-4477-84EE-153065AEE971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77544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E20A9-2D6D-4477-84EE-153065AEE971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5493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E20A9-2D6D-4477-84EE-153065AEE971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6020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30ED-D9C5-43B0-84D8-5C542D8BF4A5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D3EF-F77A-4D34-BBDC-B2B9D3C5AC5F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B98-4AD7-45DD-9C31-0D314B24D9CC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376D-2DDA-4D66-AA69-A9CA5C94A3D3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FA80-F96E-4469-A3CA-EF6E8F032DA3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FA49-B2CF-4166-A089-3849D45BD3AA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770C-3DEE-4D7D-A7D5-1991B27FF2DC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4FB4-6CEF-475A-A297-2197F68F0031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2ED3-148B-45F3-A1F6-84F137E312CA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F85-1C62-4399-BAF7-59CDBBC31D51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2418-AE00-4F5F-8EB9-89C1FBB05BA0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3A8D68-B2E2-4C8B-86DB-46C840094FEA}" type="datetime1">
              <a:rPr lang="pt-PT" smtClean="0"/>
              <a:pPr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C01AB71-C955-4AC9-B93A-28F72D0C88F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" y="1"/>
            <a:ext cx="1713986" cy="98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nsignia limp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766" y="116632"/>
            <a:ext cx="9792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1763688" y="83671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REP</a:t>
            </a:r>
            <a:r>
              <a:rPr lang="pt-PT" sz="20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BLICA DE ANGOLA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MINISTÉRIO DA ENERGIA E ÁGUAS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14282" y="6072206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616530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14283" y="2996952"/>
            <a:ext cx="8750205" cy="1512168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>
                <a:solidFill>
                  <a:srgbClr val="0070C0"/>
                </a:solidFill>
              </a:rPr>
              <a:t>Enfoque e perspectivas de Melhorias no processo formativo do </a:t>
            </a:r>
            <a:r>
              <a:rPr lang="pt-PT" sz="2800" dirty="0" err="1" smtClean="0">
                <a:solidFill>
                  <a:srgbClr val="0070C0"/>
                </a:solidFill>
              </a:rPr>
              <a:t>cfhh</a:t>
            </a:r>
            <a:endParaRPr lang="pt-PT" sz="2800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766718"/>
            <a:ext cx="8856984" cy="108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logo g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pic>
        <p:nvPicPr>
          <p:cNvPr id="12" name="Imagem 11" descr="de loren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150" y="1000108"/>
            <a:ext cx="442833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ângulo 3"/>
          <p:cNvSpPr/>
          <p:nvPr/>
        </p:nvSpPr>
        <p:spPr>
          <a:xfrm>
            <a:off x="214282" y="6383677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357158" y="641725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pic>
        <p:nvPicPr>
          <p:cNvPr id="7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5487" y="-27384"/>
            <a:ext cx="15430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8532440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09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44621" y="3500438"/>
            <a:ext cx="34531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200" b="1" dirty="0" smtClean="0">
                <a:latin typeface="+mj-lt"/>
                <a:cs typeface="Arial" pitchFamily="34" charset="0"/>
              </a:rPr>
              <a:t>LABORATÓRIO DE MEDIDAS  </a:t>
            </a: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4" name="Imagem 13" descr="downloa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000108"/>
            <a:ext cx="416173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86280" y="3500438"/>
            <a:ext cx="47148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200" b="1" dirty="0" smtClean="0">
                <a:latin typeface="+mj-lt"/>
                <a:cs typeface="Arial" pitchFamily="34" charset="0"/>
              </a:rPr>
              <a:t>SALA DE MONITORIZACÃO DE ENERGIA RENOVÁVEL   </a:t>
            </a: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" name="Imagem 15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1170" y="3822839"/>
            <a:ext cx="4413318" cy="23208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m 16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3" y="3859133"/>
            <a:ext cx="4161738" cy="22845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2909" y="6143644"/>
            <a:ext cx="282232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200" b="1" dirty="0" smtClean="0">
                <a:latin typeface="+mj-lt"/>
                <a:cs typeface="Arial" pitchFamily="34" charset="0"/>
              </a:rPr>
              <a:t>CÉLULA FOTOVOLTAÍCO</a:t>
            </a:r>
            <a:r>
              <a:rPr kumimoji="0" lang="pt-PT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393012" y="6143644"/>
            <a:ext cx="282232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BOMBA</a:t>
            </a:r>
            <a:r>
              <a:rPr kumimoji="0" lang="pt-PT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E TURBINA </a:t>
            </a: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74"/>
            <a:ext cx="1152127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1538" y="-71462"/>
            <a:ext cx="7355160" cy="75961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pt-PT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VISÃO DO CENTRO PARA O FUTURO </a:t>
            </a:r>
            <a:endParaRPr lang="pt-PT" sz="2600" b="1" cap="none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320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3071257157"/>
              </p:ext>
            </p:extLst>
          </p:nvPr>
        </p:nvGraphicFramePr>
        <p:xfrm>
          <a:off x="357158" y="1214422"/>
          <a:ext cx="821537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1259632" y="1500174"/>
            <a:ext cx="1383542" cy="5000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Produção </a:t>
            </a:r>
            <a:endParaRPr lang="pt-P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3779912" y="642918"/>
            <a:ext cx="1368152" cy="5000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Distribuição</a:t>
            </a:r>
            <a:endParaRPr lang="pt-P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6403049" y="1595931"/>
            <a:ext cx="1193287" cy="3929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Transporte</a:t>
            </a:r>
            <a:endParaRPr lang="pt-P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7092280" y="3432990"/>
            <a:ext cx="1785950" cy="5000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Gestão de Projectos</a:t>
            </a:r>
            <a:endParaRPr lang="pt-P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6072198" y="5286388"/>
            <a:ext cx="1783291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Regulamentação de Energia</a:t>
            </a:r>
            <a:endParaRPr lang="pt-P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1000100" y="5357826"/>
            <a:ext cx="1928826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Cursos Específicos</a:t>
            </a:r>
          </a:p>
          <a:p>
            <a:pPr algn="ctr"/>
            <a:endParaRPr lang="pt-P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251520" y="3360982"/>
            <a:ext cx="1785950" cy="5000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Distribuição e Iluminação Pública</a:t>
            </a:r>
            <a:endParaRPr lang="pt-P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259632" y="-27384"/>
            <a:ext cx="7355160" cy="75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PT" sz="2600" b="1" dirty="0" smtClean="0">
                <a:latin typeface="Arial Black" pitchFamily="34" charset="0"/>
                <a:cs typeface="Arial" pitchFamily="34" charset="0"/>
              </a:rPr>
              <a:t>VISÃO DO CENTRO PARA O FUTURO </a:t>
            </a:r>
            <a:endParaRPr lang="pt-PT" sz="2600" b="1" cap="none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6357958"/>
            <a:ext cx="832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18" name="Oval 17"/>
          <p:cNvSpPr/>
          <p:nvPr/>
        </p:nvSpPr>
        <p:spPr>
          <a:xfrm>
            <a:off x="8460432" y="6282362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10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9" name="Imagem 18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ângulo 19"/>
          <p:cNvSpPr/>
          <p:nvPr/>
        </p:nvSpPr>
        <p:spPr>
          <a:xfrm>
            <a:off x="214282" y="6263601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937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ogo g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93304" y="221114"/>
            <a:ext cx="3970784" cy="75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PT" sz="2800" b="1" dirty="0" smtClean="0">
                <a:latin typeface="Arial Black" pitchFamily="34" charset="0"/>
                <a:cs typeface="Arial" pitchFamily="34" charset="0"/>
              </a:rPr>
              <a:t>Recomendações </a:t>
            </a:r>
            <a:endParaRPr lang="pt-PT" sz="2800" b="1" cap="none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14282" y="6093296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28596" y="620294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10" name="Oval 9"/>
          <p:cNvSpPr/>
          <p:nvPr/>
        </p:nvSpPr>
        <p:spPr>
          <a:xfrm>
            <a:off x="8460432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11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28596" y="2485345"/>
            <a:ext cx="8463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PT" sz="2000" b="1" dirty="0" smtClean="0"/>
              <a:t>Tornar o CFHH num polo de desenvolvimento nacional, com vista à sua utilização como órgão de gerenciamento e execução de programas de formação do sector preparando a mão-de-obra especializada, passando assim a ser referência da formação profissional.</a:t>
            </a:r>
            <a:endParaRPr lang="fr-FR" sz="2000" b="1" dirty="0"/>
          </a:p>
        </p:txBody>
      </p:sp>
      <p:sp>
        <p:nvSpPr>
          <p:cNvPr id="9" name="Rectângulo 8"/>
          <p:cNvSpPr/>
          <p:nvPr/>
        </p:nvSpPr>
        <p:spPr>
          <a:xfrm>
            <a:off x="483974" y="1189201"/>
            <a:ext cx="8408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PT" sz="2000" b="1" dirty="0"/>
              <a:t>Que se aprove o projecto para construção de uma nova </a:t>
            </a:r>
            <a:r>
              <a:rPr lang="pt-PT" sz="2000" b="1" dirty="0" smtClean="0"/>
              <a:t>infra-estrutura </a:t>
            </a:r>
            <a:r>
              <a:rPr lang="pt-PT" sz="2000" b="1" dirty="0"/>
              <a:t>física para o Centro de Formação Hoji-Ya-Henda, com vista a prosseguir com o trabalho de modernização já iniciado;</a:t>
            </a:r>
            <a:endParaRPr lang="fr-FR" sz="2000" b="1" dirty="0"/>
          </a:p>
        </p:txBody>
      </p:sp>
      <p:sp>
        <p:nvSpPr>
          <p:cNvPr id="11" name="Rectângulo 10"/>
          <p:cNvSpPr/>
          <p:nvPr/>
        </p:nvSpPr>
        <p:spPr>
          <a:xfrm>
            <a:off x="457200" y="3938280"/>
            <a:ext cx="8435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 </a:t>
            </a:r>
            <a:endParaRPr lang="fr-FR" sz="2000" b="1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PT" sz="2000" b="1" dirty="0" smtClean="0"/>
              <a:t>Abertura de um concurso público para conformação do quadro de pessoal com técnicos qualificados a altura das exigências actuais do sector.</a:t>
            </a:r>
            <a:endParaRPr lang="fr-FR" sz="2000" b="1" dirty="0"/>
          </a:p>
        </p:txBody>
      </p:sp>
      <p:pic>
        <p:nvPicPr>
          <p:cNvPr id="13" name="Imagem 12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60838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214282" y="6093296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85720" y="620294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7" name="Oval 6"/>
          <p:cNvSpPr/>
          <p:nvPr/>
        </p:nvSpPr>
        <p:spPr>
          <a:xfrm>
            <a:off x="8460432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12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49288" y="221114"/>
            <a:ext cx="3970784" cy="75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PT" sz="2800" b="1" dirty="0" smtClean="0">
                <a:latin typeface="Arial Black" pitchFamily="34" charset="0"/>
                <a:cs typeface="Arial" pitchFamily="34" charset="0"/>
              </a:rPr>
              <a:t>Recomendações </a:t>
            </a:r>
            <a:endParaRPr lang="pt-PT" sz="2800" b="1" cap="none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467544" y="3212976"/>
            <a:ext cx="8321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sz="2000" b="1" dirty="0"/>
              <a:t>Reiteramos a necessidade do CFHH ser apetrechado com equipamentos que possam facilitar o cumprimento das nossas actividades, dentre elas a alocação de viaturas para as diferentes áreas de trabalho. </a:t>
            </a:r>
            <a:endParaRPr lang="fr-FR" sz="2000" b="1" dirty="0"/>
          </a:p>
        </p:txBody>
      </p:sp>
      <p:sp>
        <p:nvSpPr>
          <p:cNvPr id="11" name="Rectângulo 10"/>
          <p:cNvSpPr/>
          <p:nvPr/>
        </p:nvSpPr>
        <p:spPr>
          <a:xfrm>
            <a:off x="457200" y="836712"/>
            <a:ext cx="8435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 </a:t>
            </a:r>
            <a:endParaRPr lang="fr-FR" sz="2000" b="1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PT" sz="2000" b="1" dirty="0" smtClean="0"/>
              <a:t>Regulamentação de uma equação de comparticipação das empresas do sector no processo de adequação do CFHH, com o objectivo de promover a formação de âmbito técnico-profissional e de especialidade </a:t>
            </a:r>
            <a:r>
              <a:rPr lang="pt-PT" sz="2000" b="1" dirty="0" smtClean="0"/>
              <a:t>como </a:t>
            </a:r>
            <a:r>
              <a:rPr lang="pt-PT" sz="2000" b="1" dirty="0" smtClean="0"/>
              <a:t>um instrumento  de gestão e desenvolvimento do sector.</a:t>
            </a:r>
            <a:endParaRPr lang="fr-FR" sz="2000" b="1" dirty="0"/>
          </a:p>
        </p:txBody>
      </p:sp>
      <p:pic>
        <p:nvPicPr>
          <p:cNvPr id="12" name="Imagem 11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00014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pic>
        <p:nvPicPr>
          <p:cNvPr id="1028" name="Picture 4" descr="C:\Users\Antonio Calunga\Pictures\CFHH\I Ciclo 18\31776180_1693561290678896_308247369734946816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7" y="3501008"/>
            <a:ext cx="423674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214282" y="6479625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420454" y="-142900"/>
            <a:ext cx="1865662" cy="75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PT" sz="2800" b="1" dirty="0" smtClean="0">
                <a:latin typeface="Arial Black" pitchFamily="34" charset="0"/>
                <a:cs typeface="Arial" pitchFamily="34" charset="0"/>
              </a:rPr>
              <a:t>anexos</a:t>
            </a:r>
            <a:endParaRPr lang="pt-PT" sz="2800" b="1" cap="none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5720" y="651605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0881" y="3000372"/>
            <a:ext cx="428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+mj-lt"/>
              </a:rPr>
              <a:t>Formandos de Electricidade durante a Sessão de Cablagem</a:t>
            </a:r>
            <a:endParaRPr lang="pt-PT" sz="1200" b="1" dirty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499992" y="300037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+mj-lt"/>
              </a:rPr>
              <a:t>Sessão Formativa de Electricidade (ligações de Circuitos Trifásicos).</a:t>
            </a:r>
            <a:endParaRPr lang="pt-PT" sz="1200" b="1" dirty="0"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72000" y="60554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+mj-lt"/>
              </a:rPr>
              <a:t>Sessão Formativa de Montagem e Exploração de Linhas – ENDE.</a:t>
            </a:r>
            <a:endParaRPr lang="pt-PT" sz="1200" b="1" dirty="0"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3281" y="6055404"/>
            <a:ext cx="428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+mj-lt"/>
              </a:rPr>
              <a:t>Formandos de Mecânica durante a Sessão de Manutenção e Reparação de Motores.</a:t>
            </a:r>
            <a:endParaRPr lang="pt-PT" sz="1200" b="1" dirty="0"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32440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13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ntonio Calunga\Pictures\CFHH\II Ciclo 18\IMG_20171107_105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06" y="525982"/>
            <a:ext cx="4392488" cy="24743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-27384"/>
            <a:ext cx="1250356" cy="75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IMG2018060810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00042"/>
            <a:ext cx="4271895" cy="24743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m 21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tonio Calunga\Pictures\CFHH\38614872_2038648436445394_3478264408373723136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2" y="3501008"/>
            <a:ext cx="434724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2199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tonio Calunga\Pictures\CFHH\II Ciclo 18\IMG_20180503_11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0438"/>
            <a:ext cx="439248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tonio Calunga\Pictures\CFHH\II Ciclo 18\IMG_20180612_113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80488"/>
            <a:ext cx="42505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214282" y="6381328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266178" y="-116696"/>
            <a:ext cx="1865662" cy="75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PT" sz="2800" b="1" dirty="0" smtClean="0">
                <a:latin typeface="Arial Black" pitchFamily="34" charset="0"/>
                <a:cs typeface="Arial" pitchFamily="34" charset="0"/>
              </a:rPr>
              <a:t>anexos</a:t>
            </a:r>
            <a:endParaRPr lang="pt-PT" sz="2800" b="1" cap="none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6429396"/>
            <a:ext cx="846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32" y="3000372"/>
            <a:ext cx="439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+mj-lt"/>
              </a:rPr>
              <a:t>Sessão de Higiene, Saúde  e Segurança no trabalho  (Treinamento de Primeiros Socorros) </a:t>
            </a:r>
            <a:endParaRPr lang="pt-PT" sz="1200" b="1" dirty="0"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3438" y="6055404"/>
            <a:ext cx="4393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+mj-lt"/>
              </a:rPr>
              <a:t>Acto de encerramento do I° Ciclo Formativo 2018.</a:t>
            </a:r>
            <a:endParaRPr lang="pt-PT" sz="12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5967731"/>
            <a:ext cx="461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+mj-lt"/>
              </a:rPr>
              <a:t>Visita da Direcção Municipal de Energia e Águas do </a:t>
            </a:r>
            <a:r>
              <a:rPr lang="pt-PT" sz="1200" b="1" dirty="0" err="1" smtClean="0">
                <a:latin typeface="+mj-lt"/>
              </a:rPr>
              <a:t>Kilamba</a:t>
            </a:r>
            <a:r>
              <a:rPr lang="pt-PT" sz="1200" b="1" dirty="0" smtClean="0">
                <a:latin typeface="+mj-lt"/>
              </a:rPr>
              <a:t> </a:t>
            </a:r>
            <a:r>
              <a:rPr lang="pt-PT" sz="1200" b="1" dirty="0" err="1" smtClean="0">
                <a:latin typeface="+mj-lt"/>
              </a:rPr>
              <a:t>Kiaxi</a:t>
            </a:r>
            <a:r>
              <a:rPr lang="pt-PT" sz="1200" b="1" dirty="0" smtClean="0">
                <a:latin typeface="+mj-lt"/>
              </a:rPr>
              <a:t>.</a:t>
            </a:r>
            <a:endParaRPr lang="pt-PT" sz="1200" b="1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57306" y="3069112"/>
            <a:ext cx="4643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+mj-lt"/>
              </a:rPr>
              <a:t>Montagem de uma subestação eléctrica </a:t>
            </a:r>
            <a:endParaRPr lang="pt-PT" sz="1200" b="1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32440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14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ntonio Calunga\Pictures\CFHH\II Ciclo 18\IMG_20180621_113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04"/>
            <a:ext cx="4392488" cy="25921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-27385"/>
            <a:ext cx="1250356" cy="75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ntonio Calunga\Pictures\38600115_2038647536445484_854976367698116608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65153"/>
            <a:ext cx="4240732" cy="25352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4"/>
            <a:ext cx="1035472" cy="74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871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onio Calunga\Pictures\CFHH\II Ciclo 18\IMG_20180503_110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4329483" cy="2821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14282" y="6479625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94170" y="-71462"/>
            <a:ext cx="1865662" cy="75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PT" sz="2800" b="1" dirty="0" smtClean="0">
                <a:latin typeface="Arial Black" pitchFamily="34" charset="0"/>
                <a:cs typeface="Arial" pitchFamily="34" charset="0"/>
              </a:rPr>
              <a:t>anexos</a:t>
            </a:r>
            <a:endParaRPr lang="pt-PT" sz="2800" b="1" cap="none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7" name="Picture 3" descr="C:\Users\Antonio Calunga\Pictures\CFHH\II Ciclo 18\20180719_12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69" y="500042"/>
            <a:ext cx="4205396" cy="28182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ntonio Calunga\Pictures\CFHH\IMG20180719121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70" y="3429000"/>
            <a:ext cx="4189384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460432" y="6210354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15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Antonio Calunga\Pictures\CFHH\II Ciclo 18\20180719_122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4340990" cy="29081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286116" y="3214686"/>
            <a:ext cx="3222690" cy="600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86116" y="3214686"/>
            <a:ext cx="32226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50" b="1" dirty="0" smtClean="0"/>
              <a:t>Direcção do CFHH, Formadores, Convidados e formandos recebendo explicações do funcionamento dos projectos de final de curso. </a:t>
            </a:r>
            <a:endParaRPr lang="pt-PT" sz="1050" b="1" dirty="0"/>
          </a:p>
        </p:txBody>
      </p:sp>
      <p:pic>
        <p:nvPicPr>
          <p:cNvPr id="13" name="Imagem 12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285720" y="6516052"/>
            <a:ext cx="846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</p:spTree>
    <p:extLst>
      <p:ext uri="{BB962C8B-B14F-4D97-AF65-F5344CB8AC3E}">
        <p14:creationId xmlns="" xmlns:p14="http://schemas.microsoft.com/office/powerpoint/2010/main" val="33953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11560" y="2348880"/>
            <a:ext cx="792088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pt-PT" sz="3200" b="1" dirty="0" smtClean="0">
                <a:cs typeface="Arial" pitchFamily="34" charset="0"/>
              </a:rPr>
              <a:t>obrigado pela atenção! </a:t>
            </a:r>
            <a:endParaRPr lang="pt-PT" sz="3200" b="1" cap="none" dirty="0">
              <a:cs typeface="Arial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14282" y="6021288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57158" y="621508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</a:t>
            </a:r>
            <a:r>
              <a:rPr lang="pt-PT" b="1" err="1" smtClean="0"/>
              <a:t>Saurimo</a:t>
            </a:r>
            <a:r>
              <a:rPr lang="pt-PT" b="1" smtClean="0"/>
              <a:t> 11 e 12 </a:t>
            </a:r>
            <a:r>
              <a:rPr lang="pt-PT" b="1" dirty="0" smtClean="0"/>
              <a:t>de Setembro de 2018</a:t>
            </a:r>
            <a:endParaRPr lang="pt-PT" b="1" dirty="0"/>
          </a:p>
        </p:txBody>
      </p:sp>
      <p:sp>
        <p:nvSpPr>
          <p:cNvPr id="8" name="Oval 7"/>
          <p:cNvSpPr/>
          <p:nvPr/>
        </p:nvSpPr>
        <p:spPr>
          <a:xfrm>
            <a:off x="8460432" y="6282362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16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377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 g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1080" y="-459432"/>
            <a:ext cx="5791200" cy="98021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Acções formativas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14282" y="6479625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734384"/>
              </p:ext>
            </p:extLst>
          </p:nvPr>
        </p:nvGraphicFramePr>
        <p:xfrm>
          <a:off x="180367" y="692696"/>
          <a:ext cx="8784123" cy="2698261"/>
        </p:xfrm>
        <a:graphic>
          <a:graphicData uri="http://schemas.openxmlformats.org/drawingml/2006/table">
            <a:tbl>
              <a:tblPr firstRow="1" firstCol="1" lastRow="1" bandRow="1">
                <a:tableStyleId>{D03447BB-5D67-496B-8E87-E561075AD55C}</a:tableStyleId>
              </a:tblPr>
              <a:tblGrid>
                <a:gridCol w="438138"/>
                <a:gridCol w="3665463"/>
                <a:gridCol w="1253802"/>
                <a:gridCol w="1183776"/>
                <a:gridCol w="1059168"/>
                <a:gridCol w="1183776"/>
              </a:tblGrid>
              <a:tr h="359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Nº 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Curso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N° De </a:t>
                      </a:r>
                      <a:r>
                        <a:rPr lang="fr-FR" sz="1400" dirty="0" err="1" smtClean="0">
                          <a:effectLst/>
                        </a:rPr>
                        <a:t>Formandos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</a:t>
                      </a:r>
                      <a:r>
                        <a:rPr lang="pt-PT" sz="1400" dirty="0">
                          <a:effectLst/>
                        </a:rPr>
                        <a:t>/ 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Desistentes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5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Electricidade </a:t>
                      </a:r>
                      <a:r>
                        <a:rPr lang="pt-PT" sz="1400" baseline="0" dirty="0" smtClean="0">
                          <a:effectLst/>
                        </a:rPr>
                        <a:t> Geral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37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27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07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03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02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Mecânica</a:t>
                      </a:r>
                      <a:r>
                        <a:rPr lang="pt-PT" sz="1400" baseline="0" dirty="0" smtClean="0">
                          <a:effectLst/>
                        </a:rPr>
                        <a:t> Geral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09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03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Montagem </a:t>
                      </a:r>
                      <a:r>
                        <a:rPr lang="pt-PT" sz="1400" dirty="0">
                          <a:effectLst/>
                        </a:rPr>
                        <a:t>e Exploração de linhas BT /MT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Total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57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45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07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05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9598000"/>
              </p:ext>
            </p:extLst>
          </p:nvPr>
        </p:nvGraphicFramePr>
        <p:xfrm>
          <a:off x="179512" y="3755075"/>
          <a:ext cx="8784123" cy="2698261"/>
        </p:xfrm>
        <a:graphic>
          <a:graphicData uri="http://schemas.openxmlformats.org/drawingml/2006/table">
            <a:tbl>
              <a:tblPr firstRow="1" firstCol="1" lastRow="1" bandRow="1">
                <a:tableStyleId>{D03447BB-5D67-496B-8E87-E561075AD55C}</a:tableStyleId>
              </a:tblPr>
              <a:tblGrid>
                <a:gridCol w="438138"/>
                <a:gridCol w="3735489"/>
                <a:gridCol w="1226973"/>
                <a:gridCol w="1140579"/>
                <a:gridCol w="1059168"/>
                <a:gridCol w="1183776"/>
              </a:tblGrid>
              <a:tr h="3940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Nº 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Curso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N° De </a:t>
                      </a:r>
                      <a:r>
                        <a:rPr lang="fr-FR" sz="1400" dirty="0" err="1" smtClean="0">
                          <a:effectLst/>
                        </a:rPr>
                        <a:t>Formandos</a:t>
                      </a: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</a:t>
                      </a:r>
                      <a:r>
                        <a:rPr lang="pt-PT" sz="1400" dirty="0">
                          <a:effectLst/>
                        </a:rPr>
                        <a:t>/ 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Desistentes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5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</a:rPr>
                        <a:t>Electricidade </a:t>
                      </a:r>
                      <a:r>
                        <a:rPr lang="pt-PT" sz="1400" baseline="0" dirty="0" smtClean="0">
                          <a:effectLst/>
                        </a:rPr>
                        <a:t>Geral</a:t>
                      </a: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39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28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04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07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02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Mecânica</a:t>
                      </a:r>
                      <a:r>
                        <a:rPr lang="pt-PT" sz="1400" baseline="0" dirty="0" smtClean="0">
                          <a:effectLst/>
                        </a:rPr>
                        <a:t> Geral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13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04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03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Montagem </a:t>
                      </a:r>
                      <a:r>
                        <a:rPr lang="pt-PT" sz="1400" dirty="0">
                          <a:effectLst/>
                        </a:rPr>
                        <a:t>e Exploração de linhas BT /MT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Total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50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491880" y="260648"/>
            <a:ext cx="3744416" cy="49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dirty="0" smtClean="0">
                <a:solidFill>
                  <a:schemeClr val="tx1"/>
                </a:solidFill>
              </a:rPr>
              <a:t>i° ciclo </a:t>
            </a:r>
            <a:r>
              <a:rPr lang="pt-PT" sz="1800" b="1" dirty="0">
                <a:solidFill>
                  <a:schemeClr val="tx1"/>
                </a:solidFill>
              </a:rPr>
              <a:t>(15 Fev.18 à 27 Abr</a:t>
            </a:r>
            <a:r>
              <a:rPr lang="pt-PT" sz="1800" b="1" dirty="0" smtClean="0">
                <a:solidFill>
                  <a:schemeClr val="tx1"/>
                </a:solidFill>
              </a:rPr>
              <a:t>. 2018</a:t>
            </a:r>
            <a:r>
              <a:rPr lang="pt-PT" sz="1800" b="1" dirty="0">
                <a:solidFill>
                  <a:schemeClr val="tx1"/>
                </a:solidFill>
              </a:rPr>
              <a:t>)</a:t>
            </a: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491879" y="3284984"/>
            <a:ext cx="4073607" cy="49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dirty="0" smtClean="0">
                <a:solidFill>
                  <a:schemeClr val="tx1"/>
                </a:solidFill>
              </a:rPr>
              <a:t>ii° ciclo </a:t>
            </a:r>
            <a:r>
              <a:rPr lang="pt-PT" sz="1800" b="1" dirty="0">
                <a:solidFill>
                  <a:schemeClr val="tx1"/>
                </a:solidFill>
              </a:rPr>
              <a:t>(14 Mai. 18 À 13 Jul</a:t>
            </a:r>
            <a:r>
              <a:rPr lang="pt-PT" sz="1800" b="1" dirty="0" smtClean="0">
                <a:solidFill>
                  <a:schemeClr val="tx1"/>
                </a:solidFill>
              </a:rPr>
              <a:t>. 2018</a:t>
            </a:r>
            <a:r>
              <a:rPr lang="pt-PT" sz="1800" b="1" dirty="0">
                <a:solidFill>
                  <a:schemeClr val="tx1"/>
                </a:solidFill>
              </a:rPr>
              <a:t>)</a:t>
            </a: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8596" y="651605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pic>
        <p:nvPicPr>
          <p:cNvPr id="14" name="Imagem 1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8532440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01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740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9598000"/>
              </p:ext>
            </p:extLst>
          </p:nvPr>
        </p:nvGraphicFramePr>
        <p:xfrm>
          <a:off x="357158" y="1142984"/>
          <a:ext cx="8572562" cy="4286281"/>
        </p:xfrm>
        <a:graphic>
          <a:graphicData uri="http://schemas.openxmlformats.org/drawingml/2006/table">
            <a:tbl>
              <a:tblPr firstRow="1" firstCol="1" lastRow="1" bandRow="1">
                <a:tableStyleId>{D03447BB-5D67-496B-8E87-E561075AD55C}</a:tableStyleId>
              </a:tblPr>
              <a:tblGrid>
                <a:gridCol w="617195"/>
                <a:gridCol w="3455912"/>
                <a:gridCol w="1197422"/>
                <a:gridCol w="1113109"/>
                <a:gridCol w="1033659"/>
                <a:gridCol w="1155265"/>
              </a:tblGrid>
              <a:tr h="10620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Nº 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Curso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N° De </a:t>
                      </a:r>
                      <a:r>
                        <a:rPr lang="fr-FR" sz="1400" dirty="0" err="1" smtClean="0">
                          <a:effectLst/>
                        </a:rPr>
                        <a:t>Formandos</a:t>
                      </a: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</a:t>
                      </a:r>
                      <a:r>
                        <a:rPr lang="pt-PT" sz="1400" dirty="0">
                          <a:effectLst/>
                        </a:rPr>
                        <a:t>/ 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Desistentes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20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</a:rPr>
                        <a:t>Electricidade </a:t>
                      </a:r>
                      <a:r>
                        <a:rPr lang="pt-PT" sz="1400" baseline="0" dirty="0" smtClean="0">
                          <a:effectLst/>
                        </a:rPr>
                        <a:t>Geral</a:t>
                      </a: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0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02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Mecânica</a:t>
                      </a:r>
                      <a:r>
                        <a:rPr lang="pt-PT" sz="1400" baseline="0" dirty="0" smtClean="0">
                          <a:effectLst/>
                        </a:rPr>
                        <a:t> Geral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20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Total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75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643174" y="285728"/>
            <a:ext cx="4073607" cy="49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dirty="0" err="1" smtClean="0">
                <a:solidFill>
                  <a:schemeClr val="tx1"/>
                </a:solidFill>
              </a:rPr>
              <a:t>iiI°</a:t>
            </a:r>
            <a:r>
              <a:rPr lang="pt-PT" sz="1800" dirty="0" smtClean="0">
                <a:solidFill>
                  <a:schemeClr val="tx1"/>
                </a:solidFill>
              </a:rPr>
              <a:t> ciclo </a:t>
            </a:r>
            <a:r>
              <a:rPr lang="pt-PT" sz="1800" b="1" dirty="0" smtClean="0">
                <a:solidFill>
                  <a:schemeClr val="tx1"/>
                </a:solidFill>
              </a:rPr>
              <a:t>(27 Ago. </a:t>
            </a:r>
            <a:r>
              <a:rPr lang="pt-PT" sz="1800" b="1" dirty="0">
                <a:solidFill>
                  <a:schemeClr val="tx1"/>
                </a:solidFill>
              </a:rPr>
              <a:t>18 À </a:t>
            </a:r>
            <a:r>
              <a:rPr lang="pt-PT" sz="1800" b="1" dirty="0" smtClean="0">
                <a:solidFill>
                  <a:schemeClr val="tx1"/>
                </a:solidFill>
              </a:rPr>
              <a:t>26 OUT. 2018</a:t>
            </a:r>
            <a:r>
              <a:rPr lang="pt-PT" sz="1800" b="1" dirty="0">
                <a:solidFill>
                  <a:schemeClr val="tx1"/>
                </a:solidFill>
              </a:rPr>
              <a:t>)</a:t>
            </a: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627437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7" name="Rectângulo 6"/>
          <p:cNvSpPr/>
          <p:nvPr/>
        </p:nvSpPr>
        <p:spPr>
          <a:xfrm>
            <a:off x="214282" y="6165304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8460432" y="6282362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02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5536" y="908720"/>
            <a:ext cx="716945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PT" sz="1800" b="1" dirty="0">
                <a:solidFill>
                  <a:schemeClr val="tx1"/>
                </a:solidFill>
                <a:latin typeface="+mn-lt"/>
              </a:rPr>
              <a:t>Quadro de resumo do I</a:t>
            </a:r>
            <a:r>
              <a:rPr lang="pt-PT" sz="1800" b="1" dirty="0" smtClean="0">
                <a:solidFill>
                  <a:schemeClr val="tx1"/>
                </a:solidFill>
                <a:latin typeface="+mn-lt"/>
              </a:rPr>
              <a:t>° semestre 2018 </a:t>
            </a:r>
            <a:endParaRPr lang="fr-FR" sz="1800" b="1" dirty="0">
              <a:solidFill>
                <a:schemeClr val="tx1"/>
              </a:solidFill>
              <a:latin typeface="+mn-lt"/>
            </a:endParaRPr>
          </a:p>
          <a:p>
            <a:endParaRPr lang="pt-PT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14282" y="6165304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627437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pic>
        <p:nvPicPr>
          <p:cNvPr id="11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229072" y="72526"/>
            <a:ext cx="5791200" cy="98021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Acções formativas</a:t>
            </a:r>
            <a:endParaRPr lang="pt-PT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252703"/>
              </p:ext>
            </p:extLst>
          </p:nvPr>
        </p:nvGraphicFramePr>
        <p:xfrm>
          <a:off x="214282" y="1954875"/>
          <a:ext cx="8678773" cy="3402952"/>
        </p:xfrm>
        <a:graphic>
          <a:graphicData uri="http://schemas.openxmlformats.org/drawingml/2006/table">
            <a:tbl>
              <a:tblPr firstRow="1" firstCol="1" lastRow="1" bandRow="1">
                <a:tableStyleId>{D03447BB-5D67-496B-8E87-E561075AD55C}</a:tableStyleId>
              </a:tblPr>
              <a:tblGrid>
                <a:gridCol w="432883"/>
                <a:gridCol w="3690688"/>
                <a:gridCol w="1169579"/>
                <a:gridCol w="1169579"/>
                <a:gridCol w="1046465"/>
                <a:gridCol w="1169579"/>
              </a:tblGrid>
              <a:tr h="6662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Nº 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Curso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N° De </a:t>
                      </a:r>
                      <a:r>
                        <a:rPr lang="fr-FR" sz="1400" dirty="0" err="1" smtClean="0">
                          <a:effectLst/>
                        </a:rPr>
                        <a:t>Formandos</a:t>
                      </a: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</a:t>
                      </a:r>
                      <a:r>
                        <a:rPr lang="pt-PT" sz="1400" dirty="0">
                          <a:effectLst/>
                        </a:rPr>
                        <a:t>/ Aptos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Desistentes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2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Electricidade </a:t>
                      </a:r>
                      <a:r>
                        <a:rPr lang="pt-PT" sz="1400" dirty="0">
                          <a:effectLst/>
                        </a:rPr>
                        <a:t>Básica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76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55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1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02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Mecânica-Auto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21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04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02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1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03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Montagem </a:t>
                      </a:r>
                      <a:r>
                        <a:rPr lang="pt-PT" sz="1400" dirty="0">
                          <a:effectLst/>
                        </a:rPr>
                        <a:t>e Exploração de linhas BT /MT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18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00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01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1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Total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r-FR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122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94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15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t-PT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13</a:t>
                      </a:r>
                      <a:endParaRPr lang="fr-F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460432" y="6282362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03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5" name="Imagem 1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632697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3736177"/>
              </p:ext>
            </p:extLst>
          </p:nvPr>
        </p:nvGraphicFramePr>
        <p:xfrm>
          <a:off x="395536" y="620688"/>
          <a:ext cx="41764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5053704"/>
              </p:ext>
            </p:extLst>
          </p:nvPr>
        </p:nvGraphicFramePr>
        <p:xfrm>
          <a:off x="4572000" y="548680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0215076"/>
              </p:ext>
            </p:extLst>
          </p:nvPr>
        </p:nvGraphicFramePr>
        <p:xfrm>
          <a:off x="539552" y="3717032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9069827"/>
              </p:ext>
            </p:extLst>
          </p:nvPr>
        </p:nvGraphicFramePr>
        <p:xfrm>
          <a:off x="4788024" y="3717032"/>
          <a:ext cx="40679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ângulo 8"/>
          <p:cNvSpPr/>
          <p:nvPr/>
        </p:nvSpPr>
        <p:spPr>
          <a:xfrm>
            <a:off x="214282" y="6237312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373088" y="-215506"/>
            <a:ext cx="5791200" cy="98021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Acções formativas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27437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10" name="Oval 9"/>
          <p:cNvSpPr/>
          <p:nvPr/>
        </p:nvSpPr>
        <p:spPr>
          <a:xfrm>
            <a:off x="8460432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04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4" name="Imagem 13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55328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79512" y="404664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PT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Gráfico </a:t>
            </a:r>
            <a:r>
              <a:rPr lang="fr-F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P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Formação</a:t>
            </a:r>
            <a:r>
              <a:rPr lang="fr-F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2013 </a:t>
            </a:r>
            <a:r>
              <a:rPr lang="fr-F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2018</a:t>
            </a:r>
            <a:endParaRPr lang="fr-F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PT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14282" y="6165304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487" y="-27384"/>
            <a:ext cx="1543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29072" y="-387424"/>
            <a:ext cx="5791200" cy="98021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Acções formativas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623731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9" name="Oval 8"/>
          <p:cNvSpPr/>
          <p:nvPr/>
        </p:nvSpPr>
        <p:spPr>
          <a:xfrm>
            <a:off x="8460432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05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balanço de formação 2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214422"/>
            <a:ext cx="8715436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875323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logo g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214282" y="6309320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323527" y="908720"/>
            <a:ext cx="470223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PT" sz="1600" b="1" dirty="0" smtClean="0">
                <a:solidFill>
                  <a:schemeClr val="tx1"/>
                </a:solidFill>
                <a:latin typeface="Arial "/>
              </a:rPr>
              <a:t>Com a colaboração do Gabinete Jurídico, a proposta do Estatuto Orgânico do CFHH</a:t>
            </a:r>
            <a:r>
              <a:rPr lang="pt-PT" sz="1600" b="1" dirty="0">
                <a:solidFill>
                  <a:schemeClr val="tx1"/>
                </a:solidFill>
                <a:latin typeface="Arial "/>
              </a:rPr>
              <a:t>, sob orientação do MINEA </a:t>
            </a:r>
            <a:r>
              <a:rPr lang="pt-PT" sz="1600" b="1" dirty="0" smtClean="0">
                <a:solidFill>
                  <a:schemeClr val="tx1"/>
                </a:solidFill>
                <a:latin typeface="Arial "/>
              </a:rPr>
              <a:t>já foi submetida ao MAPTSS e MED para a devida análise e posterior homologação pelos órgãos de direito.</a:t>
            </a:r>
            <a:endParaRPr lang="pt-PT" sz="1600" b="1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4644008" y="2564904"/>
            <a:ext cx="43204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pt-PT" sz="1600" b="1" dirty="0" smtClean="0">
                <a:latin typeface="Arial "/>
              </a:rPr>
              <a:t>Defendemos a criação de um Centro de nível III ou IV eventualmente, com uma estrutura adequada às exigências do Sector.</a:t>
            </a:r>
            <a:endParaRPr lang="pt-PT" sz="1600" b="1" dirty="0">
              <a:latin typeface="Arial "/>
            </a:endParaRPr>
          </a:p>
        </p:txBody>
      </p:sp>
      <p:pic>
        <p:nvPicPr>
          <p:cNvPr id="13" name="Imagem 12" descr="Sans 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40" y="2492896"/>
            <a:ext cx="425056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ângulo 13"/>
          <p:cNvSpPr/>
          <p:nvPr/>
        </p:nvSpPr>
        <p:spPr>
          <a:xfrm>
            <a:off x="251519" y="4769857"/>
            <a:ext cx="4774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PT" sz="1600" b="1" dirty="0" smtClean="0">
                <a:latin typeface="Arial "/>
              </a:rPr>
              <a:t>Reformulação</a:t>
            </a:r>
            <a:r>
              <a:rPr lang="fr-FR" sz="1600" b="1" dirty="0" smtClean="0">
                <a:latin typeface="Arial "/>
              </a:rPr>
              <a:t> </a:t>
            </a:r>
            <a:r>
              <a:rPr lang="fr-FR" sz="1600" b="1" dirty="0">
                <a:latin typeface="Arial "/>
              </a:rPr>
              <a:t>dos </a:t>
            </a:r>
            <a:r>
              <a:rPr lang="pt-PT" sz="1600" b="1" dirty="0" smtClean="0">
                <a:latin typeface="Arial "/>
              </a:rPr>
              <a:t>planos curriculares</a:t>
            </a:r>
            <a:r>
              <a:rPr lang="fr-FR" sz="1600" b="1" dirty="0" smtClean="0">
                <a:latin typeface="Arial "/>
              </a:rPr>
              <a:t>, </a:t>
            </a:r>
            <a:r>
              <a:rPr lang="pt-PT" sz="1600" b="1" dirty="0" smtClean="0">
                <a:latin typeface="Arial "/>
              </a:rPr>
              <a:t>melhorias</a:t>
            </a:r>
            <a:r>
              <a:rPr lang="fr-FR" sz="1600" b="1" dirty="0" smtClean="0">
                <a:latin typeface="Arial "/>
              </a:rPr>
              <a:t> </a:t>
            </a:r>
            <a:r>
              <a:rPr lang="fr-FR" sz="1600" b="1" dirty="0">
                <a:latin typeface="Arial "/>
              </a:rPr>
              <a:t>de </a:t>
            </a:r>
            <a:r>
              <a:rPr lang="pt-PT" sz="1600" b="1" dirty="0" smtClean="0">
                <a:latin typeface="Arial "/>
              </a:rPr>
              <a:t>condições</a:t>
            </a:r>
            <a:r>
              <a:rPr lang="fr-FR" sz="1600" b="1" dirty="0" smtClean="0">
                <a:latin typeface="Arial "/>
              </a:rPr>
              <a:t> </a:t>
            </a:r>
            <a:r>
              <a:rPr lang="pt-PT" sz="1600" b="1" dirty="0" err="1" smtClean="0">
                <a:latin typeface="Arial "/>
              </a:rPr>
              <a:t>necessá</a:t>
            </a:r>
            <a:r>
              <a:rPr lang="fr-FR" sz="1600" b="1" dirty="0">
                <a:latin typeface="Arial "/>
              </a:rPr>
              <a:t>rias </a:t>
            </a:r>
            <a:r>
              <a:rPr lang="pt-PT" sz="1600" b="1" dirty="0" smtClean="0">
                <a:latin typeface="Arial "/>
              </a:rPr>
              <a:t>ao</a:t>
            </a:r>
            <a:r>
              <a:rPr lang="fr-FR" sz="1600" b="1" dirty="0" smtClean="0">
                <a:latin typeface="Arial "/>
              </a:rPr>
              <a:t> </a:t>
            </a:r>
            <a:r>
              <a:rPr lang="pt-PT" sz="1600" b="1" dirty="0" smtClean="0">
                <a:latin typeface="Arial "/>
              </a:rPr>
              <a:t>processo</a:t>
            </a:r>
            <a:r>
              <a:rPr lang="fr-FR" sz="1600" b="1" dirty="0" smtClean="0">
                <a:latin typeface="Arial "/>
              </a:rPr>
              <a:t> </a:t>
            </a:r>
            <a:r>
              <a:rPr lang="fr-FR" sz="1600" b="1" dirty="0">
                <a:latin typeface="Arial "/>
              </a:rPr>
              <a:t>de </a:t>
            </a:r>
            <a:r>
              <a:rPr lang="pt-PT" sz="1600" b="1" dirty="0" smtClean="0">
                <a:latin typeface="Arial "/>
              </a:rPr>
              <a:t>formação profissional</a:t>
            </a:r>
            <a:r>
              <a:rPr lang="fr-FR" sz="1600" b="1" dirty="0" smtClean="0">
                <a:latin typeface="Arial "/>
              </a:rPr>
              <a:t>, </a:t>
            </a:r>
            <a:r>
              <a:rPr lang="pt-PT" sz="1600" b="1" dirty="0" smtClean="0">
                <a:latin typeface="Arial "/>
              </a:rPr>
              <a:t>bem como a formação contínua de formadores e gestores.</a:t>
            </a:r>
            <a:endParaRPr lang="pt-PT" sz="1600" b="1" dirty="0">
              <a:latin typeface="Arial "/>
            </a:endParaRPr>
          </a:p>
        </p:txBody>
      </p:sp>
      <p:pic>
        <p:nvPicPr>
          <p:cNvPr id="3074" name="Picture 2" descr="Resultado de imagem para estatuto organ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0042"/>
            <a:ext cx="374441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-27384"/>
            <a:ext cx="1178918" cy="71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428596" y="634581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sp>
        <p:nvSpPr>
          <p:cNvPr id="15" name="Oval 14"/>
          <p:cNvSpPr/>
          <p:nvPr/>
        </p:nvSpPr>
        <p:spPr>
          <a:xfrm>
            <a:off x="8532440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06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7280" y="-188134"/>
            <a:ext cx="7355160" cy="75961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pt-PT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VISÃO DO CENTRO PARA O FUTURO </a:t>
            </a:r>
            <a:endParaRPr lang="pt-PT" sz="2600" b="1" cap="none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" name="Imagem 17" descr="download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543633"/>
            <a:ext cx="3744416" cy="27656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65575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pic>
        <p:nvPicPr>
          <p:cNvPr id="6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487" y="-27384"/>
            <a:ext cx="15430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77280" y="44624"/>
            <a:ext cx="7355160" cy="75961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pt-PT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VISÃO DO CENTRO PARA O FUTURO </a:t>
            </a:r>
            <a:endParaRPr lang="pt-PT" sz="2600" b="1" cap="none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Imagem 8" descr="Sans t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1095834"/>
            <a:ext cx="4450715" cy="49763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ângulo 2"/>
          <p:cNvSpPr/>
          <p:nvPr/>
        </p:nvSpPr>
        <p:spPr>
          <a:xfrm>
            <a:off x="4786314" y="1071546"/>
            <a:ext cx="411823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pt-PT" sz="1600" b="1" dirty="0" smtClean="0"/>
              <a:t>Pretendemos instituir um Centro de dimensão nacional que será implantado numa área de 35.468,70m² (</a:t>
            </a:r>
            <a:r>
              <a:rPr lang="pt-PT" sz="1600" b="1" dirty="0" smtClean="0">
                <a:cs typeface="Times New Roman"/>
              </a:rPr>
              <a:t>≈3.5 </a:t>
            </a:r>
            <a:r>
              <a:rPr lang="pt-PT" sz="1600" b="1" dirty="0" err="1" smtClean="0">
                <a:cs typeface="Times New Roman"/>
              </a:rPr>
              <a:t>ha</a:t>
            </a:r>
            <a:r>
              <a:rPr lang="pt-PT" sz="1600" b="1" dirty="0" smtClean="0"/>
              <a:t>), capaz de abranger toda cadeia de valor do </a:t>
            </a:r>
            <a:r>
              <a:rPr lang="fr-FR" sz="1600" b="1" dirty="0" err="1" smtClean="0"/>
              <a:t>Sector</a:t>
            </a:r>
            <a:r>
              <a:rPr lang="fr-FR" sz="1600" b="1" dirty="0" smtClean="0"/>
              <a:t> </a:t>
            </a:r>
            <a:r>
              <a:rPr lang="pt-PT" sz="1600" b="1" dirty="0" smtClean="0"/>
              <a:t>energético</a:t>
            </a:r>
            <a:r>
              <a:rPr lang="fr-FR" sz="1600" b="1" dirty="0" smtClean="0"/>
              <a:t> </a:t>
            </a:r>
            <a:r>
              <a:rPr lang="fr-FR" sz="1600" b="1" dirty="0"/>
              <a:t>e </a:t>
            </a:r>
            <a:r>
              <a:rPr lang="fr-FR" sz="1600" b="1" dirty="0" err="1"/>
              <a:t>envolver</a:t>
            </a:r>
            <a:r>
              <a:rPr lang="fr-FR" sz="1600" b="1" dirty="0"/>
              <a:t> os </a:t>
            </a:r>
            <a:r>
              <a:rPr lang="fr-FR" sz="1600" b="1" dirty="0" err="1"/>
              <a:t>principais</a:t>
            </a:r>
            <a:r>
              <a:rPr lang="fr-FR" sz="1600" b="1" dirty="0"/>
              <a:t> </a:t>
            </a:r>
            <a:r>
              <a:rPr lang="fr-FR" sz="1600" b="1" dirty="0" err="1"/>
              <a:t>segmentos</a:t>
            </a:r>
            <a:r>
              <a:rPr lang="fr-FR" sz="1600" b="1" dirty="0"/>
              <a:t> de </a:t>
            </a:r>
            <a:r>
              <a:rPr lang="fr-FR" sz="1600" b="1" dirty="0" err="1"/>
              <a:t>mercado</a:t>
            </a:r>
            <a:r>
              <a:rPr lang="fr-FR" sz="1600" b="1" dirty="0"/>
              <a:t> para a PRODEL, RNT, ENDE e GAMEK</a:t>
            </a:r>
          </a:p>
        </p:txBody>
      </p:sp>
      <p:sp>
        <p:nvSpPr>
          <p:cNvPr id="4" name="Rectângulo 3"/>
          <p:cNvSpPr/>
          <p:nvPr/>
        </p:nvSpPr>
        <p:spPr>
          <a:xfrm>
            <a:off x="214282" y="6191593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285720" y="634581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pic>
        <p:nvPicPr>
          <p:cNvPr id="2" name="Picture 2" descr="C:\Users\Antonio Calunga\Pictures\CFHH\Scan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63" y="3143248"/>
            <a:ext cx="3938725" cy="29629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8460432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07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2" name="Imagem 11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01610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g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51" y="646414"/>
            <a:ext cx="6522025" cy="4925726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179512" y="843677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PT" sz="1600" b="1" dirty="0" smtClean="0">
                <a:latin typeface="Arial "/>
              </a:rPr>
              <a:t>Prop</a:t>
            </a:r>
            <a:r>
              <a:rPr lang="pt-PT" sz="1600" b="1" dirty="0" smtClean="0">
                <a:latin typeface="Arial "/>
                <a:cs typeface="Times New Roman"/>
              </a:rPr>
              <a:t>õe-se uma edificação volumétrica desenvolvido em dois pisos que inclui a zona formativa como área nuclear, incluindo dependências para actividades administrativas, uma área de apoio, biblioteca, auditório e serviços gerais, para além de um espaço exterior concebido para campos de jogos, zonas lúdicas e recreativas </a:t>
            </a:r>
            <a:endParaRPr lang="pt-PT" sz="1600" b="1" dirty="0">
              <a:latin typeface="Arial 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14282" y="6191593"/>
            <a:ext cx="850112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 descr="Sans 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6992"/>
            <a:ext cx="4286280" cy="27174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ixaDeTexto 11"/>
          <p:cNvSpPr txBox="1"/>
          <p:nvPr/>
        </p:nvSpPr>
        <p:spPr>
          <a:xfrm>
            <a:off x="428596" y="630932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8</a:t>
            </a:r>
            <a:r>
              <a:rPr lang="pt-PT" b="1" dirty="0" smtClean="0"/>
              <a:t>.º Conselho </a:t>
            </a:r>
            <a:r>
              <a:rPr lang="pt-PT" b="1" dirty="0"/>
              <a:t>C</a:t>
            </a:r>
            <a:r>
              <a:rPr lang="pt-PT" b="1" dirty="0" smtClean="0"/>
              <a:t>onsultivo do MINEA, Saurimo 11 e 12 de Setembro de 2018</a:t>
            </a:r>
            <a:endParaRPr lang="pt-PT" b="1" dirty="0"/>
          </a:p>
        </p:txBody>
      </p:sp>
      <p:pic>
        <p:nvPicPr>
          <p:cNvPr id="1027" name="Picture 3" descr="C:\Users\Antonio Calunga\Pictures\CFHH\Scan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843677"/>
            <a:ext cx="4176463" cy="52308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entro formação profissional quadros electricos w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5487" y="-27384"/>
            <a:ext cx="15430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532440" y="6354370"/>
            <a:ext cx="576064" cy="5310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08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4" name="Imagem 13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1" y="44624"/>
            <a:ext cx="1152127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071538" y="44624"/>
            <a:ext cx="7355160" cy="75961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pt-PT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VISÃO DO CENTRO PARA O FUTURO </a:t>
            </a:r>
            <a:endParaRPr lang="pt-PT" sz="2600" b="1" cap="none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792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5051</TotalTime>
  <Words>973</Words>
  <Application>Microsoft Office PowerPoint</Application>
  <PresentationFormat>Apresentação no Ecrã (4:3)</PresentationFormat>
  <Paragraphs>312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Essencial</vt:lpstr>
      <vt:lpstr>Enfoque e perspectivas de Melhorias no processo formativo do cfhh</vt:lpstr>
      <vt:lpstr>Acções formativas</vt:lpstr>
      <vt:lpstr>Diapositivo 3</vt:lpstr>
      <vt:lpstr>Acções formativas</vt:lpstr>
      <vt:lpstr>Acções formativas</vt:lpstr>
      <vt:lpstr>Acções formativas</vt:lpstr>
      <vt:lpstr>VISÃO DO CENTRO PARA O FUTURO </vt:lpstr>
      <vt:lpstr>VISÃO DO CENTRO PARA O FUTURO </vt:lpstr>
      <vt:lpstr>VISÃO DO CENTRO PARA O FUTURO </vt:lpstr>
      <vt:lpstr>VISÃO DO CENTRO PARA O FUTURO 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</dc:title>
  <dc:creator>HP</dc:creator>
  <cp:lastModifiedBy>QUIEZA'S FAMILY</cp:lastModifiedBy>
  <cp:revision>294</cp:revision>
  <dcterms:created xsi:type="dcterms:W3CDTF">2017-05-27T08:51:15Z</dcterms:created>
  <dcterms:modified xsi:type="dcterms:W3CDTF">2018-09-11T07:47:56Z</dcterms:modified>
</cp:coreProperties>
</file>