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4"/>
  </p:notesMasterIdLst>
  <p:sldIdLst>
    <p:sldId id="307" r:id="rId2"/>
    <p:sldId id="257" r:id="rId3"/>
    <p:sldId id="259" r:id="rId4"/>
    <p:sldId id="366" r:id="rId5"/>
    <p:sldId id="362" r:id="rId6"/>
    <p:sldId id="367" r:id="rId7"/>
    <p:sldId id="363" r:id="rId8"/>
    <p:sldId id="338" r:id="rId9"/>
    <p:sldId id="340" r:id="rId10"/>
    <p:sldId id="365" r:id="rId11"/>
    <p:sldId id="345" r:id="rId12"/>
    <p:sldId id="349" r:id="rId13"/>
    <p:sldId id="370" r:id="rId14"/>
    <p:sldId id="317" r:id="rId15"/>
    <p:sldId id="342" r:id="rId16"/>
    <p:sldId id="351" r:id="rId17"/>
    <p:sldId id="352" r:id="rId18"/>
    <p:sldId id="353" r:id="rId19"/>
    <p:sldId id="323" r:id="rId20"/>
    <p:sldId id="368" r:id="rId21"/>
    <p:sldId id="331" r:id="rId22"/>
    <p:sldId id="29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59" autoAdjust="0"/>
  </p:normalViewPr>
  <p:slideViewPr>
    <p:cSldViewPr>
      <p:cViewPr varScale="1">
        <p:scale>
          <a:sx n="86" d="100"/>
          <a:sy n="86" d="100"/>
        </p:scale>
        <p:origin x="-22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726FD9-AAFB-4D21-B5D8-D95390E93A09}" type="datetimeFigureOut">
              <a:rPr lang="pt-PT"/>
              <a:pPr>
                <a:defRPr/>
              </a:pPr>
              <a:t>11/09/2018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DF3CF1-1D87-4E8C-A57B-11BC5463928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77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dirty="0" smtClean="0"/>
          </a:p>
        </p:txBody>
      </p:sp>
      <p:sp>
        <p:nvSpPr>
          <p:cNvPr id="235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E94A63-52C9-490C-BC84-54DD82F4262C}" type="slidenum">
              <a:rPr lang="pt-PT" smtClean="0">
                <a:latin typeface="Arial" charset="0"/>
                <a:cs typeface="Arial" charset="0"/>
              </a:rPr>
              <a:pPr/>
              <a:t>1</a:t>
            </a:fld>
            <a:endParaRPr lang="pt-P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F3CF1-1D87-4E8C-A57B-11BC54639283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F3CF1-1D87-4E8C-A57B-11BC54639283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6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3E4A84-233E-4B42-8C9D-A7FA3F151B15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7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89A84-8216-4500-B20A-E060720983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E269-8639-43B3-BB69-33AD26B1BA20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17A8-01D4-4D1C-967B-E64D232460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2451-5B4E-42FE-8EB4-FDF349200239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3915-0338-4498-BD37-9F6EF662F0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BF32-9125-4B53-9F96-72A942154B4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2728-865D-492F-8CE9-47FF6C645E76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CC80-256E-4CB1-AC39-F6D0ED02CC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A0EDA-B70D-43E4-ADA0-602145C22710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9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47411-DA22-4A9B-AE58-66B368502E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6B42-AC3F-475A-BF94-F73AE842AB9F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52B3-63B6-471B-9341-DCA234C03F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296EB-23C8-41F6-9700-F114E108C18E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969C25-2280-4675-9841-9703478BFF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DFE4-926F-4C7E-B52F-285873C4FA9E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4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BC10-FE8E-40D3-BB23-74A712C014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780B1-6BA3-4406-BFF3-934687EF012D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31E4C7-20DA-4872-B41D-5161C7AF70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A318C6-3EB1-4B93-BD05-99600E6FF95E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36D82B-B29C-4FF0-9C58-8FF28B8388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9DE431-860E-4492-8D42-CB22A3B7B326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9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CB6592-4DC3-499D-8D22-58490F8589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3" name="Marcador de Posição do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64DC239-7367-478D-BBF3-EA82C3C0E660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5058DCE-3B07-439F-B427-7AE64AB178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6" r:id="rId2"/>
    <p:sldLayoutId id="2147483982" r:id="rId3"/>
    <p:sldLayoutId id="2147483977" r:id="rId4"/>
    <p:sldLayoutId id="2147483983" r:id="rId5"/>
    <p:sldLayoutId id="2147483978" r:id="rId6"/>
    <p:sldLayoutId id="2147483984" r:id="rId7"/>
    <p:sldLayoutId id="2147483985" r:id="rId8"/>
    <p:sldLayoutId id="2147483986" r:id="rId9"/>
    <p:sldLayoutId id="2147483979" r:id="rId10"/>
    <p:sldLayoutId id="2147483980" r:id="rId11"/>
    <p:sldLayoutId id="21474839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85750"/>
            <a:ext cx="9048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m 1" descr="LOGOTIPO AREA1 azul 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500063"/>
            <a:ext cx="2714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57313" y="1357313"/>
            <a:ext cx="3643312" cy="642937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t-PT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REPÚBLICA DE ANGOLA</a:t>
            </a:r>
            <a:endParaRPr lang="pt-PT" b="1" dirty="0">
              <a:latin typeface="Arial Narrow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pt-PT" b="1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MINISTÉRIO DA ENERGIA E ÁGUAS</a:t>
            </a:r>
            <a:endParaRPr lang="pt-PT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Título 9"/>
          <p:cNvSpPr txBox="1">
            <a:spLocks/>
          </p:cNvSpPr>
          <p:nvPr/>
        </p:nvSpPr>
        <p:spPr>
          <a:xfrm>
            <a:off x="214313" y="3357563"/>
            <a:ext cx="8929687" cy="300037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pt-PT" b="1" cap="sm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Apresentado por: </a:t>
            </a:r>
            <a:r>
              <a:rPr lang="pt-PT" b="1" cap="sm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Prof. Dr. Pedro Lemos</a:t>
            </a:r>
            <a:endParaRPr lang="pt-PT" b="1" cap="small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PT" cap="sm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         </a:t>
            </a:r>
            <a:endParaRPr lang="pt-PT" b="1" cap="small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PT" b="1" cap="sm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Saurimo, </a:t>
            </a:r>
            <a:r>
              <a:rPr lang="pt-PT" b="1" cap="sm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setembro</a:t>
            </a:r>
            <a:r>
              <a:rPr lang="pt-PT" b="1" cap="sm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de 2018</a:t>
            </a:r>
            <a:endParaRPr lang="pt-PT" b="1" cap="small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214438" y="2786063"/>
            <a:ext cx="7929562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3200" b="1" cap="small" dirty="0" smtClean="0">
                <a:solidFill>
                  <a:srgbClr val="FEB80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8º CONSELHO CONSULTIVO</a:t>
            </a:r>
            <a:endParaRPr lang="pt-PT" sz="3200" b="1" cap="small" dirty="0">
              <a:solidFill>
                <a:srgbClr val="FEB80A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PT" sz="2800" b="1" cap="sm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PT" sz="2800" b="1" cap="sm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Relatório das actividades Realizadas 2017</a:t>
            </a:r>
            <a:endParaRPr lang="pt-PT" sz="2800" b="1" cap="sm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Cooperação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7250" y="928670"/>
            <a:ext cx="8072438" cy="5072063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None/>
              <a:defRPr/>
            </a:pPr>
            <a:r>
              <a:rPr lang="pt-PT" alt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Cooperação com instituições Nacionais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Ministério da Agricultura;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Ministério do Ambiente;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Ministério da Ciência e Tecnologia;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Ministério da Indústria;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Ministério do Interior;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Ministério dos Petróleo;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Ministério da Saúde;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Administração Geral Tributária (protocolo assinado);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Forças Armadas Angolanas;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altLang="en-US" sz="2400" dirty="0" smtClean="0">
                <a:latin typeface="Times New Roman" pitchFamily="18" charset="0"/>
                <a:cs typeface="Times New Roman" pitchFamily="18" charset="0"/>
              </a:rPr>
              <a:t>Universidade Agostinho Neto;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alt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"/>
            <a:ext cx="8229600" cy="620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Cooperação  Técnica com AIEA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00" y="785795"/>
          <a:ext cx="7929618" cy="572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6156"/>
                <a:gridCol w="2053462"/>
              </a:tblGrid>
              <a:tr h="354553">
                <a:tc>
                  <a:txBody>
                    <a:bodyPr/>
                    <a:lstStyle/>
                    <a:p>
                      <a:pPr algn="ctr"/>
                      <a:r>
                        <a:rPr lang="pt-PT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PROJECTOS PARA O CICLO 2018-2019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COORDENAÇÃO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46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pt-P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Implementação</a:t>
                      </a:r>
                      <a:r>
                        <a:rPr lang="pt-PT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um Laboratório de Dosimetria Padrão Secundário – SSDL.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AREA - MINEA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46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Estabelecimento do Lab. Nacional de Monitorização da Radioactividade Ambiental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AREA - MINEA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Actualização dos Serviços Laboratoriais para o Controlo da Qualidade do Alimento para o Consumo Humano e Animal</a:t>
                      </a:r>
                      <a:endParaRPr lang="pt-PT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da Agricultura, Industria e MINCIT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6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Produção de Plantas Resistentes a Seca na Província do Cunene através de Mutações Genéticas devido à Indução com Radiação Gama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MINCIT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841">
                <a:tc>
                  <a:txBody>
                    <a:bodyPr/>
                    <a:lstStyle/>
                    <a:p>
                      <a:r>
                        <a:rPr kumimoji="0" lang="pt-PT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CICLO 2016-2017</a:t>
                      </a:r>
                      <a:endParaRPr kumimoji="0" lang="pt-PT" sz="1800" b="1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B6A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PT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COORDENAÇÃO</a:t>
                      </a:r>
                      <a:endParaRPr kumimoji="0" lang="pt-PT" sz="1800" b="1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B6A75"/>
                    </a:solidFill>
                  </a:tcPr>
                </a:tc>
              </a:tr>
              <a:tr h="886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Estabelecimento do Laboratório de Hidrologia Isotópica e Aplicação desta Tecnologia no Planeamento, Gestão e Desenvolvimento de Recursos Hídricos </a:t>
                      </a:r>
                      <a:endParaRPr lang="pt-PT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MINEA &amp; MINCIT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Apoio a Expansão dos Serviços de Radioterapia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INCC - MINSA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Estudo de Viabilidade do Uso da Técnica do Insecto Estéril para Gestão e Controlo da Peste da Mosca do Sono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</a:t>
                      </a:r>
                      <a:r>
                        <a:rPr kumimoji="0" lang="pt-PT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da Agricultura, Industria </a:t>
                      </a:r>
                      <a:endParaRPr lang="pt-P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"/>
            <a:ext cx="6120680" cy="620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Cooperação Técnica com AIEA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03648" y="520241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Reuniões, cursos de curta duração e workshops no âmbito da AFRA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03648" y="4162001"/>
            <a:ext cx="72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R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euniões, cursos de curta duração e workshops no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âmbito da AIEA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187623" y="980727"/>
          <a:ext cx="7416824" cy="3199719"/>
        </p:xfrm>
        <a:graphic>
          <a:graphicData uri="http://schemas.openxmlformats.org/drawingml/2006/table">
            <a:tbl>
              <a:tblPr/>
              <a:tblGrid>
                <a:gridCol w="3528393"/>
                <a:gridCol w="1656184"/>
                <a:gridCol w="2232247"/>
              </a:tblGrid>
              <a:tr h="29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Calibri"/>
                          <a:cs typeface="Times New Roman"/>
                        </a:rPr>
                        <a:t>Departamento Ministerial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Calibri"/>
                          <a:cs typeface="Times New Roman"/>
                        </a:rPr>
                        <a:t>Órgão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Calibri"/>
                          <a:cs typeface="Times New Roman"/>
                        </a:rPr>
                        <a:t>Total de participantes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27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Energia e Águas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AREA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pt-PT"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27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INRH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Agricultura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IIV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Saúde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IANCC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27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Clínica Girassol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Min. </a:t>
                      </a:r>
                      <a:r>
                        <a:rPr lang="pt-PT" sz="1800" b="0" dirty="0" err="1">
                          <a:latin typeface="Times New Roman"/>
                          <a:ea typeface="Calibri"/>
                          <a:cs typeface="Times New Roman"/>
                        </a:rPr>
                        <a:t>Int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SIC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Min. </a:t>
                      </a: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Defesa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Min. Defesa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Ciência e Tecnologia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CTN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PT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Total-</a:t>
                      </a:r>
                      <a:r>
                        <a:rPr lang="pt-PT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----------------------------------------------------------------------------------- -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pt-P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59632" y="4509121"/>
          <a:ext cx="7416823" cy="2088230"/>
        </p:xfrm>
        <a:graphic>
          <a:graphicData uri="http://schemas.openxmlformats.org/drawingml/2006/table">
            <a:tbl>
              <a:tblPr/>
              <a:tblGrid>
                <a:gridCol w="3528392"/>
                <a:gridCol w="1584176"/>
                <a:gridCol w="2304255"/>
              </a:tblGrid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Departamento Ministerial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Órgão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Total de participantes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Energia e Águas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AREA 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Times New Roman"/>
                          <a:ea typeface="Calibri"/>
                          <a:cs typeface="Times New Roman"/>
                        </a:rPr>
                        <a:t>Saúde 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smtClean="0">
                          <a:latin typeface="Times New Roman"/>
                          <a:ea typeface="Calibri"/>
                          <a:cs typeface="Times New Roman"/>
                        </a:rPr>
                        <a:t>IACC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t-P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Min. Defesa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Min. Defesa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764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Total-</a:t>
                      </a:r>
                      <a:r>
                        <a:rPr lang="pt-PT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-------------------------------------------------------------------------------------</a:t>
                      </a:r>
                      <a:r>
                        <a:rPr lang="pt-PT" sz="18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pt-P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836713"/>
            <a:ext cx="7560840" cy="9361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Estabelecimento do Laboratório de Espectrometria Gama – Projecto ANG7004</a:t>
            </a: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048672" cy="576064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COOPERAÇÃO TECNICA COM AIEA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DSC0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81609" y="2254833"/>
            <a:ext cx="2664296" cy="3284438"/>
          </a:xfrm>
          <a:prstGeom prst="rect">
            <a:avLst/>
          </a:prstGeom>
          <a:noFill/>
        </p:spPr>
      </p:pic>
      <p:pic>
        <p:nvPicPr>
          <p:cNvPr id="5" name="Imagem 4" descr="F:\DCIM\101MSDCF\DSC00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"/>
            <a:ext cx="8172400" cy="6206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200" dirty="0" smtClean="0">
                <a:solidFill>
                  <a:schemeClr val="tx2">
                    <a:satMod val="130000"/>
                  </a:schemeClr>
                </a:solidFill>
              </a:rPr>
              <a:t>Tarefas Realizadas p/ Departamento de Dosimetria e Radioprotecção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259632" y="548680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Registos de Doses dos Trabalhadores Ocupacionalmente Expostos -</a:t>
            </a:r>
            <a:r>
              <a:rPr lang="pt-PT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TOEs</a:t>
            </a:r>
            <a:endParaRPr lang="pt-PT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259632" y="980727"/>
          <a:ext cx="7632848" cy="3168353"/>
        </p:xfrm>
        <a:graphic>
          <a:graphicData uri="http://schemas.openxmlformats.org/drawingml/2006/table">
            <a:tbl>
              <a:tblPr/>
              <a:tblGrid>
                <a:gridCol w="7051299"/>
                <a:gridCol w="581549"/>
              </a:tblGrid>
              <a:tr h="6243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PT" sz="1800" dirty="0">
                          <a:latin typeface="Times New Roman"/>
                          <a:ea typeface="Times New Roman"/>
                          <a:cs typeface="Times New Roman"/>
                        </a:rPr>
                        <a:t>Empresas Registadas que enviaram regularmente os dados de dosimetria pessoal dos seus trabalhadores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3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PT" sz="1800" dirty="0">
                          <a:latin typeface="Times New Roman"/>
                          <a:ea typeface="Times New Roman"/>
                          <a:cs typeface="Times New Roman"/>
                        </a:rPr>
                        <a:t>Empresas Registadas que enviaram de forma irregular os dados de dosimetria pessoal dos seus trabalhadores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PT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3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PT" sz="1800" dirty="0">
                          <a:latin typeface="Times New Roman"/>
                          <a:ea typeface="Times New Roman"/>
                          <a:cs typeface="Times New Roman"/>
                        </a:rPr>
                        <a:t>Empresas Registadas que não enviaram os dados de dosimetria pessoal dos seus trabalhadores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pt-PT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Times New Roman"/>
                          <a:ea typeface="Times New Roman"/>
                          <a:cs typeface="Times New Roman"/>
                        </a:rPr>
                        <a:t>Total  de Empresas Registadas na base de dados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4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r>
                        <a:rPr kumimoji="0" lang="pt-PT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: Estão actualmente registos na base de dados da AREA mil quatrocentos e quarenta e dois(1442) Trabalhadores Ocupacionalmente Expostos –</a:t>
                      </a:r>
                      <a:r>
                        <a:rPr kumimoji="0" lang="pt-PT" sz="1800" b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TOEs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ângulo 8"/>
          <p:cNvSpPr/>
          <p:nvPr/>
        </p:nvSpPr>
        <p:spPr>
          <a:xfrm>
            <a:off x="1907704" y="4149080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nspecções realizadas na área da saúde</a:t>
            </a:r>
            <a:endParaRPr lang="pt-PT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03648" y="4581127"/>
          <a:ext cx="7488832" cy="2071131"/>
        </p:xfrm>
        <a:graphic>
          <a:graphicData uri="http://schemas.openxmlformats.org/drawingml/2006/table">
            <a:tbl>
              <a:tblPr/>
              <a:tblGrid>
                <a:gridCol w="6784924"/>
                <a:gridCol w="703908"/>
              </a:tblGrid>
              <a:tr h="28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Clinicas 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pt-P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Centros Médicos 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t-P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Aparelhos emissores de radiação ionizante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pt-P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Aparelhos emissores de radiação ionizante não inspecionados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t-P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Instalações Licenciadas 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pt-P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latin typeface="Times New Roman"/>
                          <a:ea typeface="Calibri"/>
                          <a:cs typeface="Times New Roman"/>
                        </a:rPr>
                        <a:t>Relatórios </a:t>
                      </a: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emitidos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latin typeface="Times New Roman"/>
                          <a:ea typeface="Calibri"/>
                          <a:cs typeface="Times New Roman"/>
                        </a:rPr>
                        <a:t>Relatórios</a:t>
                      </a:r>
                      <a:r>
                        <a:rPr lang="pt-PT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dirty="0" smtClean="0">
                          <a:latin typeface="Times New Roman"/>
                          <a:ea typeface="Calibri"/>
                          <a:cs typeface="Times New Roman"/>
                        </a:rPr>
                        <a:t>em </a:t>
                      </a: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fase de elaboração 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pt-P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"/>
            <a:ext cx="7653536" cy="620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rgbClr val="00B050"/>
                </a:solidFill>
              </a:rPr>
              <a:t> Tarefas Realizadas p/ </a:t>
            </a:r>
            <a:r>
              <a:rPr lang="pt-PT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Departamento de Licenciamento e Inspecção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331640" y="620688"/>
          <a:ext cx="7128792" cy="5792034"/>
        </p:xfrm>
        <a:graphic>
          <a:graphicData uri="http://schemas.openxmlformats.org/drawingml/2006/table">
            <a:tbl>
              <a:tblPr/>
              <a:tblGrid>
                <a:gridCol w="6480720"/>
                <a:gridCol w="648072"/>
              </a:tblGrid>
              <a:tr h="475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pt-PT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Inspecções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Realizadas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pt-PT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Processos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de pedido de Licenças analisados 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542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t-PT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Licenças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emitidas para Posse e Uso de fontes radioactivas 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4- Licenças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emitidas para transporte de fontes radioactivas 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pt-PT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Autorização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emitida para realização de trabalho relacionado com o NORM 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pt-PT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Autorizações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emitidas para importação de 124 fontes radioactivas 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pt-PT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Autorizações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emitidas para exportação de 294 fontes radioactivas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pt-PT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Autorizações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emitidas para Transferência de 421 fontes radioactivas 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 – Fontes radioactivas registadas </a:t>
                      </a: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actualmente na base de dados 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Times New Roman"/>
                          <a:ea typeface="Times New Roman"/>
                          <a:cs typeface="Times New Roman"/>
                        </a:rPr>
                        <a:t>1418</a:t>
                      </a:r>
                      <a:endParaRPr lang="pt-P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7647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Outras Actividades Desenvolvidas pela AREA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428860" y="1066131"/>
            <a:ext cx="485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Total de Resíduos NORM Inventariado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15616" y="1556792"/>
          <a:ext cx="7776863" cy="3959123"/>
        </p:xfrm>
        <a:graphic>
          <a:graphicData uri="http://schemas.openxmlformats.org/drawingml/2006/table">
            <a:tbl>
              <a:tblPr/>
              <a:tblGrid>
                <a:gridCol w="1027132"/>
                <a:gridCol w="1907532"/>
                <a:gridCol w="733666"/>
                <a:gridCol w="733666"/>
                <a:gridCol w="660300"/>
                <a:gridCol w="1027133"/>
                <a:gridCol w="660300"/>
                <a:gridCol w="1027134"/>
              </a:tblGrid>
              <a:tr h="552936">
                <a:tc>
                  <a:txBody>
                    <a:bodyPr/>
                    <a:lstStyle/>
                    <a:p>
                      <a:pPr marR="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err="1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pt-PT" sz="2000" b="1" dirty="0" err="1">
                          <a:solidFill>
                            <a:srgbClr val="161515"/>
                          </a:solidFill>
                          <a:latin typeface="Times New Roman"/>
                          <a:ea typeface="Times New Roman"/>
                        </a:rPr>
                        <a:t>°</a:t>
                      </a:r>
                      <a:r>
                        <a:rPr lang="pt-PT" sz="2000" b="1" dirty="0" err="1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.Ord</a:t>
                      </a: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Objectos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Total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52070">
                <a:tc>
                  <a:txBody>
                    <a:bodyPr/>
                    <a:lstStyle/>
                    <a:p>
                      <a:pPr marR="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1 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Nº de Tambores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1815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167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2043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0">
                <a:tc>
                  <a:txBody>
                    <a:bodyPr/>
                    <a:lstStyle/>
                    <a:p>
                      <a:pPr marR="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2 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Nº de Tubos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676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546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1981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3212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27">
                <a:tc>
                  <a:txBody>
                    <a:bodyPr/>
                    <a:lstStyle/>
                    <a:p>
                      <a:pPr marR="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3 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Nº de Peças Metálicas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  4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263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24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291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0">
                <a:tc>
                  <a:txBody>
                    <a:bodyPr/>
                    <a:lstStyle/>
                    <a:p>
                      <a:pPr marR="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4 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Nº de Sacos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70">
                <a:tc>
                  <a:txBody>
                    <a:bodyPr/>
                    <a:lstStyle/>
                    <a:p>
                      <a:pPr marR="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5 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Nº de Skips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19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27">
                <a:tc>
                  <a:txBody>
                    <a:bodyPr/>
                    <a:lstStyle/>
                    <a:p>
                      <a:pPr marR="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Nº de </a:t>
                      </a:r>
                      <a:r>
                        <a:rPr lang="pt-PT" sz="2000" b="1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Células </a:t>
                      </a: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NORM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N.A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2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NORM (</a:t>
                      </a:r>
                      <a:r>
                        <a:rPr lang="pt-PT" sz="2000" b="1" dirty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Toneladas)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544,9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5,6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2,052,6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rgbClr val="2C2B2A"/>
                          </a:solidFill>
                          <a:latin typeface="Times New Roman"/>
                          <a:ea typeface="Times New Roman"/>
                        </a:rPr>
                        <a:t>21,3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latin typeface="Times New Roman"/>
                          <a:ea typeface="Times New Roman"/>
                        </a:rPr>
                        <a:t>2.6644,4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643042" y="50004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INVENTÁRIO DOS RESÍDUOS EXISTENTES EM </a:t>
            </a:r>
            <a:r>
              <a:rPr lang="pt-PT" b="1" dirty="0" smtClean="0"/>
              <a:t>A 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57356" y="357187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INVENTÁRIO DOS RESÍDUOS EXISTENTES EM </a:t>
            </a:r>
            <a:r>
              <a:rPr lang="pt-PT" b="1" dirty="0" smtClean="0"/>
              <a:t>B </a:t>
            </a:r>
            <a:endParaRPr lang="pt-PT" dirty="0"/>
          </a:p>
        </p:txBody>
      </p:sp>
      <p:pic>
        <p:nvPicPr>
          <p:cNvPr id="11" name="Imagem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71942"/>
            <a:ext cx="3376617" cy="226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43380"/>
            <a:ext cx="3138489" cy="220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Nova pasta\PC01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485" y="1142984"/>
            <a:ext cx="2646829" cy="2160240"/>
          </a:xfrm>
          <a:prstGeom prst="rect">
            <a:avLst/>
          </a:prstGeom>
          <a:noFill/>
        </p:spPr>
      </p:pic>
      <p:pic>
        <p:nvPicPr>
          <p:cNvPr id="15" name="Picture 3" descr="D:\Nova pasta\PC05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7596" y="1071546"/>
            <a:ext cx="2736304" cy="2170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857356" y="357187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INVENTÁRIO DOS RESÍDUOS EXISTENTES EM </a:t>
            </a:r>
            <a:r>
              <a:rPr lang="pt-PT" b="1" dirty="0" smtClean="0"/>
              <a:t>D </a:t>
            </a:r>
            <a:endParaRPr lang="pt-PT" dirty="0"/>
          </a:p>
        </p:txBody>
      </p:sp>
      <p:pic>
        <p:nvPicPr>
          <p:cNvPr id="14" name="Imagem 13" descr="C:\Users\Office\AppData\Local\Microsoft\Windows\Temporary Internet Files\Content.IE5\OAG0HRYR\IMG_08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32210"/>
            <a:ext cx="35004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3143240" y="592117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RESÍDUOS EXISTENTES EM </a:t>
            </a:r>
            <a:r>
              <a:rPr lang="pt-PT" b="1" dirty="0" smtClean="0"/>
              <a:t>E </a:t>
            </a:r>
            <a:endParaRPr lang="pt-PT" dirty="0"/>
          </a:p>
        </p:txBody>
      </p:sp>
      <p:pic>
        <p:nvPicPr>
          <p:cNvPr id="16" name="Imagem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3929066"/>
            <a:ext cx="3643338" cy="27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929066"/>
            <a:ext cx="3519493" cy="273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Constrangimentos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1196752"/>
            <a:ext cx="8215343" cy="52149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uma maneira geral foram identificados os seguintes constrangimentos:</a:t>
            </a:r>
          </a:p>
          <a:p>
            <a:pPr algn="just">
              <a:buNone/>
            </a:pPr>
            <a:endParaRPr lang="pt-PT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900" lvl="0" indent="-514350" algn="just">
              <a:buClrTx/>
              <a:buSzPct val="90000"/>
              <a:buFont typeface="+mj-lt"/>
              <a:buAutoNum type="romanLcPeriod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Falta de técnicos formados em matérias relacionadas a Radioprotecção no uso de Técnicas de Radiografia Industrial e Radioterapia;</a:t>
            </a:r>
          </a:p>
          <a:p>
            <a:pPr marL="596900" lvl="0" indent="-514350" algn="just">
              <a:buClrTx/>
              <a:buSzPct val="90000"/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6900" indent="-514350" algn="just">
              <a:buClrTx/>
              <a:buSzPct val="90000"/>
              <a:buFont typeface="+mj-lt"/>
              <a:buAutoNum type="romanLcPeriod" startAt="2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Número insuficiente de técnicos para levar avante as inúmeras tarefas por realizar em todo o país; </a:t>
            </a:r>
          </a:p>
          <a:p>
            <a:pPr marL="596900" indent="-514350" algn="just">
              <a:buClrTx/>
              <a:buSzPct val="90000"/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6900" lvl="0" indent="-514350" algn="just">
              <a:buClrTx/>
              <a:buSzPct val="90000"/>
              <a:buFont typeface="+mj-lt"/>
              <a:buAutoNum type="romanLcPeriod" startAt="2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Formação deficiente de técnicos na área de Dosimetria e Radioprotecção;</a:t>
            </a:r>
          </a:p>
          <a:p>
            <a:pPr marL="596900" lvl="0" indent="-514350" algn="just">
              <a:buClrTx/>
              <a:buSzPct val="90000"/>
              <a:buNone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96900" indent="-514350" algn="just">
              <a:buFont typeface="+mj-lt"/>
              <a:buAutoNum type="romanLcPeriod" startAt="2"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6900" lvl="0" indent="-514350" algn="just">
              <a:buFont typeface="+mj-lt"/>
              <a:buAutoNum type="romanLcPeriod" startAt="2"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0" indent="-177800" algn="just">
              <a:buFont typeface="Wingdings" pitchFamily="2" charset="2"/>
              <a:buChar char="ü"/>
              <a:tabLst>
                <a:tab pos="1079500" algn="l"/>
                <a:tab pos="1346200" algn="l"/>
              </a:tabLst>
            </a:pPr>
            <a:endParaRPr lang="pt-PT" alt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altLang="en-US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35100" y="116632"/>
            <a:ext cx="7499350" cy="4320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4800" dirty="0" smtClean="0">
                <a:solidFill>
                  <a:schemeClr val="tx2">
                    <a:satMod val="130000"/>
                  </a:schemeClr>
                </a:solidFill>
              </a:rPr>
              <a:t>Sumário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71563" y="692696"/>
            <a:ext cx="7604893" cy="6165304"/>
          </a:xfrm>
        </p:spPr>
        <p:txBody>
          <a:bodyPr/>
          <a:lstStyle/>
          <a:p>
            <a:pPr eaLnBrk="1" hangingPunct="1"/>
            <a:r>
              <a:rPr lang="pt-PT" sz="2400" dirty="0" smtClean="0"/>
              <a:t>Estrutura Orgânica da AREA</a:t>
            </a:r>
          </a:p>
          <a:p>
            <a:pPr eaLnBrk="1" hangingPunct="1"/>
            <a:r>
              <a:rPr lang="pt-PT" sz="2400" dirty="0" smtClean="0"/>
              <a:t>Quadro de Pessoal</a:t>
            </a:r>
          </a:p>
          <a:p>
            <a:pPr eaLnBrk="1" hangingPunct="1"/>
            <a:r>
              <a:rPr lang="pt-PT" sz="2400" dirty="0" smtClean="0"/>
              <a:t>OGE e Receitas Próprias</a:t>
            </a:r>
          </a:p>
          <a:p>
            <a:pPr eaLnBrk="1" hangingPunct="1"/>
            <a:r>
              <a:rPr lang="pt-PT" sz="2400" dirty="0" smtClean="0"/>
              <a:t>Legislação</a:t>
            </a:r>
          </a:p>
          <a:p>
            <a:pPr eaLnBrk="1" hangingPunct="1"/>
            <a:r>
              <a:rPr lang="pt-PT" sz="2400" dirty="0" smtClean="0"/>
              <a:t>Cooperação com as Instituições Nacionais</a:t>
            </a:r>
          </a:p>
          <a:p>
            <a:pPr eaLnBrk="1" hangingPunct="1"/>
            <a:r>
              <a:rPr lang="pt-PT" sz="2400" dirty="0" smtClean="0"/>
              <a:t>Cooperação Técnica com  a AIEA</a:t>
            </a:r>
          </a:p>
          <a:p>
            <a:pPr eaLnBrk="1" hangingPunct="1"/>
            <a:r>
              <a:rPr lang="pt-PT" sz="2400" dirty="0" smtClean="0"/>
              <a:t>Tarefas desenvolvidas pelo:</a:t>
            </a:r>
          </a:p>
          <a:p>
            <a:pPr eaLnBrk="1" hangingPunct="1">
              <a:buNone/>
            </a:pPr>
            <a:r>
              <a:rPr lang="pt-PT" sz="2400" dirty="0" smtClean="0"/>
              <a:t>		a) Departamento de Dosimetria &amp; Laboratório de </a:t>
            </a:r>
            <a:r>
              <a:rPr lang="pt-PT" sz="2400" dirty="0" err="1" smtClean="0"/>
              <a:t>Radioprotecção</a:t>
            </a:r>
            <a:endParaRPr lang="pt-PT" sz="2400" dirty="0" smtClean="0"/>
          </a:p>
          <a:p>
            <a:pPr eaLnBrk="1" hangingPunct="1">
              <a:buNone/>
            </a:pPr>
            <a:r>
              <a:rPr lang="pt-PT" sz="2400" dirty="0" smtClean="0"/>
              <a:t>		b) Departamento de Licenciamento e Inspecção</a:t>
            </a:r>
          </a:p>
          <a:p>
            <a:pPr eaLnBrk="1" hangingPunct="1"/>
            <a:r>
              <a:rPr lang="pt-PT" sz="2400" dirty="0" smtClean="0"/>
              <a:t>Constrangimentos</a:t>
            </a:r>
          </a:p>
          <a:p>
            <a:pPr eaLnBrk="1" hangingPunct="1"/>
            <a:r>
              <a:rPr lang="pt-PT" sz="2400" dirty="0" err="1" smtClean="0"/>
              <a:t>Perspectivas</a:t>
            </a:r>
            <a:endParaRPr lang="pt-PT" sz="2400" dirty="0" smtClean="0"/>
          </a:p>
          <a:p>
            <a:pPr eaLnBrk="1" hangingPunct="1"/>
            <a:r>
              <a:rPr lang="pt-PT" sz="2400" dirty="0" smtClean="0"/>
              <a:t>Conclusões </a:t>
            </a:r>
          </a:p>
          <a:p>
            <a:pPr eaLnBrk="1" hangingPunct="1">
              <a:buFont typeface="Wingdings 2" pitchFamily="18" charset="2"/>
              <a:buNone/>
            </a:pPr>
            <a:endParaRPr lang="pt-PT" sz="2400" dirty="0" smtClean="0"/>
          </a:p>
          <a:p>
            <a:pPr eaLnBrk="1" hangingPunct="1"/>
            <a:endParaRPr lang="pt-PT" sz="2400" dirty="0" smtClean="0"/>
          </a:p>
          <a:p>
            <a:pPr eaLnBrk="1" hangingPunct="1"/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1"/>
            <a:ext cx="8229600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Perspectivas</a:t>
            </a:r>
            <a:endParaRPr lang="pt-PT" sz="28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71600" y="764704"/>
            <a:ext cx="7999319" cy="5904656"/>
          </a:xfrm>
        </p:spPr>
        <p:txBody>
          <a:bodyPr>
            <a:noAutofit/>
          </a:bodyPr>
          <a:lstStyle/>
          <a:p>
            <a:pPr lvl="0"/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Continuar a inventariação de fontes radioactivas existentes em todo o território nacional;</a:t>
            </a:r>
          </a:p>
          <a:p>
            <a:pPr lvl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Continuar o processo de elaboração de Regulamentos e Normas;</a:t>
            </a:r>
          </a:p>
          <a:p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Retomar o programa de visitas as províncias para maior divulgação das actividades da AREA, através da realização de palestras, colóquios, seminários e workshops; </a:t>
            </a:r>
          </a:p>
          <a:p>
            <a:pPr lvl="0"/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Continuar o processo de licenciamento de clínicas e unidades hospitalares; </a:t>
            </a:r>
          </a:p>
          <a:p>
            <a:pPr lvl="0"/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Continuar o processo de formação de quadros com ajuda da AIEA;</a:t>
            </a:r>
          </a:p>
          <a:p>
            <a:pPr>
              <a:buNone/>
            </a:pPr>
            <a:endParaRPr lang="pt-PT" sz="22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altLang="en-US" sz="22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7813"/>
            <a:ext cx="6048672" cy="70291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solidFill>
                  <a:schemeClr val="tx2">
                    <a:satMod val="130000"/>
                  </a:schemeClr>
                </a:solidFill>
              </a:rPr>
              <a:t>Conclusões e Perspectivas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85813" y="1052736"/>
            <a:ext cx="8215343" cy="5590953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pt-P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Conclusões:</a:t>
            </a:r>
          </a:p>
          <a:p>
            <a:pPr marL="720725" lvl="0">
              <a:buFont typeface="Wingdings" pitchFamily="2" charset="2"/>
              <a:buChar char="ü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Apesar da situação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macro-económica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que o país atravessa, no período em referência a AREA cumpriu em mais de 80 % as actividades inicialmente programadas;</a:t>
            </a:r>
          </a:p>
          <a:p>
            <a:pPr marL="720725" lvl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>
              <a:buFont typeface="Wingdings" pitchFamily="2" charset="2"/>
              <a:buChar char="ü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Necessidade urgente de admissão de quadros técnicos principalmente na especialidade de física nuclear;</a:t>
            </a:r>
          </a:p>
          <a:p>
            <a:pPr marL="720725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>
              <a:buFont typeface="Wingdings" pitchFamily="2" charset="2"/>
              <a:buChar char="ü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Necessidade urgente da construção de um repositório final para resíduos radioactivos;</a:t>
            </a:r>
          </a:p>
          <a:p>
            <a:pPr marL="720725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>
              <a:buFont typeface="Wingdings" pitchFamily="2" charset="2"/>
              <a:buChar char="ü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Criação de uma entidade de gestão e controlo de resíduos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radioactvivos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20725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0725">
              <a:buFont typeface="Wingdings" pitchFamily="2" charset="2"/>
              <a:buChar char="ü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Necessidade urgente da aprovação da Comissão Nacional de Radioprotecção e Segurança Nuclear;</a:t>
            </a:r>
            <a:endParaRPr lang="pt-PT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729187" y="2071688"/>
            <a:ext cx="61221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6000" b="1" dirty="0" smtClean="0">
                <a:solidFill>
                  <a:srgbClr val="92D050"/>
                </a:solidFill>
              </a:rPr>
              <a:t>Muito Obrigado</a:t>
            </a:r>
            <a:r>
              <a:rPr lang="en-US" sz="6000" b="1" dirty="0" smtClean="0">
                <a:solidFill>
                  <a:srgbClr val="92D050"/>
                </a:solidFill>
              </a:rPr>
              <a:t>!</a:t>
            </a:r>
            <a:endParaRPr lang="en-US" sz="6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1"/>
            <a:ext cx="8028384" cy="648072"/>
          </a:xfrm>
        </p:spPr>
        <p:txBody>
          <a:bodyPr>
            <a:normAutofit fontScale="90000"/>
          </a:bodyPr>
          <a:lstStyle/>
          <a:p>
            <a:pPr lvl="0"/>
            <a:r>
              <a:rPr lang="pt-PT" sz="2000" b="1" dirty="0" smtClean="0"/>
              <a:t>ORGANIZAÇÃO, DIREÇÃO E FUNCIONAMENTO DOS SERVIÇOS</a:t>
            </a:r>
            <a:endParaRPr lang="pt-PT" sz="20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836712"/>
            <a:ext cx="8247860" cy="5592684"/>
          </a:xfrm>
        </p:spPr>
        <p:txBody>
          <a:bodyPr>
            <a:normAutofit/>
          </a:bodyPr>
          <a:lstStyle/>
          <a:p>
            <a:pPr marL="812800" indent="-355600" algn="just" eaLnBrk="1" hangingPunct="1">
              <a:buNone/>
            </a:pPr>
            <a:r>
              <a:rPr lang="pt-P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A Autoridade Reguladora de Energia Atómica (AREA), é um Instituto público de carácter científico e de desenvolvimento tecnológico que tem por finalidade a prossecução de objetivos da política de utilização de energia atómica adoptada pelo Estado</a:t>
            </a:r>
            <a:r>
              <a:rPr lang="pt-PT" alt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01800" lvl="1" indent="-355600" eaLnBrk="1" fontAlgn="auto" hangingPunct="1">
              <a:lnSpc>
                <a:spcPct val="12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pt-PT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pt-PT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82089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4000" dirty="0" smtClean="0">
                <a:solidFill>
                  <a:schemeClr val="tx2">
                    <a:satMod val="130000"/>
                  </a:schemeClr>
                </a:solidFill>
              </a:rPr>
              <a:t>Recursos Humanos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14348" y="1142984"/>
          <a:ext cx="8286809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/>
                <a:gridCol w="1903246"/>
                <a:gridCol w="2910036"/>
                <a:gridCol w="1044634"/>
                <a:gridCol w="857256"/>
              </a:tblGrid>
              <a:tr h="752015"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Pessoal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Carreira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Categoria/Cargo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Previsto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Actual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Direcção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Director Geral  &amp; D.G.A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Chefia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Chefe Dpt.</a:t>
                      </a:r>
                      <a:r>
                        <a:rPr lang="pt-PT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Seccção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Investigador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Invest</a:t>
                      </a:r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 Científica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Inv. Coord</a:t>
                      </a:r>
                      <a:r>
                        <a:rPr lang="pt-PT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 – </a:t>
                      </a:r>
                      <a:r>
                        <a:rPr lang="pt-PT" sz="1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Estág</a:t>
                      </a:r>
                      <a:r>
                        <a:rPr lang="pt-PT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Inv.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Téc. Superior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Téc. S. Regulador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Assessor – Téc. 2ª Classe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Técnico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Téc. Regulador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Especialista – Téc.</a:t>
                      </a:r>
                      <a:r>
                        <a:rPr lang="pt-PT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3ª Classe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Téc</a:t>
                      </a:r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 Médio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Téc. M. Regulador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Téc</a:t>
                      </a:r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 Pr.</a:t>
                      </a:r>
                      <a:r>
                        <a:rPr lang="pt-PT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Téc M. 3ª Classe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Administrativo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Adm. Regulador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Oficial Adm.</a:t>
                      </a:r>
                      <a:r>
                        <a:rPr lang="pt-PT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Aspirante Reg.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Mot</a:t>
                      </a:r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 de Pesados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M.P. Principal – M.P.</a:t>
                      </a:r>
                      <a:r>
                        <a:rPr lang="pt-PT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2ª Classe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endParaRPr lang="pt-PT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Mot</a:t>
                      </a:r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 de Ligeiros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M.L. Principal – M.L.</a:t>
                      </a:r>
                      <a:r>
                        <a:rPr lang="pt-PT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2ª Classe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PT" sz="1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Auxiliar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Aux</a:t>
                      </a:r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. de Limpeza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A.L. Principal – A.L. 2ª Classe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PT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r>
                        <a:rPr lang="pt-PT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PT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pt-PT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pt-PT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85852" y="692696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Quadro de Pessoal da AREA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70291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dirty="0" smtClean="0">
                <a:solidFill>
                  <a:schemeClr val="tx2">
                    <a:satMod val="130000"/>
                  </a:schemeClr>
                </a:solidFill>
              </a:rPr>
              <a:t>Orçamento Geral do Estado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692696"/>
            <a:ext cx="8072438" cy="6165304"/>
          </a:xfrm>
        </p:spPr>
        <p:txBody>
          <a:bodyPr>
            <a:normAutofit/>
          </a:bodyPr>
          <a:lstStyle/>
          <a:p>
            <a:pPr marL="88900" indent="-6350" eaLnBrk="1" fontAlgn="auto" hangingPunct="1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orçamento da AREA é proveniente de duas fontes de financiamento: OGE e Receitas Próprias.</a:t>
            </a:r>
          </a:p>
          <a:p>
            <a:pPr marL="88900" indent="-6350" algn="ctr" eaLnBrk="1" fontAlgn="auto" hangingPunct="1">
              <a:spcAft>
                <a:spcPts val="0"/>
              </a:spcAft>
              <a:buNone/>
              <a:defRPr/>
            </a:pPr>
            <a:r>
              <a:rPr lang="pt-P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Tabela 1 – </a:t>
            </a:r>
            <a:r>
              <a:rPr lang="pt-PT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OGE Aprovado e Atribuído</a:t>
            </a:r>
          </a:p>
          <a:p>
            <a:pPr marL="88900" indent="-6350" algn="ctr" eaLnBrk="1" fontAlgn="auto" hangingPunct="1">
              <a:spcAft>
                <a:spcPts val="0"/>
              </a:spcAft>
              <a:buNone/>
              <a:defRPr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6350" eaLnBrk="1" fontAlgn="auto" hangingPunct="1">
              <a:spcAft>
                <a:spcPts val="0"/>
              </a:spcAft>
              <a:buNone/>
              <a:defRPr/>
            </a:pPr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PT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algn="ctr" defTabSz="901700">
              <a:buFont typeface="Courier New" pitchFamily="49" charset="0"/>
              <a:buChar char="o"/>
              <a:tabLst>
                <a:tab pos="723900" algn="l"/>
              </a:tabLst>
            </a:pPr>
            <a:r>
              <a:rPr lang="pt-PT" sz="1800" b="1" dirty="0" smtClean="0">
                <a:latin typeface="Times New Roman" pitchFamily="18" charset="0"/>
                <a:cs typeface="Times New Roman" pitchFamily="18" charset="0"/>
              </a:rPr>
              <a:t>Tabela 2: Despesas do OGE 2017 – Valor Atribuído, cota, cabimentado e </a:t>
            </a:r>
          </a:p>
          <a:p>
            <a:pPr marL="444500" lvl="2" indent="-244475" algn="ctr" defTabSz="901700">
              <a:buNone/>
              <a:tabLst>
                <a:tab pos="723900" algn="l"/>
              </a:tabLst>
            </a:pPr>
            <a:endParaRPr lang="pt-PT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algn="ctr" defTabSz="901700">
              <a:buNone/>
              <a:tabLst>
                <a:tab pos="723900" algn="l"/>
              </a:tabLst>
            </a:pPr>
            <a:r>
              <a:rPr lang="pt-P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Tabela2</a:t>
            </a:r>
            <a:r>
              <a:rPr lang="pt-PT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t-PT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OGE– Quota atribuída, Cabimentada e Executada</a:t>
            </a:r>
            <a:endParaRPr lang="pt-PT" sz="1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None/>
              <a:tabLst>
                <a:tab pos="723900" algn="l"/>
              </a:tabLst>
            </a:pPr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pt-PT" alt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15617" y="1844823"/>
          <a:ext cx="7920879" cy="2160240"/>
        </p:xfrm>
        <a:graphic>
          <a:graphicData uri="http://schemas.openxmlformats.org/drawingml/2006/table">
            <a:tbl>
              <a:tblPr/>
              <a:tblGrid>
                <a:gridCol w="1588630"/>
                <a:gridCol w="1549770"/>
                <a:gridCol w="1563664"/>
                <a:gridCol w="1439126"/>
                <a:gridCol w="1779689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Rubrica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Valor Aprovado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      Cativo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Reforço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Atribuído</a:t>
                      </a:r>
                      <a:endParaRPr lang="pt-PT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Pessoal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49.831.942,00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1.009.157,70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50.841.099,70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Bens e Serviços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26.813.910,00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11.426.817,90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6.235.081,00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21.622.173,10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Investimentos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5.285.387,00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5.285.387,00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81.931.239,00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16.712.204,90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7.244.238,70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72.463.272,80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71600" y="4581128"/>
          <a:ext cx="7992888" cy="2088232"/>
        </p:xfrm>
        <a:graphic>
          <a:graphicData uri="http://schemas.openxmlformats.org/drawingml/2006/table">
            <a:tbl>
              <a:tblPr/>
              <a:tblGrid>
                <a:gridCol w="1512167"/>
                <a:gridCol w="1656184"/>
                <a:gridCol w="1800200"/>
                <a:gridCol w="1368153"/>
                <a:gridCol w="1656184"/>
              </a:tblGrid>
              <a:tr h="34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     Rubrica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   OGE Atribuído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latin typeface="Times New Roman"/>
                          <a:ea typeface="Times New Roman"/>
                        </a:rPr>
                        <a:t>   Quota Atribuída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latin typeface="Times New Roman"/>
                          <a:ea typeface="Times New Roman"/>
                        </a:rPr>
                        <a:t>Cabimentado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latin typeface="Times New Roman"/>
                          <a:ea typeface="Times New Roman"/>
                        </a:rPr>
                        <a:t> Grau</a:t>
                      </a:r>
                      <a:r>
                        <a:rPr lang="pt-PT" sz="16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PT" sz="1600" b="1" baseline="0" dirty="0" err="1" smtClean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pt-PT" sz="1600" b="1" dirty="0" err="1" smtClean="0">
                          <a:latin typeface="Times New Roman"/>
                          <a:ea typeface="Times New Roman"/>
                        </a:rPr>
                        <a:t>xec</a:t>
                      </a:r>
                      <a:r>
                        <a:rPr lang="pt-PT" sz="1600" b="1" dirty="0" smtClean="0">
                          <a:latin typeface="Times New Roman"/>
                          <a:ea typeface="Times New Roman"/>
                        </a:rPr>
                        <a:t>. (%)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5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Pessoal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50.841.099,70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36.554.241,90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36.554.241,90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448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Bens e Serviços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21.622.173,10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18.069.479,35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17.213.244,29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95,26%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0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Investimentos</a:t>
                      </a:r>
                      <a:endParaRPr lang="pt-PT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436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72.463.272,80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54.623.721,25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53.767.486,19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98,43%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"/>
            <a:ext cx="8229600" cy="5486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Receitas Próprias</a:t>
            </a:r>
            <a:endParaRPr lang="pt-PT" sz="24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692696"/>
            <a:ext cx="8072438" cy="288032"/>
          </a:xfrm>
        </p:spPr>
        <p:txBody>
          <a:bodyPr>
            <a:normAutofit fontScale="62500" lnSpcReduction="20000"/>
          </a:bodyPr>
          <a:lstStyle/>
          <a:p>
            <a:pPr marL="88900" indent="-6350" eaLnBrk="1" fontAlgn="auto" hangingPunct="1">
              <a:spcAft>
                <a:spcPts val="0"/>
              </a:spcAft>
              <a:buNone/>
              <a:defRPr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6350" eaLnBrk="1" fontAlgn="auto" hangingPunct="1">
              <a:spcAft>
                <a:spcPts val="0"/>
              </a:spcAft>
              <a:buNone/>
              <a:defRPr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PT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Font typeface="Courier New" pitchFamily="49" charset="0"/>
              <a:buChar char="o"/>
              <a:tabLst>
                <a:tab pos="723900" algn="l"/>
              </a:tabLst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2" indent="-244475" defTabSz="901700">
              <a:buNone/>
              <a:tabLst>
                <a:tab pos="723900" algn="l"/>
              </a:tabLst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pt-PT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043608" y="836710"/>
          <a:ext cx="7848872" cy="2880324"/>
        </p:xfrm>
        <a:graphic>
          <a:graphicData uri="http://schemas.openxmlformats.org/drawingml/2006/table">
            <a:tbl>
              <a:tblPr/>
              <a:tblGrid>
                <a:gridCol w="3024336"/>
                <a:gridCol w="1224136"/>
                <a:gridCol w="1872208"/>
                <a:gridCol w="1728192"/>
              </a:tblGrid>
              <a:tr h="343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Descrição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Notas</a:t>
                      </a:r>
                      <a:r>
                        <a:rPr lang="pt-PT" sz="16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PT" sz="1600" b="1" baseline="0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Emit</a:t>
                      </a:r>
                      <a:r>
                        <a:rPr lang="pt-PT" sz="16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Valor 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não </a:t>
                      </a:r>
                      <a:r>
                        <a:rPr lang="pt-PT" sz="16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Liq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pt-PT" sz="12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(AKZ)    </a:t>
                      </a:r>
                      <a:endParaRPr lang="pt-PT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Valor </a:t>
                      </a:r>
                      <a:r>
                        <a:rPr lang="pt-PT" sz="16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Liqui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PT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(AKZ</a:t>
                      </a: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pt-PT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50736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Notas </a:t>
                      </a: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de 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Cobrança</a:t>
                      </a:r>
                      <a:r>
                        <a:rPr lang="pt-PT" sz="16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Emitidas </a:t>
                      </a: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em 2017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Times New Roman"/>
                          <a:ea typeface="Times New Roman"/>
                        </a:rPr>
                        <a:t>477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50736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Notas de 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Cobrança </a:t>
                      </a: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Não liquidadas em 2017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59.843.600,00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50736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Notas de 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Cobrança </a:t>
                      </a: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Emitidas em 2017 e 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liquidadas em </a:t>
                      </a: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2017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374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410.490.474,46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50736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Notas de 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Cobrança </a:t>
                      </a: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Emitidas em 2016 e liquidadas em 2017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Times New Roman"/>
                          <a:ea typeface="Times New Roman"/>
                        </a:rPr>
                        <a:t>28.922.000,00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50736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Total Arrecadado-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--------------------------------------------------------------------</a:t>
                      </a:r>
                      <a:r>
                        <a:rPr lang="pt-PT" sz="1600" b="1" baseline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pt-PT" sz="16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pt-PT" sz="16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439.412.474,46</a:t>
                      </a:r>
                      <a:endParaRPr lang="pt-PT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95736" y="441540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Tabela 3 –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Notas de Cobranças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39752" y="3866419"/>
            <a:ext cx="5544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Tabela 4 –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Receitas Arrecadadas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115616" y="4272093"/>
          <a:ext cx="7776864" cy="2580511"/>
        </p:xfrm>
        <a:graphic>
          <a:graphicData uri="http://schemas.openxmlformats.org/drawingml/2006/table">
            <a:tbl>
              <a:tblPr/>
              <a:tblGrid>
                <a:gridCol w="5033433"/>
                <a:gridCol w="2743431"/>
              </a:tblGrid>
              <a:tr h="3492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Descrição 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Valor em Kwanzas</a:t>
                      </a:r>
                      <a:endParaRPr lang="pt-PT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403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Receitas de exploração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439.412.474,46</a:t>
                      </a:r>
                      <a:endParaRPr lang="pt-PT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3403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Multas Aplicadas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22.249.175,00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Juros de Capital referente as multas aplicadas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2.689.493,22</a:t>
                      </a:r>
                      <a:endParaRPr lang="pt-PT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347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Juros de Aplicação de Capital referente as receitas 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3.868.248,89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1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Total Arrecadado  --------------------------- -- </a:t>
                      </a:r>
                      <a:r>
                        <a:rPr lang="pt-PT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--------------------------</a:t>
                      </a:r>
                      <a:r>
                        <a:rPr lang="pt-PT" sz="1800" b="1" dirty="0" smtClean="0">
                          <a:latin typeface="Times New Roman"/>
                          <a:ea typeface="Times New Roman"/>
                        </a:rPr>
                        <a:t>468.219.391,57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54868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Receitas Próprias</a:t>
            </a:r>
            <a:endParaRPr lang="pt-PT" sz="24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692696"/>
            <a:ext cx="8072438" cy="5688632"/>
          </a:xfrm>
        </p:spPr>
        <p:txBody>
          <a:bodyPr>
            <a:normAutofit/>
          </a:bodyPr>
          <a:lstStyle/>
          <a:p>
            <a:pPr marL="1346200" lvl="2" indent="-1146175" defTabSz="901700">
              <a:buNone/>
              <a:tabLst>
                <a:tab pos="723900" algn="l"/>
              </a:tabLst>
            </a:pPr>
            <a:r>
              <a:rPr lang="pt-PT" sz="2000" b="1" dirty="0" smtClean="0">
                <a:solidFill>
                  <a:srgbClr val="FF0000"/>
                </a:solidFill>
              </a:rPr>
              <a:t>Tabela5</a:t>
            </a:r>
            <a:r>
              <a:rPr lang="pt-PT" sz="2000" b="1" dirty="0" smtClean="0">
                <a:solidFill>
                  <a:srgbClr val="00B050"/>
                </a:solidFill>
              </a:rPr>
              <a:t> – Distribuição das Receitas em conformidade ao Artigo 90º do Decreto Presidencial 12/12, de 25 de Janeiro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pt-PT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187624" y="1412775"/>
          <a:ext cx="7387589" cy="1968845"/>
        </p:xfrm>
        <a:graphic>
          <a:graphicData uri="http://schemas.openxmlformats.org/drawingml/2006/table">
            <a:tbl>
              <a:tblPr/>
              <a:tblGrid>
                <a:gridCol w="3888432"/>
                <a:gridCol w="1800200"/>
                <a:gridCol w="1698957"/>
              </a:tblGrid>
              <a:tr h="448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Benificiário</a:t>
                      </a:r>
                      <a:endParaRPr lang="pt-PT" sz="2000" noProof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Valor</a:t>
                      </a:r>
                      <a:endParaRPr lang="pt-PT" sz="2000" noProof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Percentagem</a:t>
                      </a:r>
                      <a:endParaRPr lang="pt-PT" sz="2000" noProof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89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Infra- estrutura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153.794.366,06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35%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489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 smtClean="0">
                          <a:latin typeface="Times New Roman"/>
                          <a:ea typeface="Times New Roman"/>
                        </a:rPr>
                        <a:t>Funcionários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153.794.366,06</a:t>
                      </a:r>
                      <a:endParaRPr lang="pt-PT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Times New Roman"/>
                          <a:ea typeface="Times New Roman"/>
                        </a:rPr>
                        <a:t>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Fundo Social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131.823.742,34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30%</a:t>
                      </a:r>
                      <a:endParaRPr lang="pt-PT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187624" y="3933056"/>
          <a:ext cx="7344817" cy="2736305"/>
        </p:xfrm>
        <a:graphic>
          <a:graphicData uri="http://schemas.openxmlformats.org/drawingml/2006/table">
            <a:tbl>
              <a:tblPr/>
              <a:tblGrid>
                <a:gridCol w="3888433"/>
                <a:gridCol w="1944216"/>
                <a:gridCol w="1512168"/>
              </a:tblGrid>
              <a:tr h="445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Benificiários</a:t>
                      </a:r>
                      <a:endParaRPr lang="pt-PT" sz="1800" noProof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Percentagem</a:t>
                      </a:r>
                      <a:endParaRPr lang="pt-PT" sz="1800" noProof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noProof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Valor</a:t>
                      </a:r>
                      <a:endParaRPr lang="pt-PT" sz="1800" noProof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45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Tesouro Nacional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15%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3.337.376,25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45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MINEA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15%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3.337.376,25</a:t>
                      </a:r>
                      <a:endParaRPr lang="pt-PT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Atuantes e Participantes 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10%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2.224.917,50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45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Incentivos ao Pessoal</a:t>
                      </a:r>
                      <a:endParaRPr lang="pt-PT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30%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6.674.752,50</a:t>
                      </a:r>
                      <a:endParaRPr lang="pt-PT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Fundo de Investigação</a:t>
                      </a:r>
                      <a:endParaRPr lang="pt-PT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30%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6.674.752,50</a:t>
                      </a:r>
                      <a:endParaRPr lang="pt-PT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  <p:sp>
        <p:nvSpPr>
          <p:cNvPr id="15" name="Rectângulo 14"/>
          <p:cNvSpPr/>
          <p:nvPr/>
        </p:nvSpPr>
        <p:spPr>
          <a:xfrm>
            <a:off x="1259632" y="357301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Tabela6 – </a:t>
            </a:r>
            <a:r>
              <a:rPr lang="pt-PT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Distribuição dos valores das multas Aplicadas</a:t>
            </a:r>
            <a:endParaRPr lang="pt-PT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6926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2">
                    <a:satMod val="130000"/>
                  </a:schemeClr>
                </a:solidFill>
              </a:rPr>
              <a:t>Legislação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59632" y="764704"/>
          <a:ext cx="7416824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695595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Draft</a:t>
                      </a:r>
                      <a:r>
                        <a:rPr lang="pt-P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Regulamentos Elaborados em Fase de Consulta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0616">
                <a:tc>
                  <a:txBody>
                    <a:bodyPr/>
                    <a:lstStyle/>
                    <a:p>
                      <a:pPr marL="266700" indent="-266700"/>
                      <a:r>
                        <a:rPr kumimoji="0" lang="pt-PT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Licenciamento de Depósitos de Resíduos de Baixo e Médio Níveis de Radioactividade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0616">
                <a:tc>
                  <a:txBody>
                    <a:bodyPr/>
                    <a:lstStyle/>
                    <a:p>
                      <a:pPr marL="266700" indent="-266700"/>
                      <a:r>
                        <a:rPr kumimoji="0" lang="pt-PT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Licenciamento de Instalações Radiológicas, Escolha e Selecção de Locais para Depósitos de NORM e outros Resíduos Radioactivos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0616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pt-PT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Gestão de Resíduos de Materiais Radioactivo de Ocorrência Natural (NORM) e Outros Resíduos Radioactivos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595"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 Regulamento</a:t>
                      </a:r>
                      <a:r>
                        <a:rPr lang="pt-P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sobre Radioterapia e Medicina Nuclear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595"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pt-P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Regulamento sobre Radiologia de Diagnóstico e Intervenção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6926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2">
                    <a:satMod val="130000"/>
                  </a:schemeClr>
                </a:solidFill>
              </a:rPr>
              <a:t>Legislação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43608" y="764704"/>
          <a:ext cx="7920880" cy="509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1728192"/>
              </a:tblGrid>
              <a:tr h="728946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Convenções e Tratados Aprovados em Conselho de Ministros</a:t>
                      </a:r>
                      <a:r>
                        <a:rPr lang="pt-P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em 21/06/2018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Estado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87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Convenção sobre Segurança Nuclear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Não ratificado 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255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Convenção sobre Assistência</a:t>
                      </a:r>
                      <a:r>
                        <a:rPr lang="pt-P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em Caso de Acidente Nuclear ou Emergência Radiológica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Não ratificado </a:t>
                      </a:r>
                    </a:p>
                    <a:p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255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Convenção sobre Indeminização Complementar por Danos Nucleares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Não ratificado </a:t>
                      </a:r>
                    </a:p>
                    <a:p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255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Convenção sobre Protecção Física dos Materiais Nucleares e Respectivas Emendas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Não ratificado </a:t>
                      </a:r>
                    </a:p>
                    <a:p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255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Código de Conduta sobre Segurança Tecnológica e Física das Fontes Radioactivas</a:t>
                      </a:r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Não ratificado </a:t>
                      </a:r>
                    </a:p>
                    <a:p>
                      <a:endParaRPr lang="pt-P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1535</Words>
  <Application>Microsoft Office PowerPoint</Application>
  <PresentationFormat>Apresentação no Ecrã (4:3)</PresentationFormat>
  <Paragraphs>462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Solstício</vt:lpstr>
      <vt:lpstr>Apresentação do PowerPoint</vt:lpstr>
      <vt:lpstr>Sumário</vt:lpstr>
      <vt:lpstr>ORGANIZAÇÃO, DIREÇÃO E FUNCIONAMENTO DOS SERVIÇOS</vt:lpstr>
      <vt:lpstr>Recursos Humanos</vt:lpstr>
      <vt:lpstr>Orçamento Geral do Estado</vt:lpstr>
      <vt:lpstr>Receitas Próprias</vt:lpstr>
      <vt:lpstr>Receitas Próprias</vt:lpstr>
      <vt:lpstr>Legislação</vt:lpstr>
      <vt:lpstr>Legislação</vt:lpstr>
      <vt:lpstr>Cooperação</vt:lpstr>
      <vt:lpstr>Cooperação  Técnica com AIEA</vt:lpstr>
      <vt:lpstr>Cooperação Técnica com AIEA</vt:lpstr>
      <vt:lpstr>COOPERAÇÃO TECNICA COM AIEA</vt:lpstr>
      <vt:lpstr>Tarefas Realizadas p/ Departamento de Dosimetria e Radioprotecção</vt:lpstr>
      <vt:lpstr> Tarefas Realizadas p/ Departamento de Licenciamento e Inspecção</vt:lpstr>
      <vt:lpstr>Outras Actividades Desenvolvidas pela AREA</vt:lpstr>
      <vt:lpstr>Apresentação do PowerPoint</vt:lpstr>
      <vt:lpstr>Apresentação do PowerPoint</vt:lpstr>
      <vt:lpstr>Constrangimentos</vt:lpstr>
      <vt:lpstr>Perspectivas</vt:lpstr>
      <vt:lpstr>Conclusões e Perspectivas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Madalena Cardoso</dc:creator>
  <cp:lastModifiedBy>PC</cp:lastModifiedBy>
  <cp:revision>11</cp:revision>
  <dcterms:modified xsi:type="dcterms:W3CDTF">2018-09-11T07:12:47Z</dcterms:modified>
</cp:coreProperties>
</file>