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35FCB-AD14-4D78-A643-D9A02E9D4618}" type="datetimeFigureOut">
              <a:rPr lang="pt-PT" smtClean="0"/>
              <a:t>08-09-2018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735C8-CD5F-4BA8-83AA-9B3FC05C0F7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079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735C8-CD5F-4BA8-83AA-9B3FC05C0F7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21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600" b="1" dirty="0" smtClean="0"/>
              <a:t>VIII </a:t>
            </a:r>
            <a:r>
              <a:rPr lang="pt-PT" sz="3600" b="1" dirty="0"/>
              <a:t>CONSELHO </a:t>
            </a:r>
            <a:r>
              <a:rPr lang="pt-PT" sz="3600" b="1" dirty="0" smtClean="0"/>
              <a:t>CONSULTIVO </a:t>
            </a:r>
            <a:r>
              <a:rPr lang="pt-PT" sz="3600" b="1" dirty="0"/>
              <a:t>DO MINEA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PT" dirty="0" smtClean="0"/>
              <a:t>Saurimo, 11 e 12 </a:t>
            </a:r>
            <a:r>
              <a:rPr lang="pt-PT" dirty="0"/>
              <a:t>de </a:t>
            </a:r>
            <a:r>
              <a:rPr lang="pt-PT" dirty="0" smtClean="0"/>
              <a:t>Setembro </a:t>
            </a:r>
            <a:r>
              <a:rPr lang="pt-PT" dirty="0"/>
              <a:t>de </a:t>
            </a:r>
            <a:r>
              <a:rPr lang="pt-PT" dirty="0" smtClean="0"/>
              <a:t>2018</a:t>
            </a:r>
            <a:endParaRPr lang="pt-PT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828674"/>
            <a:ext cx="949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Tema: ANGOLA </a:t>
            </a:r>
            <a:r>
              <a:rPr lang="pt-PT" b="1" dirty="0"/>
              <a:t>E A AGÊNCIA INTERNACIONAL DE ENERGIA ATÓMICA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6253" y="5630779"/>
            <a:ext cx="4363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b="1" dirty="0" err="1"/>
              <a:t>Prelector</a:t>
            </a:r>
            <a:r>
              <a:rPr lang="pt-PT" b="1" dirty="0"/>
              <a:t>: Félix Vieira Lopes Jr.</a:t>
            </a:r>
          </a:p>
          <a:p>
            <a:pPr algn="r"/>
            <a:r>
              <a:rPr lang="pt-PT" b="1" dirty="0" smtClean="0"/>
              <a:t>IAEA NLO </a:t>
            </a:r>
            <a:r>
              <a:rPr lang="pt-PT" b="1" dirty="0"/>
              <a:t>(Angola)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322" y="131099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3.5 </a:t>
            </a:r>
            <a:r>
              <a:rPr lang="pt-PT" sz="2400" b="1" dirty="0"/>
              <a:t>Departamento de Cooperação Técnica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 fontScale="70000" lnSpcReduction="20000"/>
          </a:bodyPr>
          <a:lstStyle/>
          <a:p>
            <a:r>
              <a:rPr lang="pt-PT" b="1" dirty="0"/>
              <a:t>Programa de Cooperação Técnica</a:t>
            </a:r>
          </a:p>
          <a:p>
            <a:r>
              <a:rPr lang="pt-PT" b="1" dirty="0"/>
              <a:t>Aplicação de Métodos Científicos Avançados para a resolução de assuntos energéticos de grande complexidade</a:t>
            </a:r>
          </a:p>
          <a:p>
            <a:r>
              <a:rPr lang="pt-PT" b="1" dirty="0"/>
              <a:t>Garantir a formação de profissionais nacionais como analistas em:</a:t>
            </a:r>
          </a:p>
          <a:p>
            <a:r>
              <a:rPr lang="pt-PT" b="1" dirty="0" err="1" smtClean="0"/>
              <a:t>Electricidade</a:t>
            </a:r>
            <a:r>
              <a:rPr lang="pt-PT" b="1" dirty="0" smtClean="0"/>
              <a:t>;</a:t>
            </a:r>
            <a:endParaRPr lang="pt-PT" b="1" dirty="0"/>
          </a:p>
          <a:p>
            <a:r>
              <a:rPr lang="pt-PT" b="1" dirty="0"/>
              <a:t>Desenvolvimento de sistemas de </a:t>
            </a:r>
            <a:r>
              <a:rPr lang="pt-PT" b="1" dirty="0" smtClean="0"/>
              <a:t>energia;</a:t>
            </a:r>
            <a:endParaRPr lang="pt-PT" b="1" dirty="0"/>
          </a:p>
          <a:p>
            <a:r>
              <a:rPr lang="pt-PT" b="1" dirty="0"/>
              <a:t>Planeamento de Investimento </a:t>
            </a:r>
            <a:r>
              <a:rPr lang="pt-PT" b="1" dirty="0" smtClean="0"/>
              <a:t>Energético;</a:t>
            </a:r>
            <a:endParaRPr lang="pt-PT" b="1" dirty="0"/>
          </a:p>
          <a:p>
            <a:r>
              <a:rPr lang="pt-PT" b="1" dirty="0"/>
              <a:t>Políticas de energia e </a:t>
            </a:r>
            <a:r>
              <a:rPr lang="pt-PT" b="1" dirty="0" smtClean="0"/>
              <a:t>ambiente;</a:t>
            </a:r>
            <a:endParaRPr lang="pt-PT" b="1" dirty="0"/>
          </a:p>
          <a:p>
            <a:r>
              <a:rPr lang="pt-PT" b="1" dirty="0"/>
              <a:t>Implicações económicas em todas as áreas </a:t>
            </a:r>
            <a:r>
              <a:rPr lang="pt-PT" b="1" dirty="0" smtClean="0"/>
              <a:t>descritas;</a:t>
            </a:r>
            <a:endParaRPr lang="pt-PT" b="1" dirty="0"/>
          </a:p>
          <a:p>
            <a:r>
              <a:rPr lang="pt-PT" b="1" dirty="0"/>
              <a:t>Melhoria de políticas e processos de </a:t>
            </a:r>
            <a:r>
              <a:rPr lang="pt-PT" b="1" dirty="0" smtClean="0"/>
              <a:t>decisão; e</a:t>
            </a:r>
            <a:endParaRPr lang="pt-PT" b="1" dirty="0"/>
          </a:p>
          <a:p>
            <a:r>
              <a:rPr lang="pt-PT" b="1" dirty="0"/>
              <a:t>Formulação de estratégias de desenvolvimento sustentáveis para o sector de </a:t>
            </a:r>
            <a:r>
              <a:rPr lang="pt-PT" b="1" dirty="0" smtClean="0"/>
              <a:t>energia.</a:t>
            </a:r>
            <a:endParaRPr lang="pt-PT" b="1" dirty="0"/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4. </a:t>
            </a:r>
            <a:r>
              <a:rPr lang="pt-PT" sz="2400" b="1" dirty="0"/>
              <a:t>Suporte da Agência aos Estados Membros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 fontScale="62500" lnSpcReduction="20000"/>
          </a:bodyPr>
          <a:lstStyle/>
          <a:p>
            <a:r>
              <a:rPr lang="pt-PT" b="1" dirty="0"/>
              <a:t>Formação para a criação e manutenção de bases de dados de energia de qualidade</a:t>
            </a:r>
          </a:p>
          <a:p>
            <a:r>
              <a:rPr lang="pt-PT" b="1" dirty="0"/>
              <a:t>Transferência de modelos analíticos (MAED e MESSAGE)</a:t>
            </a:r>
          </a:p>
          <a:p>
            <a:r>
              <a:rPr lang="pt-PT" b="1" dirty="0"/>
              <a:t>Treinamento no uso dessas ferramentas</a:t>
            </a:r>
          </a:p>
          <a:p>
            <a:r>
              <a:rPr lang="pt-PT" b="1" dirty="0"/>
              <a:t>Provisão de equipamento de Tecnologias de Informação</a:t>
            </a:r>
          </a:p>
          <a:p>
            <a:r>
              <a:rPr lang="pt-PT" b="1" dirty="0"/>
              <a:t>Provisão, montagem e controlo de equipamento de tecnologia nuclear</a:t>
            </a:r>
          </a:p>
          <a:p>
            <a:pPr marL="0" indent="0">
              <a:buNone/>
            </a:pPr>
            <a:r>
              <a:rPr lang="pt-PT" dirty="0"/>
              <a:t>Ainda à:</a:t>
            </a:r>
          </a:p>
          <a:p>
            <a:r>
              <a:rPr lang="pt-PT" b="1" dirty="0" err="1"/>
              <a:t>Concepção</a:t>
            </a:r>
            <a:r>
              <a:rPr lang="pt-PT" b="1" dirty="0"/>
              <a:t> de modelos na área energia-ambiente especificamente para Angola;</a:t>
            </a:r>
          </a:p>
          <a:p>
            <a:r>
              <a:rPr lang="pt-PT" b="1" dirty="0"/>
              <a:t>Aplicação desses instrumentos para análise de questões interligadas de economia, energia e ambiente;</a:t>
            </a:r>
          </a:p>
          <a:p>
            <a:r>
              <a:rPr lang="pt-PT" b="1" dirty="0"/>
              <a:t>Formulação de estratégias sustentáveis para o sector de energia;</a:t>
            </a:r>
          </a:p>
          <a:p>
            <a:r>
              <a:rPr lang="pt-PT" b="1" dirty="0"/>
              <a:t>Preparação de Relatórios</a:t>
            </a:r>
          </a:p>
          <a:p>
            <a:r>
              <a:rPr lang="pt-PT" b="1" dirty="0"/>
              <a:t>Melhoria da comunicação de resultados aos órgãos decisores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5. </a:t>
            </a:r>
            <a:r>
              <a:rPr lang="pt-PT" sz="2400" b="1" dirty="0" err="1"/>
              <a:t>Actividades</a:t>
            </a:r>
            <a:r>
              <a:rPr lang="pt-PT" sz="2400" b="1" dirty="0"/>
              <a:t>-chave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Cursos nacionais à distância (e-</a:t>
            </a:r>
            <a:r>
              <a:rPr lang="pt-PT" b="1" dirty="0" err="1"/>
              <a:t>learning</a:t>
            </a:r>
            <a:r>
              <a:rPr lang="pt-PT" b="1" dirty="0"/>
              <a:t>) e em Angola (face-to-face)</a:t>
            </a:r>
          </a:p>
          <a:p>
            <a:r>
              <a:rPr lang="pt-PT" b="1" dirty="0"/>
              <a:t>Missões pluridisciplinares de especialistas de Angola e para Angola</a:t>
            </a:r>
          </a:p>
          <a:p>
            <a:r>
              <a:rPr lang="pt-PT" b="1" dirty="0"/>
              <a:t>Visitas científicas</a:t>
            </a:r>
          </a:p>
          <a:p>
            <a:r>
              <a:rPr lang="pt-PT" b="1" dirty="0"/>
              <a:t>Programas de bolsas de estudo e estágios a vários níveis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667" y="1539056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6. </a:t>
            </a:r>
            <a:r>
              <a:rPr lang="pt-PT" sz="2400" b="1" dirty="0"/>
              <a:t>Parceiros ministeriais de Angola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12" y="2177411"/>
            <a:ext cx="10820400" cy="4680589"/>
          </a:xfrm>
        </p:spPr>
        <p:txBody>
          <a:bodyPr>
            <a:normAutofit fontScale="92500" lnSpcReduction="20000"/>
          </a:bodyPr>
          <a:lstStyle/>
          <a:p>
            <a:r>
              <a:rPr lang="pt-PT" b="1" dirty="0"/>
              <a:t>Ministério da Energia e Águas</a:t>
            </a:r>
          </a:p>
          <a:p>
            <a:r>
              <a:rPr lang="pt-PT" b="1" dirty="0"/>
              <a:t>Ministério das Relações Exteriores</a:t>
            </a:r>
          </a:p>
          <a:p>
            <a:r>
              <a:rPr lang="pt-PT" b="1" dirty="0"/>
              <a:t>Ministério da Agricultura e </a:t>
            </a:r>
            <a:r>
              <a:rPr lang="pt-PT" b="1" dirty="0" smtClean="0"/>
              <a:t>Florestas</a:t>
            </a:r>
            <a:endParaRPr lang="pt-PT" b="1" dirty="0"/>
          </a:p>
          <a:p>
            <a:r>
              <a:rPr lang="pt-PT" b="1" dirty="0"/>
              <a:t>Ministério </a:t>
            </a:r>
            <a:r>
              <a:rPr lang="pt-PT" b="1" dirty="0" smtClean="0"/>
              <a:t>do Ensino Superior,  Ciência, Tecnologia e Inovação</a:t>
            </a:r>
            <a:endParaRPr lang="pt-PT" b="1" dirty="0"/>
          </a:p>
          <a:p>
            <a:r>
              <a:rPr lang="pt-PT" b="1" dirty="0"/>
              <a:t>Ministério </a:t>
            </a:r>
            <a:r>
              <a:rPr lang="pt-PT" b="1" dirty="0" smtClean="0"/>
              <a:t>das Finanças</a:t>
            </a:r>
          </a:p>
          <a:p>
            <a:r>
              <a:rPr lang="pt-PT" b="1" dirty="0" smtClean="0"/>
              <a:t>Ministério das Telecomunicações e Tecnologias de Informação </a:t>
            </a:r>
            <a:endParaRPr lang="pt-PT" b="1" dirty="0"/>
          </a:p>
          <a:p>
            <a:r>
              <a:rPr lang="pt-PT" b="1" dirty="0"/>
              <a:t>Ministério dos </a:t>
            </a:r>
            <a:r>
              <a:rPr lang="pt-PT" b="1" dirty="0" smtClean="0"/>
              <a:t>Recursos Minerais e Petróleos</a:t>
            </a:r>
            <a:endParaRPr lang="pt-PT" b="1" dirty="0"/>
          </a:p>
          <a:p>
            <a:r>
              <a:rPr lang="pt-PT" b="1" dirty="0"/>
              <a:t>Ministério da </a:t>
            </a:r>
            <a:r>
              <a:rPr lang="pt-PT" b="1" dirty="0" smtClean="0"/>
              <a:t>Defesa Nacional</a:t>
            </a:r>
            <a:endParaRPr lang="pt-PT" b="1" dirty="0"/>
          </a:p>
          <a:p>
            <a:r>
              <a:rPr lang="pt-PT" b="1" dirty="0"/>
              <a:t>Ministério da Saúde</a:t>
            </a:r>
          </a:p>
          <a:p>
            <a:r>
              <a:rPr lang="pt-PT" b="1" dirty="0"/>
              <a:t>Ministério </a:t>
            </a:r>
            <a:r>
              <a:rPr lang="pt-PT" b="1" dirty="0" smtClean="0"/>
              <a:t>dos Transportes</a:t>
            </a:r>
          </a:p>
          <a:p>
            <a:r>
              <a:rPr lang="pt-PT" b="1" dirty="0" smtClean="0"/>
              <a:t>Ministério das Pescas e do Mar</a:t>
            </a:r>
          </a:p>
          <a:p>
            <a:r>
              <a:rPr lang="pt-PT" b="1" dirty="0" smtClean="0"/>
              <a:t>Ministério da Indústria</a:t>
            </a:r>
          </a:p>
          <a:p>
            <a:r>
              <a:rPr lang="pt-PT" b="1" dirty="0" smtClean="0"/>
              <a:t>Ministério do Ambiente</a:t>
            </a:r>
            <a:endParaRPr lang="pt-PT" b="1" dirty="0"/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945" y="0"/>
            <a:ext cx="6077845" cy="163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1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 smtClean="0"/>
              <a:t>7.  </a:t>
            </a:r>
            <a:r>
              <a:rPr lang="pt-PT" sz="2400" b="1" dirty="0" smtClean="0"/>
              <a:t>Parceiros </a:t>
            </a:r>
            <a:r>
              <a:rPr lang="pt-PT" sz="2400" b="1" dirty="0"/>
              <a:t>de Cooperação Nacional e Internacional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7"/>
            <a:ext cx="10820400" cy="3443333"/>
          </a:xfrm>
        </p:spPr>
        <p:txBody>
          <a:bodyPr>
            <a:normAutofit/>
          </a:bodyPr>
          <a:lstStyle/>
          <a:p>
            <a:r>
              <a:rPr lang="pt-PT" b="1" dirty="0"/>
              <a:t>Instituições de Ensino Superior Nacionais e Internacionais</a:t>
            </a:r>
          </a:p>
          <a:p>
            <a:r>
              <a:rPr lang="pt-PT" b="1" dirty="0"/>
              <a:t>Organização Mundial da Saúde (OMS)</a:t>
            </a:r>
          </a:p>
          <a:p>
            <a:r>
              <a:rPr lang="pt-PT" b="1" dirty="0"/>
              <a:t>Programa das Nações Unidas para o Desenvolvimento (UNDP)</a:t>
            </a:r>
          </a:p>
          <a:p>
            <a:r>
              <a:rPr lang="pt-PT" b="1" dirty="0"/>
              <a:t>Organização das Nações Unidas para a Alimentação e Agricultura (FAO)</a:t>
            </a:r>
          </a:p>
          <a:p>
            <a:r>
              <a:rPr lang="pt-PT" b="1" dirty="0"/>
              <a:t>Banco Mundial (WB)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8. </a:t>
            </a:r>
            <a:r>
              <a:rPr lang="pt-PT" sz="2400" b="1" dirty="0" err="1"/>
              <a:t>Projectos</a:t>
            </a:r>
            <a:r>
              <a:rPr lang="pt-PT" sz="2400" b="1" dirty="0"/>
              <a:t> </a:t>
            </a:r>
            <a:r>
              <a:rPr lang="pt-PT" sz="2400" b="1" dirty="0" smtClean="0"/>
              <a:t>nacionais do </a:t>
            </a:r>
            <a:r>
              <a:rPr lang="pt-PT" sz="2400" b="1" dirty="0"/>
              <a:t>ciclo </a:t>
            </a:r>
            <a:r>
              <a:rPr lang="pt-PT" sz="2400" b="1" dirty="0" err="1"/>
              <a:t>actual</a:t>
            </a:r>
            <a:r>
              <a:rPr lang="pt-PT" sz="2400" dirty="0"/>
              <a:t> (</a:t>
            </a:r>
            <a:r>
              <a:rPr lang="pt-PT" sz="2400" b="1" dirty="0" smtClean="0"/>
              <a:t>2018-2019</a:t>
            </a:r>
            <a:r>
              <a:rPr lang="pt-PT" sz="2400" dirty="0" smtClean="0"/>
              <a:t>)</a:t>
            </a:r>
            <a:endParaRPr lang="pt-P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 smtClean="0"/>
              <a:t>ANG2016001 - Estabelecimento </a:t>
            </a:r>
            <a:r>
              <a:rPr lang="pt-PT" b="1" dirty="0"/>
              <a:t>de um Laboratório de Dosimetria Padrão Secundário (SSDL); </a:t>
            </a:r>
          </a:p>
          <a:p>
            <a:r>
              <a:rPr lang="pt-PT" b="1" dirty="0"/>
              <a:t>ANG2016003 </a:t>
            </a:r>
            <a:r>
              <a:rPr lang="pt-PT" b="1" dirty="0" smtClean="0"/>
              <a:t>- Aprimorar Plantas </a:t>
            </a:r>
            <a:r>
              <a:rPr lang="pt-PT" b="1" dirty="0"/>
              <a:t>T</a:t>
            </a:r>
            <a:r>
              <a:rPr lang="pt-PT" b="1" dirty="0" smtClean="0"/>
              <a:t>olerantes </a:t>
            </a:r>
            <a:r>
              <a:rPr lang="pt-PT" b="1" dirty="0"/>
              <a:t>à </a:t>
            </a:r>
            <a:r>
              <a:rPr lang="pt-PT" b="1" dirty="0" smtClean="0"/>
              <a:t>Seca </a:t>
            </a:r>
            <a:r>
              <a:rPr lang="pt-PT" b="1" dirty="0"/>
              <a:t>no solo </a:t>
            </a:r>
            <a:r>
              <a:rPr lang="pt-PT" b="1" dirty="0" smtClean="0"/>
              <a:t>da Província </a:t>
            </a:r>
            <a:r>
              <a:rPr lang="pt-PT" b="1" dirty="0"/>
              <a:t>do Cunene através da Indução de Mutação com Raios Gama; </a:t>
            </a:r>
          </a:p>
          <a:p>
            <a:r>
              <a:rPr lang="pt-PT" b="1" dirty="0"/>
              <a:t>ANG2016005 - Criação de um Laboratório Nacional para Análise de </a:t>
            </a:r>
            <a:r>
              <a:rPr lang="pt-PT" b="1" dirty="0" err="1"/>
              <a:t>Actividades</a:t>
            </a:r>
            <a:r>
              <a:rPr lang="pt-PT" b="1" dirty="0"/>
              <a:t> Ambientais </a:t>
            </a:r>
            <a:r>
              <a:rPr lang="pt-PT" b="1" dirty="0" err="1"/>
              <a:t>Radioactivas</a:t>
            </a:r>
            <a:r>
              <a:rPr lang="pt-PT" b="1" dirty="0"/>
              <a:t>. </a:t>
            </a:r>
          </a:p>
          <a:p>
            <a:r>
              <a:rPr lang="pt-PT" b="1" dirty="0"/>
              <a:t>ANG2016004 – </a:t>
            </a:r>
            <a:r>
              <a:rPr lang="pt-PT" b="1" dirty="0" err="1"/>
              <a:t>Actualização</a:t>
            </a:r>
            <a:r>
              <a:rPr lang="pt-PT" b="1" dirty="0"/>
              <a:t> de Serviços Laboratoriais para o </a:t>
            </a:r>
            <a:r>
              <a:rPr lang="pt-PT" b="1" dirty="0" smtClean="0"/>
              <a:t>Controlo </a:t>
            </a:r>
            <a:r>
              <a:rPr lang="pt-PT" b="1" dirty="0"/>
              <a:t>de Qualidade dos Alimentos para Consumo Humano e Animal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9. </a:t>
            </a:r>
            <a:r>
              <a:rPr lang="pt-PT" sz="2400" b="1" dirty="0" err="1"/>
              <a:t>Projectos</a:t>
            </a:r>
            <a:r>
              <a:rPr lang="pt-PT" sz="2400" b="1" dirty="0"/>
              <a:t> propostos para o próximo ciclo </a:t>
            </a:r>
            <a:r>
              <a:rPr lang="pt-PT" sz="2400" dirty="0"/>
              <a:t>(</a:t>
            </a:r>
            <a:r>
              <a:rPr lang="pt-PT" sz="2400" b="1" dirty="0" smtClean="0"/>
              <a:t>2020-2021</a:t>
            </a:r>
            <a:r>
              <a:rPr lang="pt-PT" sz="2400" dirty="0" smtClean="0"/>
              <a:t>)</a:t>
            </a:r>
            <a:endParaRPr lang="pt-P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ANG2018001 Ampliação do Laboratório de Dosimetria Padrão Secundário (SSDL)</a:t>
            </a:r>
          </a:p>
          <a:p>
            <a:r>
              <a:rPr lang="pt-PT" b="1" dirty="0"/>
              <a:t>ANG2018002 Extensão do Laboratório Nacional de </a:t>
            </a:r>
            <a:r>
              <a:rPr lang="pt-PT" b="1" dirty="0" err="1"/>
              <a:t>Radioactividade</a:t>
            </a:r>
            <a:r>
              <a:rPr lang="pt-PT" b="1" dirty="0"/>
              <a:t> e Análise Ambiental</a:t>
            </a:r>
          </a:p>
          <a:p>
            <a:r>
              <a:rPr lang="pt-PT" b="1" dirty="0"/>
              <a:t>ANG2018003 Formação de especialistas em Física Médica e Radioterapia no INCC </a:t>
            </a:r>
          </a:p>
          <a:p>
            <a:r>
              <a:rPr lang="pt-PT" b="1" dirty="0"/>
              <a:t>ANG2018004 Recuperação da Unidade de Produção de Vacinas e Controlo da Imunidade Animal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10. </a:t>
            </a:r>
            <a:r>
              <a:rPr lang="pt-PT" sz="2400" b="1" dirty="0"/>
              <a:t>Elementos de ligação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Missões Permanentes</a:t>
            </a:r>
          </a:p>
          <a:p>
            <a:r>
              <a:rPr lang="pt-PT" b="1" dirty="0"/>
              <a:t>Project Management </a:t>
            </a:r>
            <a:r>
              <a:rPr lang="pt-PT" b="1" dirty="0" err="1"/>
              <a:t>Officer</a:t>
            </a:r>
            <a:r>
              <a:rPr lang="pt-PT" b="1" dirty="0"/>
              <a:t> (PMO)</a:t>
            </a:r>
          </a:p>
          <a:p>
            <a:r>
              <a:rPr lang="pt-PT" b="1" dirty="0" err="1"/>
              <a:t>National</a:t>
            </a:r>
            <a:r>
              <a:rPr lang="pt-PT" b="1" dirty="0"/>
              <a:t> </a:t>
            </a:r>
            <a:r>
              <a:rPr lang="pt-PT" b="1" dirty="0" err="1"/>
              <a:t>Liasion</a:t>
            </a:r>
            <a:r>
              <a:rPr lang="pt-PT" b="1" dirty="0"/>
              <a:t> </a:t>
            </a:r>
            <a:r>
              <a:rPr lang="pt-PT" b="1" dirty="0" err="1"/>
              <a:t>Officer</a:t>
            </a:r>
            <a:r>
              <a:rPr lang="pt-PT" b="1" dirty="0"/>
              <a:t> (NLO) &amp; </a:t>
            </a:r>
            <a:r>
              <a:rPr lang="pt-PT" b="1" dirty="0" err="1"/>
              <a:t>National</a:t>
            </a:r>
            <a:r>
              <a:rPr lang="pt-PT" b="1" dirty="0"/>
              <a:t> </a:t>
            </a:r>
            <a:r>
              <a:rPr lang="pt-PT" b="1" dirty="0" err="1"/>
              <a:t>Liasion</a:t>
            </a:r>
            <a:r>
              <a:rPr lang="pt-PT" b="1" dirty="0"/>
              <a:t> </a:t>
            </a:r>
            <a:r>
              <a:rPr lang="pt-PT" b="1" dirty="0" err="1"/>
              <a:t>Assistant</a:t>
            </a:r>
            <a:r>
              <a:rPr lang="pt-PT" b="1" dirty="0"/>
              <a:t> (NLA)</a:t>
            </a:r>
          </a:p>
          <a:p>
            <a:r>
              <a:rPr lang="pt-PT" b="1" dirty="0"/>
              <a:t>Coordenador Nacional da AFRA (AFRA NC)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83" y="1859336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11. </a:t>
            </a:r>
            <a:r>
              <a:rPr lang="pt-PT" sz="2400" b="1" dirty="0"/>
              <a:t>Papel e responsabilidades do NLO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583" y="2629660"/>
            <a:ext cx="10820400" cy="38353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/>
              <a:t>Resolução GC 51/RES/13 de 21 de Setembro de 2007</a:t>
            </a:r>
          </a:p>
          <a:p>
            <a:r>
              <a:rPr lang="pt-PT" b="1" dirty="0"/>
              <a:t>Promoção do uso das tecnologias nucleares para atingir </a:t>
            </a:r>
            <a:r>
              <a:rPr lang="pt-PT" b="1" dirty="0" err="1"/>
              <a:t>objectivos</a:t>
            </a:r>
            <a:r>
              <a:rPr lang="pt-PT" b="1" dirty="0"/>
              <a:t> </a:t>
            </a:r>
            <a:r>
              <a:rPr lang="pt-PT" b="1" dirty="0" smtClean="0"/>
              <a:t>nacionais;</a:t>
            </a:r>
            <a:endParaRPr lang="pt-PT" b="1" dirty="0"/>
          </a:p>
          <a:p>
            <a:r>
              <a:rPr lang="pt-PT" b="1" dirty="0"/>
              <a:t>Ponto </a:t>
            </a:r>
            <a:r>
              <a:rPr lang="pt-PT" b="1" dirty="0" smtClean="0"/>
              <a:t>Focal de Angola </a:t>
            </a:r>
            <a:r>
              <a:rPr lang="pt-PT" b="1" dirty="0"/>
              <a:t>para a </a:t>
            </a:r>
            <a:r>
              <a:rPr lang="pt-PT" b="1" dirty="0" smtClean="0"/>
              <a:t>IAEA;</a:t>
            </a:r>
            <a:endParaRPr lang="pt-PT" b="1" dirty="0"/>
          </a:p>
          <a:p>
            <a:r>
              <a:rPr lang="pt-PT" b="1" dirty="0" smtClean="0"/>
              <a:t>Liderança - Pensamento Estratégico - Gestão Operacional e Supervisão;</a:t>
            </a:r>
            <a:endParaRPr lang="pt-PT" b="1" dirty="0"/>
          </a:p>
          <a:p>
            <a:r>
              <a:rPr lang="pt-PT" b="1" dirty="0" smtClean="0"/>
              <a:t>Coordenação </a:t>
            </a:r>
            <a:r>
              <a:rPr lang="pt-PT" b="1" dirty="0"/>
              <a:t>e relacionamento com os parceiros nacionais e </a:t>
            </a:r>
            <a:r>
              <a:rPr lang="pt-PT" b="1" dirty="0" smtClean="0"/>
              <a:t>internacionais;</a:t>
            </a:r>
            <a:endParaRPr lang="pt-PT" b="1" dirty="0"/>
          </a:p>
          <a:p>
            <a:r>
              <a:rPr lang="pt-PT" b="1" dirty="0"/>
              <a:t>Manter o diálogo e trocas de informação com e entre </a:t>
            </a:r>
            <a:r>
              <a:rPr lang="pt-PT" b="1" dirty="0" smtClean="0"/>
              <a:t>contrapartes;</a:t>
            </a:r>
            <a:endParaRPr lang="pt-PT" b="1" dirty="0"/>
          </a:p>
          <a:p>
            <a:r>
              <a:rPr lang="pt-PT" b="1" dirty="0"/>
              <a:t>Responsável pela monitorização das experiências e </a:t>
            </a:r>
            <a:r>
              <a:rPr lang="pt-PT" b="1" dirty="0" smtClean="0"/>
              <a:t>melhores </a:t>
            </a:r>
            <a:r>
              <a:rPr lang="pt-PT" b="1" dirty="0"/>
              <a:t>práticas </a:t>
            </a:r>
            <a:r>
              <a:rPr lang="pt-PT" b="1" dirty="0" smtClean="0"/>
              <a:t>universais;</a:t>
            </a:r>
            <a:endParaRPr lang="pt-PT" b="1" dirty="0"/>
          </a:p>
          <a:p>
            <a:r>
              <a:rPr lang="pt-PT" b="1" dirty="0"/>
              <a:t>Preservação do </a:t>
            </a:r>
            <a:r>
              <a:rPr lang="pt-PT" b="1" dirty="0" smtClean="0"/>
              <a:t>conhecimento;</a:t>
            </a:r>
            <a:endParaRPr lang="pt-PT" b="1" dirty="0"/>
          </a:p>
          <a:p>
            <a:r>
              <a:rPr lang="pt-PT" b="1" dirty="0" smtClean="0"/>
              <a:t>Gestor de </a:t>
            </a:r>
            <a:r>
              <a:rPr lang="pt-PT" b="1" dirty="0"/>
              <a:t>programas </a:t>
            </a:r>
            <a:r>
              <a:rPr lang="pt-PT" b="1" dirty="0" smtClean="0"/>
              <a:t>nacionais, regionais e intercontinentais;</a:t>
            </a:r>
            <a:endParaRPr lang="pt-PT" b="1" dirty="0"/>
          </a:p>
          <a:p>
            <a:r>
              <a:rPr lang="pt-PT" b="1" dirty="0"/>
              <a:t>Melhor comunicação com todas as </a:t>
            </a:r>
            <a:r>
              <a:rPr lang="pt-PT" b="1" dirty="0" smtClean="0"/>
              <a:t>instituições </a:t>
            </a:r>
            <a:r>
              <a:rPr lang="pt-PT" b="1" dirty="0"/>
              <a:t>com base nas políticas do Executivo</a:t>
            </a:r>
          </a:p>
          <a:p>
            <a:pPr marL="0" indent="0" algn="ctr">
              <a:buNone/>
            </a:pPr>
            <a:r>
              <a:rPr lang="pt-PT" dirty="0" smtClean="0"/>
              <a:t>(</a:t>
            </a:r>
            <a:r>
              <a:rPr lang="pt-PT" b="1" dirty="0" smtClean="0">
                <a:solidFill>
                  <a:srgbClr val="FF0000"/>
                </a:solidFill>
              </a:rPr>
              <a:t>TEXTO MAIS COMPLETO DISPONÍVEL </a:t>
            </a:r>
            <a:r>
              <a:rPr lang="pt-PT" b="1" dirty="0">
                <a:solidFill>
                  <a:srgbClr val="FF0000"/>
                </a:solidFill>
              </a:rPr>
              <a:t>A</a:t>
            </a:r>
            <a:r>
              <a:rPr lang="pt-PT" b="1" dirty="0" smtClean="0">
                <a:solidFill>
                  <a:srgbClr val="FF0000"/>
                </a:solidFill>
              </a:rPr>
              <a:t>OS PARTICIPANTES</a:t>
            </a:r>
            <a:r>
              <a:rPr lang="pt-PT" dirty="0" smtClean="0"/>
              <a:t>)</a:t>
            </a:r>
            <a:endParaRPr lang="pt-PT" dirty="0"/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366" y="192289"/>
            <a:ext cx="5692834" cy="153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7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12. </a:t>
            </a:r>
            <a:r>
              <a:rPr lang="pt-PT" sz="2400" b="1" dirty="0" err="1" smtClean="0"/>
              <a:t>ConclusÕES</a:t>
            </a:r>
            <a:endParaRPr lang="pt-PT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/>
              <a:t>Razão da </a:t>
            </a:r>
            <a:r>
              <a:rPr lang="pt-PT" dirty="0" smtClean="0"/>
              <a:t>apresentação: </a:t>
            </a:r>
            <a:endParaRPr lang="pt-PT" dirty="0"/>
          </a:p>
          <a:p>
            <a:r>
              <a:rPr lang="pt-PT" b="1" dirty="0" smtClean="0"/>
              <a:t>Necessidade de levar </a:t>
            </a:r>
            <a:r>
              <a:rPr lang="pt-PT" b="1" dirty="0"/>
              <a:t>ao conhecimento de todos, as oportunidades que temos ao nosso dispor</a:t>
            </a:r>
            <a:r>
              <a:rPr lang="pt-PT" b="1" dirty="0" smtClean="0"/>
              <a:t>;</a:t>
            </a:r>
          </a:p>
          <a:p>
            <a:r>
              <a:rPr lang="pt-PT" b="1" dirty="0"/>
              <a:t>Sensibilizar o sector e o país no sentido de melhor usufruirmos </a:t>
            </a:r>
            <a:r>
              <a:rPr lang="pt-PT" b="1" dirty="0" smtClean="0"/>
              <a:t>essas </a:t>
            </a:r>
            <a:r>
              <a:rPr lang="pt-PT" b="1" dirty="0"/>
              <a:t>oportunidades;</a:t>
            </a:r>
            <a:endParaRPr lang="pt-PT" b="1" dirty="0" smtClean="0"/>
          </a:p>
          <a:p>
            <a:r>
              <a:rPr lang="pt-PT" b="1" dirty="0" smtClean="0"/>
              <a:t>Ausência de criação de recursos e infraestruturas para o cumprimento das nossas responsabilidades;</a:t>
            </a:r>
            <a:endParaRPr lang="pt-PT" b="1" dirty="0"/>
          </a:p>
          <a:p>
            <a:r>
              <a:rPr lang="pt-PT" b="1" dirty="0" smtClean="0"/>
              <a:t>Com o CPF 2019-2023 abrir </a:t>
            </a:r>
            <a:r>
              <a:rPr lang="pt-PT" b="1" dirty="0"/>
              <a:t>uma nova página na </a:t>
            </a:r>
            <a:r>
              <a:rPr lang="pt-PT" b="1" dirty="0" smtClean="0"/>
              <a:t>cooperação ANG </a:t>
            </a:r>
            <a:r>
              <a:rPr lang="pt-PT" b="1" dirty="0" smtClean="0"/>
              <a:t>– IAEA. </a:t>
            </a:r>
            <a:endParaRPr lang="pt-PT" b="1" dirty="0"/>
          </a:p>
          <a:p>
            <a:pPr marL="0" indent="0">
              <a:buNone/>
            </a:pPr>
            <a:r>
              <a:rPr lang="pt-PT" b="1" dirty="0" smtClean="0"/>
              <a:t>   </a:t>
            </a:r>
            <a:r>
              <a:rPr lang="pt-PT" dirty="0" smtClean="0"/>
              <a:t>    			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1"/>
                </a:solidFill>
              </a:rPr>
              <a:t>(</a:t>
            </a:r>
            <a:r>
              <a:rPr lang="pt-PT" b="1" dirty="0" smtClean="0">
                <a:solidFill>
                  <a:schemeClr val="accent1"/>
                </a:solidFill>
              </a:rPr>
              <a:t>COMPROMISSO DE TODOS NÓS</a:t>
            </a:r>
            <a:r>
              <a:rPr lang="pt-PT" dirty="0" smtClean="0">
                <a:solidFill>
                  <a:schemeClr val="accent1"/>
                </a:solidFill>
              </a:rPr>
              <a:t>)</a:t>
            </a:r>
            <a:endParaRPr lang="pt-PT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482909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b="1" dirty="0"/>
              <a:t>Temas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99529"/>
            <a:ext cx="10820400" cy="3068210"/>
          </a:xfrm>
        </p:spPr>
        <p:txBody>
          <a:bodyPr>
            <a:normAutofit fontScale="55000" lnSpcReduction="20000"/>
          </a:bodyPr>
          <a:lstStyle/>
          <a:p>
            <a:r>
              <a:rPr lang="pt-PT" dirty="0"/>
              <a:t>1.	</a:t>
            </a:r>
            <a:r>
              <a:rPr lang="pt-PT" b="1" dirty="0"/>
              <a:t>A Agência Internacional de Energia Atómica</a:t>
            </a:r>
          </a:p>
          <a:p>
            <a:r>
              <a:rPr lang="pt-PT" b="1" dirty="0"/>
              <a:t>2.	Os três pilares principais da Agência</a:t>
            </a:r>
          </a:p>
          <a:p>
            <a:r>
              <a:rPr lang="pt-PT" b="1" dirty="0"/>
              <a:t>3.	Estrutura Orgânica</a:t>
            </a:r>
          </a:p>
          <a:p>
            <a:r>
              <a:rPr lang="pt-PT" b="1" dirty="0"/>
              <a:t>4.	</a:t>
            </a:r>
            <a:r>
              <a:rPr lang="pt-PT" b="1" dirty="0" err="1"/>
              <a:t>Actividades</a:t>
            </a:r>
            <a:r>
              <a:rPr lang="pt-PT" b="1" dirty="0"/>
              <a:t>-chave</a:t>
            </a:r>
          </a:p>
          <a:p>
            <a:r>
              <a:rPr lang="pt-PT" b="1" dirty="0"/>
              <a:t>5.	Suporte da Agência aos Estados Membros</a:t>
            </a:r>
          </a:p>
          <a:p>
            <a:r>
              <a:rPr lang="pt-PT" b="1" dirty="0"/>
              <a:t>6.	Parceiros Ministeriais</a:t>
            </a:r>
          </a:p>
          <a:p>
            <a:r>
              <a:rPr lang="pt-PT" b="1" dirty="0"/>
              <a:t>7.	Parceiros de Cooperação Nacionais e Internacionais</a:t>
            </a:r>
          </a:p>
          <a:p>
            <a:r>
              <a:rPr lang="pt-PT" b="1" dirty="0"/>
              <a:t>8.	</a:t>
            </a:r>
            <a:r>
              <a:rPr lang="pt-PT" b="1" dirty="0" err="1"/>
              <a:t>Projectos</a:t>
            </a:r>
            <a:r>
              <a:rPr lang="pt-PT" b="1" dirty="0"/>
              <a:t> </a:t>
            </a:r>
            <a:r>
              <a:rPr lang="pt-PT" b="1" dirty="0" smtClean="0"/>
              <a:t>Nacionais do </a:t>
            </a:r>
            <a:r>
              <a:rPr lang="pt-PT" b="1" dirty="0"/>
              <a:t>Ciclo </a:t>
            </a:r>
            <a:r>
              <a:rPr lang="pt-PT" b="1" dirty="0" err="1"/>
              <a:t>Actual</a:t>
            </a:r>
            <a:endParaRPr lang="pt-PT" b="1" dirty="0"/>
          </a:p>
          <a:p>
            <a:r>
              <a:rPr lang="pt-PT" b="1" dirty="0"/>
              <a:t>9.	</a:t>
            </a:r>
            <a:r>
              <a:rPr lang="pt-PT" b="1" dirty="0" err="1"/>
              <a:t>Projectos</a:t>
            </a:r>
            <a:r>
              <a:rPr lang="pt-PT" b="1" dirty="0"/>
              <a:t> </a:t>
            </a:r>
            <a:r>
              <a:rPr lang="pt-PT" b="1" dirty="0" smtClean="0"/>
              <a:t>Nacionais Propostos </a:t>
            </a:r>
            <a:r>
              <a:rPr lang="pt-PT" b="1" dirty="0"/>
              <a:t>para o Próximo Ciclo</a:t>
            </a:r>
          </a:p>
          <a:p>
            <a:r>
              <a:rPr lang="pt-PT" b="1" dirty="0"/>
              <a:t>10.	Elementos de ligação</a:t>
            </a:r>
          </a:p>
          <a:p>
            <a:r>
              <a:rPr lang="pt-PT" b="1" dirty="0"/>
              <a:t>11.	Funções e Responsabilidades do NLO</a:t>
            </a:r>
          </a:p>
          <a:p>
            <a:r>
              <a:rPr lang="pt-PT" b="1" dirty="0"/>
              <a:t>12.	Conclusão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3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209" y="2672371"/>
            <a:ext cx="10820399" cy="3632175"/>
          </a:xfrm>
        </p:spPr>
        <p:txBody>
          <a:bodyPr>
            <a:normAutofit/>
          </a:bodyPr>
          <a:lstStyle/>
          <a:p>
            <a:pPr algn="ctr"/>
            <a:r>
              <a:rPr lang="pt-PT" sz="2400" b="1" dirty="0" err="1"/>
              <a:t>The</a:t>
            </a:r>
            <a:r>
              <a:rPr lang="pt-PT" sz="2400" b="1" dirty="0"/>
              <a:t> </a:t>
            </a:r>
            <a:r>
              <a:rPr lang="pt-PT" sz="2400" b="1" dirty="0" err="1" smtClean="0"/>
              <a:t>End</a:t>
            </a:r>
            <a:r>
              <a:rPr lang="pt-PT" sz="2400" b="1" dirty="0" smtClean="0"/>
              <a:t/>
            </a:r>
            <a:br>
              <a:rPr lang="pt-PT" sz="2400" b="1" dirty="0" smtClean="0"/>
            </a:br>
            <a:r>
              <a:rPr lang="pt-PT" sz="2400" b="1" dirty="0"/>
              <a:t/>
            </a:r>
            <a:br>
              <a:rPr lang="pt-PT" sz="2400" b="1" dirty="0"/>
            </a:br>
            <a:r>
              <a:rPr lang="pt-PT" sz="2400" b="1" dirty="0" err="1"/>
              <a:t>Nga</a:t>
            </a:r>
            <a:r>
              <a:rPr lang="pt-PT" sz="2400" b="1" dirty="0"/>
              <a:t> </a:t>
            </a:r>
            <a:r>
              <a:rPr lang="pt-PT" sz="2400" b="1" dirty="0" err="1"/>
              <a:t>Sakidila</a:t>
            </a:r>
            <a:r>
              <a:rPr lang="pt-PT" sz="2400" b="1" dirty="0"/>
              <a:t>!</a:t>
            </a:r>
            <a:br>
              <a:rPr lang="pt-PT" sz="2400" b="1" dirty="0"/>
            </a:br>
            <a:endParaRPr lang="pt-PT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2894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9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472164"/>
            <a:ext cx="10820399" cy="638355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1.	</a:t>
            </a:r>
            <a:r>
              <a:rPr lang="pt-PT" sz="2400" b="1" dirty="0"/>
              <a:t>A Agência Internacional de Energia Atómica (IAEA)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331613"/>
            <a:ext cx="10820400" cy="3068210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Centro Mundial da Cooperação para a Energia Nuclear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Fundada em 1957 como órgão da Organização das Nações Unidas, 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Signo “Átomos para a </a:t>
            </a:r>
            <a:r>
              <a:rPr lang="pt-PT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 e Desenvolvimento”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Estados Membros e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Parceiros internacionais na promoção da segurança e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protecção</a:t>
            </a:r>
            <a:r>
              <a:rPr lang="pt-P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pacífica das tecnologias nucleares</a:t>
            </a:r>
            <a:endParaRPr lang="pt-PT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5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2.	</a:t>
            </a:r>
            <a:r>
              <a:rPr lang="pt-PT" sz="2400" b="1" dirty="0"/>
              <a:t>Os três pilares principais da IAEA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Segurança e Estabilidade</a:t>
            </a:r>
          </a:p>
          <a:p>
            <a:r>
              <a:rPr lang="pt-PT" b="1" dirty="0"/>
              <a:t>Ciência e Tecnologia; e</a:t>
            </a:r>
          </a:p>
          <a:p>
            <a:r>
              <a:rPr lang="pt-PT" b="1" dirty="0"/>
              <a:t>Salvaguardas e Constatação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3.	</a:t>
            </a:r>
            <a:r>
              <a:rPr lang="pt-PT" sz="2400" b="1" dirty="0"/>
              <a:t>Estrutura orgânica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Ciências Nucleares Aplicadas</a:t>
            </a:r>
          </a:p>
          <a:p>
            <a:r>
              <a:rPr lang="pt-PT" b="1" dirty="0"/>
              <a:t>Energia Nuclear</a:t>
            </a:r>
          </a:p>
          <a:p>
            <a:r>
              <a:rPr lang="pt-PT" b="1" dirty="0"/>
              <a:t>Segurança e Estabilidade</a:t>
            </a:r>
          </a:p>
          <a:p>
            <a:r>
              <a:rPr lang="pt-PT" b="1" dirty="0"/>
              <a:t>Salvaguardas</a:t>
            </a:r>
          </a:p>
          <a:p>
            <a:r>
              <a:rPr lang="pt-PT" b="1" i="1" dirty="0"/>
              <a:t>Cooperação Técnica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 smtClean="0"/>
              <a:t>3.1. </a:t>
            </a:r>
            <a:r>
              <a:rPr lang="pt-PT" sz="2400" b="1" dirty="0" smtClean="0"/>
              <a:t>Departamento </a:t>
            </a:r>
            <a:r>
              <a:rPr lang="pt-PT" sz="2400" b="1" dirty="0"/>
              <a:t>de Energia Nuclear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Engenharia de Centrais Nucleares</a:t>
            </a:r>
          </a:p>
          <a:p>
            <a:r>
              <a:rPr lang="pt-PT" b="1" dirty="0"/>
              <a:t>Desenvolvimento de Tecnologia Nuclear</a:t>
            </a:r>
          </a:p>
          <a:p>
            <a:r>
              <a:rPr lang="pt-PT" b="1" dirty="0"/>
              <a:t>Ciclo de Combustíveis e Materiais</a:t>
            </a:r>
          </a:p>
          <a:p>
            <a:r>
              <a:rPr lang="pt-PT" b="1" dirty="0" err="1"/>
              <a:t>Reactores</a:t>
            </a:r>
            <a:r>
              <a:rPr lang="pt-PT" b="1" dirty="0"/>
              <a:t> de Pesquisa</a:t>
            </a:r>
          </a:p>
          <a:p>
            <a:r>
              <a:rPr lang="pt-PT" b="1" dirty="0"/>
              <a:t>Tecnologia de desperdícios</a:t>
            </a:r>
          </a:p>
          <a:p>
            <a:r>
              <a:rPr lang="pt-PT" b="1" dirty="0"/>
              <a:t>Estudos de Planeamento e Economia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8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3.2.	</a:t>
            </a:r>
            <a:r>
              <a:rPr lang="pt-PT" sz="2400" b="1" dirty="0"/>
              <a:t>Departamento de Ciências Nucleares Aplicadas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Alimentação e Agricultura</a:t>
            </a:r>
          </a:p>
          <a:p>
            <a:r>
              <a:rPr lang="pt-PT" b="1" dirty="0"/>
              <a:t>Saúde Humana</a:t>
            </a:r>
          </a:p>
          <a:p>
            <a:r>
              <a:rPr lang="pt-PT" b="1" dirty="0"/>
              <a:t>PACT – Programa de </a:t>
            </a:r>
            <a:r>
              <a:rPr lang="pt-PT" b="1" dirty="0" err="1"/>
              <a:t>Acção</a:t>
            </a:r>
            <a:r>
              <a:rPr lang="pt-PT" b="1" dirty="0"/>
              <a:t> para a terapia do cancro</a:t>
            </a:r>
          </a:p>
          <a:p>
            <a:r>
              <a:rPr lang="pt-PT" b="1" dirty="0"/>
              <a:t>Ambiente</a:t>
            </a:r>
          </a:p>
          <a:p>
            <a:r>
              <a:rPr lang="pt-PT" b="1" dirty="0"/>
              <a:t>Recursos hídricos</a:t>
            </a:r>
          </a:p>
          <a:p>
            <a:r>
              <a:rPr lang="pt-PT" b="1" dirty="0"/>
              <a:t>Produção de radioisótopos e Tecnologia de Radiação</a:t>
            </a:r>
          </a:p>
          <a:p>
            <a:r>
              <a:rPr lang="pt-PT" b="1" dirty="0"/>
              <a:t>Ciência Nuclear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3.3.	</a:t>
            </a:r>
            <a:r>
              <a:rPr lang="pt-PT" sz="2400" b="1" dirty="0"/>
              <a:t>Departamento de Segurança Nuclear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 fontScale="92500" lnSpcReduction="20000"/>
          </a:bodyPr>
          <a:lstStyle/>
          <a:p>
            <a:r>
              <a:rPr lang="pt-PT" dirty="0" err="1"/>
              <a:t>Objectivo</a:t>
            </a:r>
            <a:r>
              <a:rPr lang="pt-PT" dirty="0"/>
              <a:t>:</a:t>
            </a:r>
            <a:r>
              <a:rPr lang="pt-PT" b="1" dirty="0"/>
              <a:t> Proteger as populações e o ambiente</a:t>
            </a:r>
          </a:p>
          <a:p>
            <a:r>
              <a:rPr lang="pt-PT" b="1" dirty="0"/>
              <a:t>Quadro de Segurança</a:t>
            </a:r>
          </a:p>
          <a:p>
            <a:r>
              <a:rPr lang="pt-PT" b="1" dirty="0"/>
              <a:t>Áreas Técnicas</a:t>
            </a:r>
          </a:p>
          <a:p>
            <a:r>
              <a:rPr lang="pt-PT" b="1" dirty="0"/>
              <a:t>Prestação de serviços aos Estados Membros</a:t>
            </a:r>
          </a:p>
          <a:p>
            <a:r>
              <a:rPr lang="pt-PT" b="1" dirty="0"/>
              <a:t>Publicações sobre Segurança</a:t>
            </a:r>
          </a:p>
          <a:p>
            <a:r>
              <a:rPr lang="pt-PT" b="1" dirty="0"/>
              <a:t>Códigos e Convenções</a:t>
            </a:r>
          </a:p>
          <a:p>
            <a:r>
              <a:rPr lang="pt-PT" b="1" dirty="0"/>
              <a:t>Educação e Formação</a:t>
            </a:r>
          </a:p>
          <a:p>
            <a:r>
              <a:rPr lang="pt-PT" b="1" dirty="0"/>
              <a:t>Reuniões</a:t>
            </a:r>
          </a:p>
          <a:p>
            <a:r>
              <a:rPr lang="pt-PT" b="1" dirty="0" err="1"/>
              <a:t>Projectos</a:t>
            </a:r>
            <a:r>
              <a:rPr lang="pt-PT" b="1" dirty="0"/>
              <a:t> Especiais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511950"/>
            <a:ext cx="10820399" cy="638355"/>
          </a:xfrm>
        </p:spPr>
        <p:txBody>
          <a:bodyPr>
            <a:normAutofit/>
          </a:bodyPr>
          <a:lstStyle/>
          <a:p>
            <a:pPr algn="ctr"/>
            <a:r>
              <a:rPr lang="pt-PT" sz="2400" dirty="0"/>
              <a:t>3.4.	</a:t>
            </a:r>
            <a:r>
              <a:rPr lang="pt-PT" sz="2400" b="1" dirty="0"/>
              <a:t>Departamento de Salvaguardas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268018"/>
            <a:ext cx="10820400" cy="3068210"/>
          </a:xfrm>
        </p:spPr>
        <p:txBody>
          <a:bodyPr>
            <a:normAutofit/>
          </a:bodyPr>
          <a:lstStyle/>
          <a:p>
            <a:r>
              <a:rPr lang="pt-PT" b="1" dirty="0"/>
              <a:t>Legislação sobre salvaguardas</a:t>
            </a:r>
          </a:p>
          <a:p>
            <a:r>
              <a:rPr lang="pt-PT" b="1" dirty="0"/>
              <a:t>Recursos para os Estados Membros</a:t>
            </a:r>
          </a:p>
          <a:p>
            <a:r>
              <a:rPr lang="pt-PT" b="1" dirty="0"/>
              <a:t>Relatórios</a:t>
            </a:r>
          </a:p>
          <a:p>
            <a:r>
              <a:rPr lang="pt-PT" b="1" dirty="0"/>
              <a:t>Publicações</a:t>
            </a:r>
          </a:p>
          <a:p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671" y="160205"/>
            <a:ext cx="7952657" cy="21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504</TotalTime>
  <Words>896</Words>
  <Application>Microsoft Office PowerPoint</Application>
  <PresentationFormat>Widescreen</PresentationFormat>
  <Paragraphs>151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Vapor Trail</vt:lpstr>
      <vt:lpstr>VIII CONSELHO CONSULTIVO DO MINEA</vt:lpstr>
      <vt:lpstr>Temas</vt:lpstr>
      <vt:lpstr> 1. A Agência Internacional de Energia Atómica (IAEA)</vt:lpstr>
      <vt:lpstr>2. Os três pilares principais da IAEA</vt:lpstr>
      <vt:lpstr>3. Estrutura orgânica</vt:lpstr>
      <vt:lpstr>3.1. Departamento de Energia Nuclear</vt:lpstr>
      <vt:lpstr>3.2. Departamento de Ciências Nucleares Aplicadas</vt:lpstr>
      <vt:lpstr>3.3. Departamento de Segurança Nuclear</vt:lpstr>
      <vt:lpstr>3.4. Departamento de Salvaguardas</vt:lpstr>
      <vt:lpstr>3.5 Departamento de Cooperação Técnica</vt:lpstr>
      <vt:lpstr>4. Suporte da Agência aos Estados Membros</vt:lpstr>
      <vt:lpstr>5. Actividades-chave</vt:lpstr>
      <vt:lpstr>6. Parceiros ministeriais de Angola</vt:lpstr>
      <vt:lpstr>7.  Parceiros de Cooperação Nacional e Internacional</vt:lpstr>
      <vt:lpstr>8. Projectos nacionais do ciclo actual (2018-2019)</vt:lpstr>
      <vt:lpstr>9. Projectos propostos para o próximo ciclo (2020-2021)</vt:lpstr>
      <vt:lpstr>10. Elementos de ligação</vt:lpstr>
      <vt:lpstr>11. Papel e responsabilidades do NLO</vt:lpstr>
      <vt:lpstr>12. ConclusÕES</vt:lpstr>
      <vt:lpstr>The End  Nga Sakidila!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CONSELHO CONSULTIVO DO MINEA</dc:title>
  <dc:creator>Félix Vieira Lopes</dc:creator>
  <cp:lastModifiedBy>Félix Vieira Lopes</cp:lastModifiedBy>
  <cp:revision>21</cp:revision>
  <dcterms:created xsi:type="dcterms:W3CDTF">2014-08-07T07:23:28Z</dcterms:created>
  <dcterms:modified xsi:type="dcterms:W3CDTF">2018-09-08T16:20:43Z</dcterms:modified>
</cp:coreProperties>
</file>