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0" d="100"/>
          <a:sy n="160" d="100"/>
        </p:scale>
        <p:origin x="-1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11/09/18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Caracterizaç</a:t>
            </a:r>
            <a:r>
              <a:rPr lang="en-US" dirty="0" err="1" smtClean="0"/>
              <a:t>ão</a:t>
            </a:r>
            <a:r>
              <a:rPr lang="en-US" dirty="0" smtClean="0"/>
              <a:t> da </a:t>
            </a:r>
            <a:r>
              <a:rPr lang="en-US" dirty="0" err="1" smtClean="0"/>
              <a:t>Província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5396753"/>
            <a:ext cx="6049963" cy="573741"/>
          </a:xfrm>
        </p:spPr>
        <p:txBody>
          <a:bodyPr/>
          <a:lstStyle/>
          <a:p>
            <a:r>
              <a:rPr lang="en-US" dirty="0" err="1" smtClean="0"/>
              <a:t>Eng</a:t>
            </a:r>
            <a:r>
              <a:rPr lang="en-US" dirty="0" smtClean="0"/>
              <a:t>º Edgar </a:t>
            </a:r>
            <a:r>
              <a:rPr lang="en-US" dirty="0" err="1" smtClean="0"/>
              <a:t>M</a:t>
            </a:r>
            <a:r>
              <a:rPr lang="en-US" dirty="0" err="1" smtClean="0"/>
              <a:t>a</a:t>
            </a:r>
            <a:r>
              <a:rPr lang="en-US" dirty="0" err="1" smtClean="0"/>
              <a:t>rcelino</a:t>
            </a:r>
            <a:r>
              <a:rPr lang="en-US" dirty="0" smtClean="0"/>
              <a:t> dos Santos </a:t>
            </a:r>
            <a:r>
              <a:rPr lang="en-US" dirty="0" err="1" smtClean="0"/>
              <a:t>Hil</a:t>
            </a:r>
            <a:r>
              <a:rPr lang="en-US" dirty="0" err="1" smtClean="0"/>
              <a:t>ário</a:t>
            </a:r>
            <a:r>
              <a:rPr lang="en-US" dirty="0" smtClean="0"/>
              <a:t> </a:t>
            </a:r>
          </a:p>
          <a:p>
            <a:r>
              <a:rPr lang="en-US" sz="1200" dirty="0" smtClean="0"/>
              <a:t>Director do </a:t>
            </a:r>
            <a:r>
              <a:rPr lang="en-US" sz="1200" dirty="0" err="1" smtClean="0"/>
              <a:t>Gabinete</a:t>
            </a:r>
            <a:r>
              <a:rPr lang="en-US" sz="1200" dirty="0" smtClean="0"/>
              <a:t> de Infra </a:t>
            </a:r>
            <a:r>
              <a:rPr lang="en-US" sz="1200" dirty="0" err="1" smtClean="0"/>
              <a:t>estruturas</a:t>
            </a:r>
            <a:r>
              <a:rPr lang="en-US" sz="1200" dirty="0" smtClean="0"/>
              <a:t> e Serviços </a:t>
            </a:r>
            <a:r>
              <a:rPr lang="en-US" sz="1200" dirty="0" err="1" smtClean="0"/>
              <a:t>Técnicos</a:t>
            </a: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3430587"/>
            <a:ext cx="3238501" cy="254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825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INTRODUÇ</a:t>
            </a:r>
            <a:r>
              <a:rPr lang="en-US" dirty="0" smtClean="0"/>
              <a:t>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/>
              <a:t>O Gabinete Provincial de Infra estruturas e Serviços Técnicos, é o serviço de apoio à Governadora Provincial, incumbido de assegurar a execução das atribuições e competências especificas no domínio da Conservação e manutenção das infra estruturas urbanas, gestão urbanística, obras públicas, reabilitação, promoção e gestão imobiliária. </a:t>
            </a:r>
          </a:p>
          <a:p>
            <a:r>
              <a:rPr lang="pt-PT" dirty="0"/>
              <a:t>A província do </a:t>
            </a:r>
            <a:r>
              <a:rPr lang="pt-PT" dirty="0" err="1"/>
              <a:t>Bengo</a:t>
            </a:r>
            <a:r>
              <a:rPr lang="pt-PT" dirty="0"/>
              <a:t>, foi criada por força da lei 03/80 de 26 de Abril de 1980, tem  uma extensão territorial de </a:t>
            </a:r>
            <a:r>
              <a:rPr lang="pt-PT" b="1" dirty="0"/>
              <a:t>25 139 km²,  </a:t>
            </a:r>
            <a:r>
              <a:rPr lang="pt-PT" dirty="0"/>
              <a:t>é composta pelos Municípios do </a:t>
            </a:r>
            <a:r>
              <a:rPr lang="pt-PT" dirty="0" err="1"/>
              <a:t>Ambriz</a:t>
            </a:r>
            <a:r>
              <a:rPr lang="pt-PT" dirty="0"/>
              <a:t>, Bula </a:t>
            </a:r>
            <a:r>
              <a:rPr lang="pt-PT" dirty="0" err="1"/>
              <a:t>Atumba</a:t>
            </a:r>
            <a:r>
              <a:rPr lang="pt-PT" dirty="0"/>
              <a:t>, </a:t>
            </a:r>
            <a:r>
              <a:rPr lang="pt-PT" dirty="0" err="1"/>
              <a:t>Dande</a:t>
            </a:r>
            <a:r>
              <a:rPr lang="pt-PT" dirty="0"/>
              <a:t>, Dembos, </a:t>
            </a:r>
            <a:r>
              <a:rPr lang="pt-PT" dirty="0" err="1"/>
              <a:t>Nambuangongo</a:t>
            </a:r>
            <a:r>
              <a:rPr lang="pt-PT" dirty="0"/>
              <a:t> e Pango </a:t>
            </a:r>
            <a:r>
              <a:rPr lang="pt-PT" dirty="0" err="1"/>
              <a:t>Aluquém</a:t>
            </a:r>
            <a:r>
              <a:rPr lang="pt-PT" dirty="0"/>
              <a:t>. A natureza da criação da Província, consistiu na integração de Municípios das Províncias de Luanda e Cuanza Norte.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35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Á</a:t>
            </a:r>
            <a:r>
              <a:rPr lang="en-US" dirty="0" err="1" smtClean="0"/>
              <a:t>guas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4" y="1949824"/>
            <a:ext cx="3165474" cy="4007224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5600" dirty="0" err="1"/>
              <a:t>Sistema</a:t>
            </a:r>
            <a:r>
              <a:rPr lang="en-US" sz="5600" dirty="0"/>
              <a:t> de </a:t>
            </a:r>
            <a:r>
              <a:rPr lang="en-US" sz="5600" dirty="0" err="1"/>
              <a:t>abastecimento</a:t>
            </a:r>
            <a:r>
              <a:rPr lang="en-US" sz="5600" dirty="0"/>
              <a:t> de </a:t>
            </a:r>
            <a:r>
              <a:rPr lang="en-US" sz="5600" dirty="0" err="1"/>
              <a:t>Água</a:t>
            </a:r>
            <a:r>
              <a:rPr lang="en-US" sz="5600" dirty="0"/>
              <a:t> do </a:t>
            </a:r>
            <a:r>
              <a:rPr lang="en-US" sz="5600" dirty="0" err="1"/>
              <a:t>Caxito</a:t>
            </a:r>
            <a:r>
              <a:rPr lang="en-US" sz="5600" dirty="0"/>
              <a:t> </a:t>
            </a:r>
            <a:r>
              <a:rPr lang="mr-IN" sz="5600" dirty="0" smtClean="0"/>
              <a:t>–</a:t>
            </a:r>
            <a:r>
              <a:rPr lang="en-US" sz="5600" dirty="0" smtClean="0"/>
              <a:t> </a:t>
            </a:r>
            <a:r>
              <a:rPr lang="en-US" sz="5600" dirty="0" err="1" smtClean="0"/>
              <a:t>Em</a:t>
            </a:r>
            <a:r>
              <a:rPr lang="en-US" sz="5600" dirty="0" smtClean="0"/>
              <a:t> </a:t>
            </a:r>
            <a:r>
              <a:rPr lang="en-US" sz="5600" dirty="0" err="1" smtClean="0"/>
              <a:t>funcionamento</a:t>
            </a:r>
            <a:r>
              <a:rPr lang="en-US" sz="5600" dirty="0" smtClean="0"/>
              <a:t> </a:t>
            </a:r>
            <a:endParaRPr lang="pt-PT" sz="5600" dirty="0"/>
          </a:p>
          <a:p>
            <a:r>
              <a:rPr lang="en-US" sz="5600" dirty="0" err="1" smtClean="0"/>
              <a:t>Sistema</a:t>
            </a:r>
            <a:r>
              <a:rPr lang="en-US" sz="5600" dirty="0" smtClean="0"/>
              <a:t> de </a:t>
            </a:r>
            <a:r>
              <a:rPr lang="en-US" sz="5600" dirty="0" err="1" smtClean="0"/>
              <a:t>abastecimento</a:t>
            </a:r>
            <a:r>
              <a:rPr lang="en-US" sz="5600" dirty="0" smtClean="0"/>
              <a:t> de </a:t>
            </a:r>
            <a:r>
              <a:rPr lang="en-US" sz="5600" dirty="0" err="1" smtClean="0"/>
              <a:t>àgua</a:t>
            </a:r>
            <a:r>
              <a:rPr lang="en-US" sz="5600" dirty="0" smtClean="0"/>
              <a:t> de </a:t>
            </a:r>
            <a:r>
              <a:rPr lang="en-US" sz="5600" dirty="0" err="1" smtClean="0"/>
              <a:t>Muxaluando</a:t>
            </a:r>
            <a:r>
              <a:rPr lang="en-US" sz="5600" dirty="0" smtClean="0"/>
              <a:t>- </a:t>
            </a:r>
            <a:r>
              <a:rPr lang="en-US" sz="5600" dirty="0" err="1" smtClean="0"/>
              <a:t>Paralisado</a:t>
            </a:r>
            <a:endParaRPr lang="en-US" sz="5600" dirty="0" smtClean="0"/>
          </a:p>
          <a:p>
            <a:r>
              <a:rPr lang="en-US" sz="5600" dirty="0" err="1"/>
              <a:t>Sistema</a:t>
            </a:r>
            <a:r>
              <a:rPr lang="en-US" sz="5600" dirty="0"/>
              <a:t> de </a:t>
            </a:r>
            <a:r>
              <a:rPr lang="en-US" sz="5600" dirty="0" err="1"/>
              <a:t>abastecimento</a:t>
            </a:r>
            <a:r>
              <a:rPr lang="en-US" sz="5600" dirty="0"/>
              <a:t> de </a:t>
            </a:r>
            <a:r>
              <a:rPr lang="en-US" sz="5600" dirty="0" err="1"/>
              <a:t>àgua</a:t>
            </a:r>
            <a:r>
              <a:rPr lang="en-US" sz="5600" dirty="0"/>
              <a:t> de </a:t>
            </a:r>
            <a:r>
              <a:rPr lang="en-US" sz="5600" dirty="0" err="1" smtClean="0"/>
              <a:t>Bula</a:t>
            </a:r>
            <a:r>
              <a:rPr lang="en-US" sz="5600" dirty="0" smtClean="0"/>
              <a:t> </a:t>
            </a:r>
            <a:r>
              <a:rPr lang="en-US" sz="5600" dirty="0" err="1" smtClean="0"/>
              <a:t>Sede</a:t>
            </a:r>
            <a:r>
              <a:rPr lang="en-US" sz="5600" dirty="0" smtClean="0"/>
              <a:t>- </a:t>
            </a:r>
            <a:r>
              <a:rPr lang="en-US" sz="5600" dirty="0" err="1" smtClean="0"/>
              <a:t>Paralisado</a:t>
            </a:r>
            <a:endParaRPr lang="en-US" sz="5600" dirty="0" smtClean="0"/>
          </a:p>
          <a:p>
            <a:r>
              <a:rPr lang="en-US" sz="5600" dirty="0" err="1"/>
              <a:t>Sistema</a:t>
            </a:r>
            <a:r>
              <a:rPr lang="en-US" sz="5600" dirty="0"/>
              <a:t> de </a:t>
            </a:r>
            <a:r>
              <a:rPr lang="en-US" sz="5600" dirty="0" err="1"/>
              <a:t>abastecimento</a:t>
            </a:r>
            <a:r>
              <a:rPr lang="en-US" sz="5600" dirty="0"/>
              <a:t> de </a:t>
            </a:r>
            <a:r>
              <a:rPr lang="en-US" sz="5600" dirty="0" err="1"/>
              <a:t>àgua</a:t>
            </a:r>
            <a:r>
              <a:rPr lang="en-US" sz="5600" dirty="0"/>
              <a:t> de </a:t>
            </a:r>
            <a:r>
              <a:rPr lang="en-US" sz="5600" dirty="0" err="1" smtClean="0"/>
              <a:t>Dembos</a:t>
            </a:r>
            <a:r>
              <a:rPr lang="en-US" sz="5600" dirty="0" smtClean="0"/>
              <a:t>- </a:t>
            </a:r>
            <a:r>
              <a:rPr lang="en-US" sz="5600" dirty="0" err="1" smtClean="0"/>
              <a:t>Funcional</a:t>
            </a:r>
            <a:endParaRPr lang="en-US" sz="5600" dirty="0"/>
          </a:p>
          <a:p>
            <a:r>
              <a:rPr lang="en-US" sz="5600" dirty="0" err="1"/>
              <a:t>Sistema</a:t>
            </a:r>
            <a:r>
              <a:rPr lang="en-US" sz="5600" dirty="0"/>
              <a:t> de </a:t>
            </a:r>
            <a:r>
              <a:rPr lang="en-US" sz="5600" dirty="0" err="1"/>
              <a:t>abastecimento</a:t>
            </a:r>
            <a:r>
              <a:rPr lang="en-US" sz="5600" dirty="0"/>
              <a:t> de </a:t>
            </a:r>
            <a:r>
              <a:rPr lang="en-US" sz="5600" dirty="0" err="1"/>
              <a:t>àgua</a:t>
            </a:r>
            <a:r>
              <a:rPr lang="en-US" sz="5600" dirty="0"/>
              <a:t> de </a:t>
            </a:r>
            <a:r>
              <a:rPr lang="en-US" sz="5600" dirty="0" err="1"/>
              <a:t>Muxaluando</a:t>
            </a:r>
            <a:r>
              <a:rPr lang="en-US" sz="5600" dirty="0"/>
              <a:t>- </a:t>
            </a:r>
            <a:r>
              <a:rPr lang="en-US" sz="5600" dirty="0" err="1" smtClean="0"/>
              <a:t>Paralisado</a:t>
            </a:r>
            <a:endParaRPr lang="en-US" sz="5600" dirty="0" smtClean="0"/>
          </a:p>
          <a:p>
            <a:r>
              <a:rPr lang="en-US" sz="5600" dirty="0" err="1" smtClean="0"/>
              <a:t>Sistema</a:t>
            </a:r>
            <a:r>
              <a:rPr lang="en-US" sz="5600" dirty="0" smtClean="0"/>
              <a:t> de </a:t>
            </a:r>
            <a:r>
              <a:rPr lang="en-US" sz="5600" dirty="0" err="1" smtClean="0"/>
              <a:t>abasteciemnto</a:t>
            </a:r>
            <a:r>
              <a:rPr lang="en-US" sz="5600" dirty="0" smtClean="0"/>
              <a:t> de </a:t>
            </a:r>
            <a:r>
              <a:rPr lang="en-US" sz="5600" dirty="0" err="1" smtClean="0"/>
              <a:t>água</a:t>
            </a:r>
            <a:r>
              <a:rPr lang="en-US" sz="5600" dirty="0" smtClean="0"/>
              <a:t> do </a:t>
            </a:r>
            <a:r>
              <a:rPr lang="en-US" sz="5600" dirty="0" err="1" smtClean="0"/>
              <a:t>Ambriz</a:t>
            </a:r>
            <a:r>
              <a:rPr lang="en-US" sz="5600" dirty="0" smtClean="0"/>
              <a:t> - </a:t>
            </a:r>
            <a:r>
              <a:rPr lang="en-US" sz="5600" dirty="0" err="1" smtClean="0"/>
              <a:t>Paralisado</a:t>
            </a:r>
            <a:endParaRPr lang="en-US" sz="5600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 </a:t>
            </a:r>
            <a:endParaRPr lang="pt-PT" dirty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6" y="1949824"/>
            <a:ext cx="4894262" cy="4007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234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Energia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88937" y="2137490"/>
            <a:ext cx="8143876" cy="3816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800" dirty="0"/>
              <a:t>A </a:t>
            </a:r>
            <a:r>
              <a:rPr lang="en-US" sz="2800" dirty="0" err="1"/>
              <a:t>cidade</a:t>
            </a:r>
            <a:r>
              <a:rPr lang="en-US" sz="2800" dirty="0"/>
              <a:t> do </a:t>
            </a:r>
            <a:r>
              <a:rPr lang="en-US" sz="2800" dirty="0" err="1"/>
              <a:t>Caxito</a:t>
            </a:r>
            <a:r>
              <a:rPr lang="en-US" sz="2800" dirty="0"/>
              <a:t> e </a:t>
            </a:r>
            <a:r>
              <a:rPr lang="en-US" sz="2800" dirty="0" err="1"/>
              <a:t>Panguila</a:t>
            </a:r>
            <a:r>
              <a:rPr lang="en-US" sz="2800" dirty="0"/>
              <a:t> </a:t>
            </a:r>
            <a:r>
              <a:rPr lang="en-US" sz="2800" dirty="0" err="1"/>
              <a:t>são</a:t>
            </a:r>
            <a:r>
              <a:rPr lang="en-US" sz="2800" dirty="0"/>
              <a:t> as </a:t>
            </a:r>
            <a:r>
              <a:rPr lang="en-US" sz="2800" dirty="0" err="1"/>
              <a:t>unicas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recebem</a:t>
            </a:r>
            <a:r>
              <a:rPr lang="en-US" sz="2800" dirty="0"/>
              <a:t> </a:t>
            </a:r>
            <a:r>
              <a:rPr lang="en-US" sz="2800" dirty="0" err="1"/>
              <a:t>energia</a:t>
            </a:r>
            <a:r>
              <a:rPr lang="en-US" sz="2800" dirty="0"/>
              <a:t> de </a:t>
            </a:r>
            <a:r>
              <a:rPr lang="en-US" sz="2800" dirty="0" err="1"/>
              <a:t>fonte</a:t>
            </a:r>
            <a:r>
              <a:rPr lang="en-US" sz="2800" dirty="0"/>
              <a:t> </a:t>
            </a:r>
            <a:r>
              <a:rPr lang="en-US" sz="2800" dirty="0" err="1"/>
              <a:t>hidrica</a:t>
            </a:r>
            <a:r>
              <a:rPr lang="en-US" sz="2800" dirty="0"/>
              <a:t> </a:t>
            </a:r>
            <a:r>
              <a:rPr lang="en-US" sz="2800" dirty="0" err="1"/>
              <a:t>proveniente</a:t>
            </a:r>
            <a:r>
              <a:rPr lang="en-US" sz="2800" dirty="0"/>
              <a:t> do </a:t>
            </a:r>
            <a:r>
              <a:rPr lang="en-US" sz="2800" dirty="0" err="1"/>
              <a:t>Aproveitamento</a:t>
            </a:r>
            <a:r>
              <a:rPr lang="en-US" sz="2800" dirty="0"/>
              <a:t> </a:t>
            </a:r>
            <a:r>
              <a:rPr lang="en-US" sz="2800" dirty="0" err="1"/>
              <a:t>Hidroeléctrico</a:t>
            </a:r>
            <a:r>
              <a:rPr lang="en-US" sz="2800" dirty="0"/>
              <a:t> das </a:t>
            </a:r>
            <a:r>
              <a:rPr lang="en-US" sz="2800" dirty="0" err="1"/>
              <a:t>Mabubas</a:t>
            </a:r>
            <a:r>
              <a:rPr lang="en-US" sz="2800" dirty="0"/>
              <a:t> e </a:t>
            </a:r>
            <a:r>
              <a:rPr lang="en-US" sz="2800" dirty="0" err="1"/>
              <a:t>fornece</a:t>
            </a:r>
            <a:r>
              <a:rPr lang="en-US" sz="2800" dirty="0"/>
              <a:t> </a:t>
            </a:r>
            <a:r>
              <a:rPr lang="en-US" sz="2800" dirty="0" err="1"/>
              <a:t>energia</a:t>
            </a:r>
            <a:r>
              <a:rPr lang="en-US" sz="2800" dirty="0"/>
              <a:t> </a:t>
            </a:r>
            <a:r>
              <a:rPr lang="en-US" sz="2800" dirty="0" err="1"/>
              <a:t>eléctrica</a:t>
            </a:r>
            <a:r>
              <a:rPr lang="en-US" sz="2800" dirty="0"/>
              <a:t> a </a:t>
            </a:r>
            <a:r>
              <a:rPr lang="en-US" sz="2800" dirty="0" err="1"/>
              <a:t>uma</a:t>
            </a:r>
            <a:r>
              <a:rPr lang="en-US" sz="2800" dirty="0"/>
              <a:t> parte </a:t>
            </a:r>
            <a:r>
              <a:rPr lang="en-US" sz="2800" dirty="0" err="1"/>
              <a:t>considerável</a:t>
            </a:r>
            <a:r>
              <a:rPr lang="en-US" sz="2800" dirty="0"/>
              <a:t> da </a:t>
            </a:r>
            <a:r>
              <a:rPr lang="en-US" sz="2800" dirty="0" err="1"/>
              <a:t>província</a:t>
            </a:r>
            <a:r>
              <a:rPr lang="en-US" sz="2800" dirty="0"/>
              <a:t> de Luanda. </a:t>
            </a:r>
            <a:r>
              <a:rPr lang="en-US" sz="2800" dirty="0" err="1"/>
              <a:t>Inicialmente</a:t>
            </a:r>
            <a:r>
              <a:rPr lang="en-US" sz="2800" dirty="0"/>
              <a:t> A BARRAGEM </a:t>
            </a:r>
            <a:r>
              <a:rPr lang="en-US" sz="2800" dirty="0" err="1"/>
              <a:t>possuía</a:t>
            </a:r>
            <a:r>
              <a:rPr lang="en-US" sz="2800" dirty="0"/>
              <a:t> </a:t>
            </a:r>
            <a:r>
              <a:rPr lang="en-US" sz="2800" dirty="0" err="1"/>
              <a:t>uma</a:t>
            </a:r>
            <a:r>
              <a:rPr lang="en-US" sz="2800" dirty="0"/>
              <a:t> </a:t>
            </a:r>
            <a:r>
              <a:rPr lang="en-US" sz="2800" dirty="0" err="1"/>
              <a:t>potencia</a:t>
            </a:r>
            <a:r>
              <a:rPr lang="en-US" sz="2800" dirty="0"/>
              <a:t> de 17,8 Megawatts (MW) com </a:t>
            </a:r>
            <a:r>
              <a:rPr lang="en-US" sz="2800" dirty="0" err="1"/>
              <a:t>sua</a:t>
            </a:r>
            <a:r>
              <a:rPr lang="en-US" sz="2800" dirty="0"/>
              <a:t> </a:t>
            </a:r>
            <a:r>
              <a:rPr lang="en-US" sz="2800" dirty="0" err="1"/>
              <a:t>reabilitação</a:t>
            </a:r>
            <a:r>
              <a:rPr lang="en-US" sz="2800" dirty="0"/>
              <a:t>, a  </a:t>
            </a:r>
            <a:r>
              <a:rPr lang="en-US" sz="2800" dirty="0" err="1"/>
              <a:t>potencia</a:t>
            </a:r>
            <a:r>
              <a:rPr lang="en-US" sz="2800" dirty="0"/>
              <a:t>, </a:t>
            </a:r>
            <a:r>
              <a:rPr lang="en-US" sz="2800" dirty="0" err="1"/>
              <a:t>aumentou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25,6 MW. </a:t>
            </a:r>
            <a:endParaRPr lang="en-US" sz="2800" dirty="0" smtClean="0"/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65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3768725" cy="4328739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2.1. LIGAÇÃO DOS MUNICÍPIOS AO SISTEMA DE TRANPORTE DE ENERGIA NORTE </a:t>
            </a:r>
            <a:endParaRPr lang="pt-PT" dirty="0"/>
          </a:p>
          <a:p>
            <a:r>
              <a:rPr lang="en-US" dirty="0" smtClean="0"/>
              <a:t>LIGAÇÃO </a:t>
            </a:r>
            <a:r>
              <a:rPr lang="en-US" dirty="0"/>
              <a:t>DO “TRIÂNGULO” (BULA ATUMBA-PANGO-QUIBAXE) AO </a:t>
            </a:r>
            <a:r>
              <a:rPr lang="en-US" dirty="0" smtClean="0"/>
              <a:t>SISTEMA </a:t>
            </a:r>
            <a:r>
              <a:rPr lang="en-US" dirty="0"/>
              <a:t>NORTE EXISTENTE </a:t>
            </a:r>
            <a:endParaRPr lang="pt-PT" dirty="0"/>
          </a:p>
          <a:p>
            <a:r>
              <a:rPr lang="en-US" dirty="0"/>
              <a:t>PERMITIRÁ GARANTIR ENERGIA ELÉCTRICA NA ZONA SUDESTE DA PROVÍNCIA </a:t>
            </a:r>
            <a:endParaRPr lang="pt-PT" dirty="0"/>
          </a:p>
          <a:p>
            <a:r>
              <a:rPr lang="en-US" b="1" dirty="0" smtClean="0"/>
              <a:t>2.3</a:t>
            </a:r>
            <a:r>
              <a:rPr lang="en-US" b="1" dirty="0"/>
              <a:t>. RECUPERAÇÃO DAS CENTRAIS TÉRMICAS EXISTENTES NA PROVÍNCIA </a:t>
            </a:r>
            <a:endParaRPr lang="pt-PT" dirty="0"/>
          </a:p>
          <a:p>
            <a:endParaRPr lang="en-US" dirty="0"/>
          </a:p>
        </p:txBody>
      </p:sp>
      <p:pic>
        <p:nvPicPr>
          <p:cNvPr id="5" name="Content Placeholder 8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5" b="4315"/>
          <a:stretch>
            <a:fillRect/>
          </a:stretch>
        </p:blipFill>
        <p:spPr bwMode="auto">
          <a:xfrm>
            <a:off x="4745038" y="1949450"/>
            <a:ext cx="3617912" cy="4006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990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4"/>
            <a:ext cx="3816350" cy="4007224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INSTALAÇ</a:t>
            </a:r>
            <a:r>
              <a:rPr lang="en-US" b="1" dirty="0" smtClean="0"/>
              <a:t>ÃO DE </a:t>
            </a:r>
            <a:r>
              <a:rPr lang="en-US" b="1" dirty="0" smtClean="0"/>
              <a:t>CONTADORES </a:t>
            </a:r>
            <a:r>
              <a:rPr lang="en-US" b="1" dirty="0"/>
              <a:t>PRÉ-PAGOS PANGUILA-CAXITO </a:t>
            </a:r>
            <a:endParaRPr lang="pt-PT" dirty="0"/>
          </a:p>
          <a:p>
            <a:pPr>
              <a:buFont typeface="Wingdings" charset="2"/>
              <a:buChar char="ü"/>
            </a:pPr>
            <a:r>
              <a:rPr lang="en-US" dirty="0"/>
              <a:t>PROGRAMA A IMPLEMENTAR NO PANGUILA E CAXITO </a:t>
            </a:r>
            <a:endParaRPr lang="pt-PT" dirty="0"/>
          </a:p>
          <a:p>
            <a:pPr>
              <a:buFont typeface="Wingdings" charset="2"/>
              <a:buChar char="ü"/>
            </a:pPr>
            <a:r>
              <a:rPr lang="en-US" dirty="0"/>
              <a:t>PERMITIRÁ COBRAR TAXAS QUE SERÃO IMPORTANTES PARA A MANUTENÇÃO DO SISTEMA EXISTENTE </a:t>
            </a:r>
            <a:endParaRPr lang="pt-PT" dirty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6" y="2127251"/>
            <a:ext cx="2703513" cy="39608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849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4"/>
            <a:ext cx="3276600" cy="4007224"/>
          </a:xfrm>
        </p:spPr>
        <p:txBody>
          <a:bodyPr/>
          <a:lstStyle/>
          <a:p>
            <a:r>
              <a:rPr lang="en-US" b="1" dirty="0"/>
              <a:t>2.3. RECUPERAÇÃO DAS CENTRAIS TÉRMICAS EXISTENTES NA PROVÍNCIA </a:t>
            </a:r>
            <a:endParaRPr lang="pt-PT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6063" y="2087563"/>
            <a:ext cx="4484687" cy="3992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063" y="2136888"/>
            <a:ext cx="4230687" cy="399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294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OBRIGADO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9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83</TotalTime>
  <Words>344</Words>
  <Application>Microsoft Macintosh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Pixel</vt:lpstr>
      <vt:lpstr>Caracterização da Província </vt:lpstr>
      <vt:lpstr>INTRODUÇÃO</vt:lpstr>
      <vt:lpstr>Águas </vt:lpstr>
      <vt:lpstr>Energia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EDGAR - EDMIRO</dc:creator>
  <cp:lastModifiedBy>EDGAR - EDMIRO</cp:lastModifiedBy>
  <cp:revision>9</cp:revision>
  <dcterms:created xsi:type="dcterms:W3CDTF">2018-09-11T09:12:59Z</dcterms:created>
  <dcterms:modified xsi:type="dcterms:W3CDTF">2018-09-11T10:36:26Z</dcterms:modified>
</cp:coreProperties>
</file>