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61" r:id="rId4"/>
    <p:sldId id="263" r:id="rId5"/>
    <p:sldId id="264" r:id="rId6"/>
    <p:sldId id="265" r:id="rId7"/>
    <p:sldId id="290" r:id="rId8"/>
    <p:sldId id="266" r:id="rId9"/>
    <p:sldId id="292" r:id="rId10"/>
    <p:sldId id="314" r:id="rId11"/>
    <p:sldId id="286" r:id="rId12"/>
    <p:sldId id="295" r:id="rId13"/>
    <p:sldId id="296" r:id="rId14"/>
    <p:sldId id="309" r:id="rId15"/>
    <p:sldId id="310" r:id="rId16"/>
    <p:sldId id="316" r:id="rId17"/>
    <p:sldId id="301" r:id="rId18"/>
    <p:sldId id="312" r:id="rId19"/>
    <p:sldId id="304" r:id="rId20"/>
    <p:sldId id="313" r:id="rId21"/>
    <p:sldId id="306" r:id="rId22"/>
    <p:sldId id="307" r:id="rId23"/>
    <p:sldId id="272" r:id="rId24"/>
  </p:sldIdLst>
  <p:sldSz cx="9144000" cy="6858000" type="screen4x3"/>
  <p:notesSz cx="6864350" cy="99949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com Tema 1 - Destaqu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com Tema 1 - Destaqu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4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>
              <a:defRPr sz="1300"/>
            </a:lvl1pPr>
          </a:lstStyle>
          <a:p>
            <a:fld id="{C809F093-ABEA-4349-B99A-23A111C371C9}" type="datetimeFigureOut">
              <a:rPr lang="pt-PT" smtClean="0"/>
              <a:pPr/>
              <a:t>06/09/2018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8210" y="949342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r">
              <a:defRPr sz="1300"/>
            </a:lvl1pPr>
          </a:lstStyle>
          <a:p>
            <a:fld id="{0B603FD4-5141-4924-A366-1C929D203E8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2454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>
              <a:defRPr sz="1300"/>
            </a:lvl1pPr>
          </a:lstStyle>
          <a:p>
            <a:fld id="{E213FADC-DA0D-4636-8E07-A41E51D4ACB7}" type="datetimeFigureOut">
              <a:rPr lang="pt-PT" smtClean="0"/>
              <a:pPr/>
              <a:t>06/09/2018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2" tIns="48166" rIns="96332" bIns="48166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435" y="4747578"/>
            <a:ext cx="5491480" cy="4497705"/>
          </a:xfrm>
          <a:prstGeom prst="rect">
            <a:avLst/>
          </a:prstGeom>
        </p:spPr>
        <p:txBody>
          <a:bodyPr vert="horz" lIns="96332" tIns="48166" rIns="96332" bIns="48166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8210" y="949342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r">
              <a:defRPr sz="1300"/>
            </a:lvl1pPr>
          </a:lstStyle>
          <a:p>
            <a:fld id="{066B0C62-6193-4AED-AD4F-D0D9D3227B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850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B0C62-6193-4AED-AD4F-D0D9D3227B87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539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B0C62-6193-4AED-AD4F-D0D9D3227B87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149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FC15-1138-47D7-B055-991829579B4F}" type="datetime1">
              <a:rPr lang="pt-PT" smtClean="0"/>
              <a:pPr/>
              <a:t>06/09/2018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E922-D3CF-4A5C-8185-24B93EE6C6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83A7-1FF5-4A83-BA26-AE344617E041}" type="datetime1">
              <a:rPr lang="pt-PT" smtClean="0"/>
              <a:pPr/>
              <a:t>06/09/2018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E922-D3CF-4A5C-8185-24B93EE6C6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FC15-1138-47D7-B055-991829579B4F}" type="datetime1">
              <a:rPr lang="pt-PT" smtClean="0"/>
              <a:pPr/>
              <a:t>06/09/2018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E922-D3CF-4A5C-8185-24B93EE6C6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FC15-1138-47D7-B055-991829579B4F}" type="datetime1">
              <a:rPr lang="pt-PT" smtClean="0"/>
              <a:pPr/>
              <a:t>06/09/2018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E922-D3CF-4A5C-8185-24B93EE6C6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FC15-1138-47D7-B055-991829579B4F}" type="datetime1">
              <a:rPr lang="pt-PT" smtClean="0"/>
              <a:pPr/>
              <a:t>06/09/2018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E922-D3CF-4A5C-8185-24B93EE6C6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FC15-1138-47D7-B055-991829579B4F}" type="datetime1">
              <a:rPr lang="pt-PT" smtClean="0"/>
              <a:pPr/>
              <a:t>06/09/2018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E922-D3CF-4A5C-8185-24B93EE6C6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9A22-D476-495D-91F6-2A85991792BA}" type="datetime1">
              <a:rPr lang="pt-PT" smtClean="0"/>
              <a:pPr/>
              <a:t>06/09/2018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E922-D3CF-4A5C-8185-24B93EE6C6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FC15-1138-47D7-B055-991829579B4F}" type="datetime1">
              <a:rPr lang="pt-PT" smtClean="0"/>
              <a:pPr/>
              <a:t>06/09/2018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E922-D3CF-4A5C-8185-24B93EE6C6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9DC-DEB9-48AD-B606-A9A0431014AF}" type="datetime1">
              <a:rPr lang="pt-PT" smtClean="0"/>
              <a:pPr/>
              <a:t>06/09/2018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E922-D3CF-4A5C-8185-24B93EE6C6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70EE-2AE1-4026-8F01-6CA4DFFADA6F}" type="datetime1">
              <a:rPr lang="pt-PT" smtClean="0"/>
              <a:pPr/>
              <a:t>06/09/2018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E922-D3CF-4A5C-8185-24B93EE6C6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tar e Arredondar Rectângulo de Canto Simples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c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BEBA-B86A-474A-8A78-81BC4D5A8C1F}" type="datetime1">
              <a:rPr lang="pt-PT" smtClean="0"/>
              <a:pPr/>
              <a:t>06/09/2018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1FE922-D3CF-4A5C-8185-24B93EE6C6F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B9FC15-1138-47D7-B055-991829579B4F}" type="datetime1">
              <a:rPr lang="pt-PT" smtClean="0"/>
              <a:pPr/>
              <a:t>06/09/2018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1FE922-D3CF-4A5C-8185-24B93EE6C6F5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uandokubango.gov.a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3368" y="1697985"/>
            <a:ext cx="87849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latin typeface="Century Gothic" panose="020B0502020202020204" pitchFamily="34" charset="0"/>
              </a:rPr>
              <a:t>REPÚBLICA DE ANGOLA</a:t>
            </a:r>
          </a:p>
          <a:p>
            <a:pPr algn="ctr"/>
            <a:r>
              <a:rPr lang="pt-PT" sz="2000" b="1" dirty="0" smtClean="0">
                <a:latin typeface="Century Gothic" panose="020B0502020202020204" pitchFamily="34" charset="0"/>
              </a:rPr>
              <a:t>GOVERNO </a:t>
            </a:r>
            <a:r>
              <a:rPr lang="pt-PT" sz="2000" b="1" dirty="0">
                <a:latin typeface="Century Gothic" panose="020B0502020202020204" pitchFamily="34" charset="0"/>
              </a:rPr>
              <a:t>PROVINCIAL DE MALANJE</a:t>
            </a:r>
            <a:br>
              <a:rPr lang="pt-PT" sz="2000" b="1" dirty="0">
                <a:latin typeface="Century Gothic" panose="020B0502020202020204" pitchFamily="34" charset="0"/>
              </a:rPr>
            </a:br>
            <a:r>
              <a:rPr lang="pt-PT" b="1" dirty="0" smtClean="0">
                <a:latin typeface="Century Gothic" panose="020B0502020202020204" pitchFamily="34" charset="0"/>
              </a:rPr>
              <a:t>GABINETE PROVINCIAL DE INFRA-ESTRUTURAS E SERVIÇOS TÉCNICOS</a:t>
            </a:r>
            <a:endParaRPr lang="pt-PT" dirty="0">
              <a:latin typeface="Century Gothic" panose="020B0502020202020204" pitchFamily="34" charset="0"/>
            </a:endParaRPr>
          </a:p>
        </p:txBody>
      </p:sp>
      <p:pic>
        <p:nvPicPr>
          <p:cNvPr id="10" name="Picture 4" descr="http://www.kuandokubango.gov.ao/App_Themes/Principal/Imagens/brasao_angola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36117" y="383305"/>
            <a:ext cx="1219478" cy="1371912"/>
          </a:xfrm>
          <a:prstGeom prst="rect">
            <a:avLst/>
          </a:prstGeom>
          <a:noFill/>
        </p:spPr>
      </p:pic>
      <p:sp>
        <p:nvSpPr>
          <p:cNvPr id="9" name="Rectângulo 1"/>
          <p:cNvSpPr/>
          <p:nvPr/>
        </p:nvSpPr>
        <p:spPr>
          <a:xfrm>
            <a:off x="899592" y="2993350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PT" sz="2400" b="1" dirty="0">
                <a:solidFill>
                  <a:schemeClr val="bg1"/>
                </a:solidFill>
              </a:rPr>
              <a:t/>
            </a:r>
            <a:br>
              <a:rPr lang="pt-PT" sz="2400" b="1" dirty="0">
                <a:solidFill>
                  <a:schemeClr val="bg1"/>
                </a:solidFill>
              </a:rPr>
            </a:br>
            <a:endParaRPr lang="pt-PT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DPEA-E\Pictures\CIDADE 2016\DSC041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14620"/>
            <a:ext cx="9144000" cy="4143380"/>
          </a:xfrm>
          <a:prstGeom prst="rect">
            <a:avLst/>
          </a:prstGeom>
          <a:noFill/>
        </p:spPr>
      </p:pic>
      <p:sp>
        <p:nvSpPr>
          <p:cNvPr id="30" name="Rectângulo 29"/>
          <p:cNvSpPr/>
          <p:nvPr/>
        </p:nvSpPr>
        <p:spPr>
          <a:xfrm>
            <a:off x="0" y="2826127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pt-PT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PT" sz="2800" b="1" dirty="0" smtClean="0">
                <a:solidFill>
                  <a:srgbClr val="C00000"/>
                </a:solidFill>
              </a:rPr>
              <a:t>BALANÇO DO SECTOR DE ENERGIA E ÁGUAS NA PROVÍNCIA DE MALANJE</a:t>
            </a:r>
            <a:endParaRPr lang="pt-PT" sz="2400" b="1" dirty="0" smtClean="0">
              <a:solidFill>
                <a:srgbClr val="C00000"/>
              </a:solidFill>
            </a:endParaRPr>
          </a:p>
          <a:p>
            <a:pPr algn="ctr">
              <a:spcAft>
                <a:spcPts val="0"/>
              </a:spcAft>
            </a:pPr>
            <a:endParaRPr lang="pt-PT" sz="2400" b="1" dirty="0" smtClean="0">
              <a:solidFill>
                <a:srgbClr val="C00000"/>
              </a:solidFill>
            </a:endParaRPr>
          </a:p>
          <a:p>
            <a:pPr algn="ctr">
              <a:spcAft>
                <a:spcPts val="0"/>
              </a:spcAft>
            </a:pPr>
            <a:endParaRPr lang="pt-PT" sz="2400" b="1" dirty="0" smtClean="0">
              <a:solidFill>
                <a:srgbClr val="C00000"/>
              </a:solidFill>
            </a:endParaRPr>
          </a:p>
          <a:p>
            <a:pPr algn="ctr">
              <a:spcAft>
                <a:spcPts val="0"/>
              </a:spcAft>
            </a:pPr>
            <a:endParaRPr lang="pt-PT" sz="2400" b="1" dirty="0" smtClean="0">
              <a:solidFill>
                <a:srgbClr val="C00000"/>
              </a:solidFill>
            </a:endParaRPr>
          </a:p>
          <a:p>
            <a:pPr algn="ctr">
              <a:spcAft>
                <a:spcPts val="0"/>
              </a:spcAft>
            </a:pPr>
            <a:r>
              <a:rPr lang="pt-PT" sz="2800" b="1" dirty="0" smtClean="0">
                <a:solidFill>
                  <a:srgbClr val="C00000"/>
                </a:solidFill>
              </a:rPr>
              <a:t>8º CONSELHO CONSULTIVO DO MINEA</a:t>
            </a:r>
          </a:p>
          <a:p>
            <a:pPr algn="ctr">
              <a:spcAft>
                <a:spcPts val="0"/>
              </a:spcAft>
            </a:pPr>
            <a:r>
              <a:rPr lang="pt-PT" sz="1600" b="1" dirty="0" smtClean="0">
                <a:solidFill>
                  <a:srgbClr val="C00000"/>
                </a:solidFill>
              </a:rPr>
              <a:t>Saurimo, </a:t>
            </a:r>
            <a:r>
              <a:rPr lang="pt-PT" sz="1600" b="1" dirty="0" smtClean="0">
                <a:solidFill>
                  <a:srgbClr val="C00000"/>
                </a:solidFill>
              </a:rPr>
              <a:t>11</a:t>
            </a:r>
            <a:r>
              <a:rPr lang="pt-PT" sz="1600" b="1" dirty="0" smtClean="0">
                <a:solidFill>
                  <a:srgbClr val="C00000"/>
                </a:solidFill>
              </a:rPr>
              <a:t> </a:t>
            </a:r>
            <a:r>
              <a:rPr lang="pt-PT" sz="1600" b="1" dirty="0" smtClean="0">
                <a:solidFill>
                  <a:srgbClr val="C00000"/>
                </a:solidFill>
              </a:rPr>
              <a:t>e </a:t>
            </a:r>
            <a:r>
              <a:rPr lang="pt-PT" sz="1600" b="1" dirty="0" smtClean="0">
                <a:solidFill>
                  <a:srgbClr val="C00000"/>
                </a:solidFill>
              </a:rPr>
              <a:t>12</a:t>
            </a:r>
            <a:r>
              <a:rPr lang="pt-PT" sz="1600" b="1" dirty="0" smtClean="0">
                <a:solidFill>
                  <a:srgbClr val="C00000"/>
                </a:solidFill>
              </a:rPr>
              <a:t> </a:t>
            </a:r>
            <a:r>
              <a:rPr lang="pt-PT" sz="1600" b="1" smtClean="0">
                <a:solidFill>
                  <a:srgbClr val="C00000"/>
                </a:solidFill>
              </a:rPr>
              <a:t>de </a:t>
            </a:r>
            <a:r>
              <a:rPr lang="pt-PT" sz="1600" b="1" smtClean="0">
                <a:solidFill>
                  <a:srgbClr val="C00000"/>
                </a:solidFill>
              </a:rPr>
              <a:t>Setembro </a:t>
            </a:r>
            <a:r>
              <a:rPr lang="pt-PT" sz="1600" b="1" dirty="0" smtClean="0">
                <a:solidFill>
                  <a:srgbClr val="C00000"/>
                </a:solidFill>
              </a:rPr>
              <a:t>de 2018</a:t>
            </a:r>
          </a:p>
          <a:p>
            <a:pPr algn="ctr">
              <a:spcAft>
                <a:spcPts val="0"/>
              </a:spcAft>
            </a:pPr>
            <a:r>
              <a:rPr lang="pt-PT" sz="1400" b="1" dirty="0" smtClean="0">
                <a:solidFill>
                  <a:schemeClr val="bg1"/>
                </a:solidFill>
              </a:rPr>
              <a:t> </a:t>
            </a:r>
            <a:endParaRPr lang="pt-PT" sz="2400" b="1" dirty="0" smtClean="0">
              <a:solidFill>
                <a:schemeClr val="bg1"/>
              </a:solidFill>
            </a:endParaRPr>
          </a:p>
          <a:p>
            <a:pPr lvl="0" algn="ctr"/>
            <a:endParaRPr lang="pt-PT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/>
            <a:r>
              <a:rPr lang="pt-PT" dirty="0" smtClean="0">
                <a:solidFill>
                  <a:schemeClr val="bg1"/>
                </a:solidFill>
                <a:latin typeface="Century Gothic" pitchFamily="34" charset="0"/>
              </a:rPr>
              <a:t>Por: </a:t>
            </a:r>
            <a:r>
              <a:rPr lang="pt-PT" b="1" dirty="0" smtClean="0">
                <a:solidFill>
                  <a:schemeClr val="bg1"/>
                </a:solidFill>
                <a:latin typeface="Century Gothic" pitchFamily="34" charset="0"/>
              </a:rPr>
              <a:t>João Miguel Correia</a:t>
            </a:r>
            <a:endParaRPr lang="pt-PT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/>
            <a:r>
              <a:rPr lang="pt-PT" b="1" dirty="0" smtClean="0">
                <a:solidFill>
                  <a:schemeClr val="bg1"/>
                </a:solidFill>
                <a:latin typeface="Century Gothic" pitchFamily="34" charset="0"/>
              </a:rPr>
              <a:t>        </a:t>
            </a:r>
            <a:r>
              <a:rPr lang="pt-PT" sz="1600" b="1" dirty="0" smtClean="0">
                <a:solidFill>
                  <a:schemeClr val="bg1"/>
                </a:solidFill>
                <a:latin typeface="Century Gothic" pitchFamily="34" charset="0"/>
              </a:rPr>
              <a:t>Director do Gabinete </a:t>
            </a:r>
            <a:endParaRPr lang="pt-PT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814"/>
            <a:ext cx="8784976" cy="151216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9" name="Canto dobrado 8"/>
          <p:cNvSpPr/>
          <p:nvPr/>
        </p:nvSpPr>
        <p:spPr>
          <a:xfrm>
            <a:off x="142844" y="1790614"/>
            <a:ext cx="8821644" cy="4924534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2" name="CaixaDeTexto 1"/>
          <p:cNvSpPr txBox="1"/>
          <p:nvPr/>
        </p:nvSpPr>
        <p:spPr>
          <a:xfrm>
            <a:off x="380728" y="1728280"/>
            <a:ext cx="8620428" cy="3108543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Century Gothic" pitchFamily="34" charset="0"/>
              </a:rPr>
              <a:t>3. LICENCIAMENTO DE INSTALAÇÕES ELÉCTRICA</a:t>
            </a:r>
            <a:endParaRPr lang="pt-PT" sz="1400" dirty="0" smtClean="0">
              <a:latin typeface="Century Gothic" pitchFamily="34" charset="0"/>
            </a:endParaRPr>
          </a:p>
          <a:p>
            <a:endParaRPr lang="pt-PT" sz="1400" dirty="0" smtClean="0">
              <a:latin typeface="Century Gothic" pitchFamily="34" charset="0"/>
            </a:endParaRPr>
          </a:p>
          <a:p>
            <a:r>
              <a:rPr lang="pt-PT" sz="1400" dirty="0" smtClean="0">
                <a:latin typeface="Century Gothic" pitchFamily="34" charset="0"/>
              </a:rPr>
              <a:t>O GPIST em Malanje, controla um total de </a:t>
            </a:r>
            <a:r>
              <a:rPr lang="pt-PT" sz="1400" b="1" dirty="0" smtClean="0">
                <a:latin typeface="Century Gothic" pitchFamily="34" charset="0"/>
              </a:rPr>
              <a:t>43</a:t>
            </a:r>
            <a:r>
              <a:rPr lang="pt-PT" sz="1400" dirty="0" smtClean="0">
                <a:latin typeface="Century Gothic" pitchFamily="34" charset="0"/>
              </a:rPr>
              <a:t> clientes de instalações eléctricas de uso particular (PT), continua  a trabalhar na divulgação da Lei Geral de Electricidade e Decretos correlacionados.</a:t>
            </a:r>
          </a:p>
          <a:p>
            <a:endParaRPr lang="pt-PT" sz="1400" dirty="0" smtClean="0">
              <a:latin typeface="Century Gothic" pitchFamily="34" charset="0"/>
            </a:endParaRPr>
          </a:p>
          <a:p>
            <a:r>
              <a:rPr lang="pt-PT" sz="1400" dirty="0" smtClean="0">
                <a:latin typeface="Century Gothic" pitchFamily="34" charset="0"/>
              </a:rPr>
              <a:t> Aguarda-se novas instruções do MINEA sobre a continuação dos Gabinetes  Provinciais de Infra-Estrutura e Serviços. No licenciamento e cobrança das taxas das instalações eléctricas.</a:t>
            </a:r>
            <a:endParaRPr lang="pt-PT" sz="1400" b="1" dirty="0" smtClean="0">
              <a:latin typeface="Century Gothic" pitchFamily="34" charset="0"/>
            </a:endParaRPr>
          </a:p>
          <a:p>
            <a:r>
              <a:rPr lang="pt-PT" sz="1400" b="1" dirty="0" smtClean="0">
                <a:latin typeface="Century Gothic" pitchFamily="34" charset="0"/>
              </a:rPr>
              <a:t>          </a:t>
            </a:r>
          </a:p>
          <a:p>
            <a:r>
              <a:rPr lang="pt-PT" sz="1400" b="1" dirty="0" smtClean="0">
                <a:solidFill>
                  <a:srgbClr val="00B050"/>
                </a:solidFill>
                <a:latin typeface="Century Gothic" pitchFamily="34" charset="0"/>
              </a:rPr>
              <a:t>     </a:t>
            </a:r>
            <a:endParaRPr lang="pt-PT" sz="1400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endParaRPr lang="pt-PT" sz="1400" dirty="0" smtClean="0">
              <a:latin typeface="Century Gothic" pitchFamily="34" charset="0"/>
            </a:endParaRPr>
          </a:p>
          <a:p>
            <a:endParaRPr lang="pt-PT" sz="1400" dirty="0" smtClean="0">
              <a:latin typeface="Century Gothic" pitchFamily="34" charset="0"/>
            </a:endParaRPr>
          </a:p>
          <a:p>
            <a:endParaRPr lang="pt-PT" sz="1400" dirty="0" smtClean="0">
              <a:latin typeface="Century Gothic" pitchFamily="34" charset="0"/>
            </a:endParaRPr>
          </a:p>
          <a:p>
            <a:endParaRPr lang="pt-PT" sz="14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250033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Users\DPEA-E\Pictures\transfer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14290"/>
            <a:ext cx="6357982" cy="1500197"/>
          </a:xfrm>
          <a:prstGeom prst="rect">
            <a:avLst/>
          </a:prstGeom>
          <a:noFill/>
        </p:spPr>
      </p:pic>
      <p:pic>
        <p:nvPicPr>
          <p:cNvPr id="7" name="Picture 2" descr="C:\Users\DPEA-E\Desktop\DPEA 2017\DPEA FOTOS\SE-MALANJE2017\IMG_20170911_1458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571876"/>
            <a:ext cx="8786874" cy="3143272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143768" y="6429396"/>
            <a:ext cx="17859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SE-Malanje 2018</a:t>
            </a:r>
            <a:endParaRPr kumimoji="0" lang="pt-PT" sz="105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714488"/>
            <a:ext cx="8858312" cy="49859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pt-PT" sz="14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/>
            <a:r>
              <a:rPr lang="pt-PT" sz="1400" b="1" dirty="0" smtClean="0">
                <a:solidFill>
                  <a:schemeClr val="bg1"/>
                </a:solidFill>
                <a:latin typeface="Century Gothic" pitchFamily="34" charset="0"/>
              </a:rPr>
              <a:t>EM </a:t>
            </a:r>
            <a:r>
              <a:rPr lang="pt-PT" sz="1200" b="1" dirty="0" smtClean="0">
                <a:solidFill>
                  <a:schemeClr val="bg1"/>
                </a:solidFill>
                <a:latin typeface="Century Gothic" pitchFamily="34" charset="0"/>
              </a:rPr>
              <a:t>PERSPECTIVA:</a:t>
            </a:r>
            <a:endParaRPr lang="pt-PT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pt-PT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t-PT" sz="1200" dirty="0" smtClean="0">
                <a:solidFill>
                  <a:schemeClr val="bg1"/>
                </a:solidFill>
                <a:latin typeface="Century Gothic" pitchFamily="34" charset="0"/>
              </a:rPr>
              <a:t>Construção da LT 220KV para Malanje e Subestações Eléctricas </a:t>
            </a:r>
            <a:r>
              <a:rPr lang="pt-PT" sz="1200" dirty="0">
                <a:solidFill>
                  <a:schemeClr val="bg1"/>
                </a:solidFill>
                <a:latin typeface="Century Gothic" pitchFamily="34" charset="0"/>
              </a:rPr>
              <a:t>nos Municípios de </a:t>
            </a:r>
            <a:r>
              <a:rPr lang="pt-PT" sz="1200" dirty="0" smtClean="0">
                <a:solidFill>
                  <a:schemeClr val="bg1"/>
                </a:solidFill>
                <a:latin typeface="Century Gothic" pitchFamily="34" charset="0"/>
              </a:rPr>
              <a:t>Calandula (60/30KV) </a:t>
            </a:r>
            <a:r>
              <a:rPr lang="pt-PT" sz="1200" dirty="0">
                <a:solidFill>
                  <a:schemeClr val="bg1"/>
                </a:solidFill>
                <a:latin typeface="Century Gothic" pitchFamily="34" charset="0"/>
              </a:rPr>
              <a:t>e </a:t>
            </a:r>
            <a:r>
              <a:rPr lang="pt-PT" sz="1200" dirty="0" smtClean="0">
                <a:solidFill>
                  <a:schemeClr val="bg1"/>
                </a:solidFill>
                <a:latin typeface="Century Gothic" pitchFamily="34" charset="0"/>
              </a:rPr>
              <a:t>Malanje (220/110KV), </a:t>
            </a:r>
            <a:r>
              <a:rPr lang="pt-PT" sz="1200" dirty="0">
                <a:solidFill>
                  <a:schemeClr val="bg1"/>
                </a:solidFill>
                <a:latin typeface="Century Gothic" pitchFamily="34" charset="0"/>
              </a:rPr>
              <a:t>no âmbito do projecto das Linhas de transporte (LT</a:t>
            </a:r>
            <a:r>
              <a:rPr lang="pt-PT" sz="1200" dirty="0" smtClean="0">
                <a:solidFill>
                  <a:schemeClr val="bg1"/>
                </a:solidFill>
                <a:latin typeface="Century Gothic" pitchFamily="34" charset="0"/>
              </a:rPr>
              <a:t>) </a:t>
            </a:r>
            <a:r>
              <a:rPr lang="pt-PT" sz="1200" dirty="0">
                <a:solidFill>
                  <a:schemeClr val="bg1"/>
                </a:solidFill>
                <a:latin typeface="Century Gothic" pitchFamily="34" charset="0"/>
              </a:rPr>
              <a:t>associadas ao </a:t>
            </a:r>
            <a:r>
              <a:rPr lang="pt-PT" sz="1200" dirty="0" smtClean="0">
                <a:solidFill>
                  <a:schemeClr val="bg1"/>
                </a:solidFill>
                <a:latin typeface="Century Gothic" pitchFamily="34" charset="0"/>
              </a:rPr>
              <a:t>Aproveitamento </a:t>
            </a:r>
            <a:r>
              <a:rPr lang="pt-PT" sz="1200" dirty="0">
                <a:solidFill>
                  <a:schemeClr val="bg1"/>
                </a:solidFill>
                <a:latin typeface="Century Gothic" pitchFamily="34" charset="0"/>
              </a:rPr>
              <a:t>Hidroelectrico de Laúca.</a:t>
            </a:r>
            <a:endParaRPr lang="pt-PT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t-PT" sz="1200" i="1" dirty="0" smtClean="0">
                <a:solidFill>
                  <a:schemeClr val="bg1"/>
                </a:solidFill>
                <a:latin typeface="Century Gothic" pitchFamily="34" charset="0"/>
              </a:rPr>
              <a:t>Continuidade do Programa de Electrificação Rural dos Municípios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PT" sz="1200" dirty="0" smtClean="0">
                <a:solidFill>
                  <a:schemeClr val="bg1"/>
                </a:solidFill>
                <a:latin typeface="Century Gothic" pitchFamily="34" charset="0"/>
              </a:rPr>
              <a:t>Electrificação de Novos bairros e eliminação das zonas cinzentas na periferia da cidade de Malanje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PT" sz="1200" dirty="0" smtClean="0">
                <a:solidFill>
                  <a:schemeClr val="bg1"/>
                </a:solidFill>
                <a:latin typeface="Century Gothic" pitchFamily="34" charset="0"/>
              </a:rPr>
              <a:t>Contratação de Consultoria para Estudos e Projecto base para construção de novas redes de distribuição em BT, LD e </a:t>
            </a:r>
            <a:r>
              <a:rPr lang="pt-PT" sz="1200" dirty="0" err="1" smtClean="0">
                <a:solidFill>
                  <a:schemeClr val="bg1"/>
                </a:solidFill>
                <a:latin typeface="Century Gothic" pitchFamily="34" charset="0"/>
              </a:rPr>
              <a:t>Kit`s</a:t>
            </a:r>
            <a:r>
              <a:rPr lang="pt-PT" sz="1200" dirty="0" smtClean="0">
                <a:solidFill>
                  <a:schemeClr val="bg1"/>
                </a:solidFill>
                <a:latin typeface="Century Gothic" pitchFamily="34" charset="0"/>
              </a:rPr>
              <a:t> de instalação em 4 sedes municipais da Província</a:t>
            </a:r>
          </a:p>
          <a:p>
            <a:pPr algn="just"/>
            <a:endParaRPr lang="pt-PT" sz="12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/>
            <a:r>
              <a:rPr lang="pt-PT" sz="1200" b="1" dirty="0" smtClean="0">
                <a:solidFill>
                  <a:schemeClr val="bg1"/>
                </a:solidFill>
                <a:latin typeface="Century Gothic" pitchFamily="34" charset="0"/>
              </a:rPr>
              <a:t>4 –</a:t>
            </a:r>
            <a:r>
              <a:rPr lang="pt-PT" sz="1200" b="1" u="sng" dirty="0" smtClean="0">
                <a:solidFill>
                  <a:schemeClr val="bg1"/>
                </a:solidFill>
                <a:latin typeface="Century Gothic" pitchFamily="34" charset="0"/>
              </a:rPr>
              <a:t>CONSTRANGIMENTOS/DESAFIOS:</a:t>
            </a:r>
            <a:endParaRPr lang="pt-PT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t-PT" sz="1200" b="1" dirty="0" smtClean="0">
                <a:solidFill>
                  <a:schemeClr val="bg1"/>
                </a:solidFill>
                <a:latin typeface="Century Gothic" pitchFamily="34" charset="0"/>
              </a:rPr>
              <a:t>Baixa taxa de electrificação, evidenciando </a:t>
            </a:r>
            <a:r>
              <a:rPr lang="pt-PT" sz="1200" b="1" dirty="0">
                <a:solidFill>
                  <a:schemeClr val="bg1"/>
                </a:solidFill>
                <a:latin typeface="Century Gothic" pitchFamily="34" charset="0"/>
              </a:rPr>
              <a:t>uma procura não satisfeita de electricidade e de iluminação </a:t>
            </a:r>
            <a:r>
              <a:rPr lang="pt-PT" sz="1200" b="1" dirty="0" smtClean="0">
                <a:solidFill>
                  <a:schemeClr val="bg1"/>
                </a:solidFill>
                <a:latin typeface="Century Gothic" pitchFamily="34" charset="0"/>
              </a:rPr>
              <a:t>pública</a:t>
            </a:r>
            <a:endParaRPr lang="pt-PT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t-PT" sz="1200" dirty="0" smtClean="0">
                <a:solidFill>
                  <a:schemeClr val="bg1"/>
                </a:solidFill>
                <a:latin typeface="Century Gothic" pitchFamily="34" charset="0"/>
              </a:rPr>
              <a:t>Fraca qualidade e fiabilidade da energia eléctrica em algumas zonas </a:t>
            </a:r>
            <a:r>
              <a:rPr lang="pt-PT" sz="1200" dirty="0" err="1" smtClean="0">
                <a:solidFill>
                  <a:schemeClr val="bg1"/>
                </a:solidFill>
                <a:latin typeface="Century Gothic" pitchFamily="34" charset="0"/>
              </a:rPr>
              <a:t>periurbanas</a:t>
            </a:r>
            <a:r>
              <a:rPr lang="pt-PT" sz="1200" dirty="0" smtClean="0">
                <a:solidFill>
                  <a:schemeClr val="bg1"/>
                </a:solidFill>
                <a:latin typeface="Century Gothic" pitchFamily="34" charset="0"/>
              </a:rPr>
              <a:t> da cidade de Malanje.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PT" sz="1200" dirty="0" smtClean="0">
                <a:solidFill>
                  <a:schemeClr val="bg1"/>
                </a:solidFill>
                <a:latin typeface="Century Gothic" pitchFamily="34" charset="0"/>
              </a:rPr>
              <a:t>Redes precárias (quase que inexistente) nas zonas rurais onde funcionam sistemas isolados (G.G).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PT" sz="1200" dirty="0" smtClean="0">
                <a:solidFill>
                  <a:schemeClr val="bg1"/>
                </a:solidFill>
                <a:latin typeface="Century Gothic" pitchFamily="34" charset="0"/>
              </a:rPr>
              <a:t>Falta de Técnicos qualificados nas Administrações Municipais para a supervisão, acompanhamento e reporte de dados técnicos a nível do sector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PT" sz="1200" dirty="0" smtClean="0">
                <a:solidFill>
                  <a:schemeClr val="bg1"/>
                </a:solidFill>
                <a:latin typeface="Century Gothic" pitchFamily="34" charset="0"/>
              </a:rPr>
              <a:t>Crescimento desordenado dos bairros, criando dificuldades à rede de distribuição eléctrica.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PT" sz="1200" dirty="0" smtClean="0">
                <a:solidFill>
                  <a:schemeClr val="bg1"/>
                </a:solidFill>
                <a:latin typeface="Century Gothic" pitchFamily="34" charset="0"/>
              </a:rPr>
              <a:t>Ligações anárquicas </a:t>
            </a:r>
            <a:r>
              <a:rPr lang="pt-PT" sz="1200" dirty="0">
                <a:solidFill>
                  <a:schemeClr val="bg1"/>
                </a:solidFill>
                <a:latin typeface="Century Gothic" pitchFamily="34" charset="0"/>
              </a:rPr>
              <a:t>à rede e cobrança por </a:t>
            </a:r>
            <a:r>
              <a:rPr lang="pt-PT" sz="1200" dirty="0" smtClean="0">
                <a:solidFill>
                  <a:schemeClr val="bg1"/>
                </a:solidFill>
                <a:latin typeface="Century Gothic" pitchFamily="34" charset="0"/>
              </a:rPr>
              <a:t>estimativa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PT" sz="1200" dirty="0" smtClean="0">
                <a:solidFill>
                  <a:schemeClr val="bg1"/>
                </a:solidFill>
                <a:latin typeface="Century Gothic" pitchFamily="34" charset="0"/>
              </a:rPr>
              <a:t>A falta de formação técnica e metodológica aos técnicos do GPIST, em matéria de licenciamento e fiscalização das instalações eléctricas privadas.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t-PT" sz="1200" dirty="0" smtClean="0">
                <a:solidFill>
                  <a:schemeClr val="bg1"/>
                </a:solidFill>
                <a:latin typeface="Century Gothic" pitchFamily="34" charset="0"/>
              </a:rPr>
              <a:t>A falta de retorno dos valores correspondente ao GPIST, proveniente dos pagamentos das taxas de Estabelecimento e Exploração.</a:t>
            </a:r>
          </a:p>
          <a:p>
            <a:pPr marL="342900" lvl="0" indent="-342900" algn="just">
              <a:buFont typeface="+mj-lt"/>
              <a:buAutoNum type="arabicPeriod"/>
            </a:pPr>
            <a:endParaRPr lang="pt-PT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/>
            <a:endParaRPr lang="pt-PT" sz="1400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814"/>
            <a:ext cx="8784976" cy="1124046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250033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DPEA-E\Pictures\transfer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14290"/>
            <a:ext cx="6357982" cy="1357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270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814"/>
            <a:ext cx="8784976" cy="151216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25003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DPEA-E\Pictures\transfer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14290"/>
            <a:ext cx="6357982" cy="1428759"/>
          </a:xfrm>
          <a:prstGeom prst="rect">
            <a:avLst/>
          </a:prstGeom>
          <a:noFill/>
        </p:spPr>
      </p:pic>
      <p:sp>
        <p:nvSpPr>
          <p:cNvPr id="9" name="Canto dobrado 8"/>
          <p:cNvSpPr/>
          <p:nvPr/>
        </p:nvSpPr>
        <p:spPr>
          <a:xfrm>
            <a:off x="214282" y="1714488"/>
            <a:ext cx="8784976" cy="4897150"/>
          </a:xfrm>
          <a:prstGeom prst="foldedCorner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PT" sz="1400" b="1" dirty="0" smtClean="0">
              <a:solidFill>
                <a:srgbClr val="002060"/>
              </a:solidFill>
              <a:latin typeface="Century Gothic" pitchFamily="34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1400" b="1" dirty="0" smtClean="0">
                <a:solidFill>
                  <a:srgbClr val="002060"/>
                </a:solidFill>
                <a:latin typeface="Century Gothic" pitchFamily="34" charset="0"/>
                <a:ea typeface="Times New Roman"/>
                <a:cs typeface="Times New Roman" panose="02020603050405020304" pitchFamily="18" charset="0"/>
              </a:rPr>
              <a:t>BALANÇO DO SECTOR DE ÁGUAS NA PROVÍNCIA DE MALANJE</a:t>
            </a:r>
            <a:endParaRPr lang="pt-PT" sz="1400" u="sng" dirty="0" smtClean="0">
              <a:solidFill>
                <a:srgbClr val="002060"/>
              </a:solidFill>
              <a:latin typeface="Century Gothic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pt-PT" sz="1400" u="sng" dirty="0" smtClean="0">
                <a:solidFill>
                  <a:schemeClr val="tx1"/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PT" sz="1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PT" sz="1400" dirty="0">
                <a:solidFill>
                  <a:schemeClr val="tx1"/>
                </a:solidFill>
                <a:latin typeface="Century Gothic" pitchFamily="34" charset="0"/>
              </a:rPr>
              <a:t>No domínio do abastecimento urbano, a cidade de </a:t>
            </a:r>
            <a:r>
              <a:rPr lang="pt-PT" sz="1400" dirty="0" smtClean="0">
                <a:solidFill>
                  <a:schemeClr val="tx1"/>
                </a:solidFill>
                <a:latin typeface="Century Gothic" pitchFamily="34" charset="0"/>
              </a:rPr>
              <a:t>Malanje, a produção é de </a:t>
            </a:r>
            <a:r>
              <a:rPr lang="pt-PT" sz="1400" dirty="0">
                <a:solidFill>
                  <a:schemeClr val="tx1"/>
                </a:solidFill>
                <a:latin typeface="Century Gothic" pitchFamily="34" charset="0"/>
              </a:rPr>
              <a:t>12.800 </a:t>
            </a:r>
            <a:r>
              <a:rPr lang="pt-PT" sz="1400" dirty="0" smtClean="0">
                <a:solidFill>
                  <a:schemeClr val="tx1"/>
                </a:solidFill>
                <a:latin typeface="Century Gothic" pitchFamily="34" charset="0"/>
              </a:rPr>
              <a:t>m3/dia, a cidade </a:t>
            </a:r>
            <a:r>
              <a:rPr lang="pt-PT" sz="1400" dirty="0">
                <a:solidFill>
                  <a:schemeClr val="tx1"/>
                </a:solidFill>
                <a:latin typeface="Century Gothic" pitchFamily="34" charset="0"/>
              </a:rPr>
              <a:t>conta actualmente com mais de </a:t>
            </a:r>
            <a:r>
              <a:rPr lang="pt-PT" sz="1400" dirty="0" smtClean="0">
                <a:solidFill>
                  <a:schemeClr val="tx1"/>
                </a:solidFill>
                <a:latin typeface="Century Gothic" pitchFamily="34" charset="0"/>
              </a:rPr>
              <a:t>9.050 </a:t>
            </a:r>
            <a:r>
              <a:rPr lang="pt-PT" sz="1400" dirty="0">
                <a:solidFill>
                  <a:schemeClr val="tx1"/>
                </a:solidFill>
                <a:latin typeface="Century Gothic" pitchFamily="34" charset="0"/>
              </a:rPr>
              <a:t>ligações domiciliárias</a:t>
            </a:r>
            <a:r>
              <a:rPr lang="pt-PT" sz="1400" dirty="0" smtClean="0">
                <a:solidFill>
                  <a:schemeClr val="tx1"/>
                </a:solidFill>
                <a:latin typeface="Century Gothic" pitchFamily="34" charset="0"/>
              </a:rPr>
              <a:t>.  Beneficiando um total de 54.312 habitantes.      </a:t>
            </a:r>
            <a:endParaRPr lang="pt-PT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PT" sz="1400" dirty="0">
                <a:solidFill>
                  <a:schemeClr val="tx1"/>
                </a:solidFill>
                <a:latin typeface="Century Gothic" pitchFamily="34" charset="0"/>
              </a:rPr>
              <a:t>A Rede de abastecimento de água foi expandida numa extensão de </a:t>
            </a:r>
            <a:r>
              <a:rPr lang="pt-PT" sz="1400" dirty="0" smtClean="0">
                <a:solidFill>
                  <a:schemeClr val="tx1"/>
                </a:solidFill>
                <a:latin typeface="Century Gothic" pitchFamily="34" charset="0"/>
              </a:rPr>
              <a:t>37Km em 2016/2017, que beneficiará mais de 4.400 famílias passando de 157km para os actuais 194km em 2018.</a:t>
            </a:r>
            <a:endParaRPr lang="pt-PT" sz="1400" dirty="0">
              <a:solidFill>
                <a:schemeClr val="tx1"/>
              </a:solidFill>
              <a:latin typeface="Century Gothic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PT" sz="1400" dirty="0">
                <a:solidFill>
                  <a:schemeClr val="tx1"/>
                </a:solidFill>
                <a:latin typeface="Century Gothic" pitchFamily="34" charset="0"/>
              </a:rPr>
              <a:t>A taxa de acesso à água nas zonas rurais e sedes comunais aumentou de </a:t>
            </a:r>
            <a:r>
              <a:rPr lang="pt-PT" sz="1400" dirty="0" smtClean="0">
                <a:solidFill>
                  <a:schemeClr val="tx1"/>
                </a:solidFill>
                <a:latin typeface="Century Gothic" pitchFamily="34" charset="0"/>
              </a:rPr>
              <a:t>63,9% </a:t>
            </a:r>
            <a:r>
              <a:rPr lang="pt-PT" sz="1400" dirty="0">
                <a:solidFill>
                  <a:schemeClr val="tx1"/>
                </a:solidFill>
                <a:latin typeface="Century Gothic" pitchFamily="34" charset="0"/>
              </a:rPr>
              <a:t>em </a:t>
            </a:r>
            <a:r>
              <a:rPr lang="pt-PT" sz="1400" dirty="0" smtClean="0">
                <a:solidFill>
                  <a:schemeClr val="tx1"/>
                </a:solidFill>
                <a:latin typeface="Century Gothic" pitchFamily="34" charset="0"/>
              </a:rPr>
              <a:t>2017, </a:t>
            </a:r>
            <a:r>
              <a:rPr lang="pt-PT" sz="1400" dirty="0">
                <a:solidFill>
                  <a:schemeClr val="tx1"/>
                </a:solidFill>
                <a:latin typeface="Century Gothic" pitchFamily="34" charset="0"/>
              </a:rPr>
              <a:t>para </a:t>
            </a:r>
            <a:r>
              <a:rPr lang="pt-PT" sz="1400" dirty="0" smtClean="0">
                <a:solidFill>
                  <a:schemeClr val="tx1"/>
                </a:solidFill>
                <a:latin typeface="Century Gothic" pitchFamily="34" charset="0"/>
              </a:rPr>
              <a:t>65,7% </a:t>
            </a:r>
            <a:r>
              <a:rPr lang="pt-PT" sz="1400" dirty="0">
                <a:solidFill>
                  <a:schemeClr val="tx1"/>
                </a:solidFill>
                <a:latin typeface="Century Gothic" pitchFamily="34" charset="0"/>
              </a:rPr>
              <a:t>em </a:t>
            </a:r>
            <a:r>
              <a:rPr lang="pt-PT" sz="1400" dirty="0" smtClean="0">
                <a:solidFill>
                  <a:schemeClr val="tx1"/>
                </a:solidFill>
                <a:latin typeface="Century Gothic" pitchFamily="34" charset="0"/>
              </a:rPr>
              <a:t>Julho </a:t>
            </a:r>
            <a:r>
              <a:rPr lang="pt-PT" sz="1400" dirty="0">
                <a:solidFill>
                  <a:schemeClr val="tx1"/>
                </a:solidFill>
                <a:latin typeface="Century Gothic" pitchFamily="34" charset="0"/>
              </a:rPr>
              <a:t>de </a:t>
            </a:r>
            <a:r>
              <a:rPr lang="pt-PT" sz="1400" dirty="0" smtClean="0">
                <a:solidFill>
                  <a:schemeClr val="tx1"/>
                </a:solidFill>
                <a:latin typeface="Century Gothic" pitchFamily="34" charset="0"/>
              </a:rPr>
              <a:t>2018, </a:t>
            </a:r>
            <a:r>
              <a:rPr lang="pt-PT" sz="1400" dirty="0">
                <a:solidFill>
                  <a:schemeClr val="tx1"/>
                </a:solidFill>
                <a:latin typeface="Century Gothic" pitchFamily="34" charset="0"/>
              </a:rPr>
              <a:t>fruto da implementação de mais de </a:t>
            </a:r>
            <a:r>
              <a:rPr lang="pt-PT" sz="1400" dirty="0" smtClean="0">
                <a:solidFill>
                  <a:schemeClr val="tx1"/>
                </a:solidFill>
                <a:latin typeface="Century Gothic" pitchFamily="34" charset="0"/>
              </a:rPr>
              <a:t>12 </a:t>
            </a:r>
            <a:r>
              <a:rPr lang="pt-PT" sz="1400" dirty="0">
                <a:solidFill>
                  <a:schemeClr val="tx1"/>
                </a:solidFill>
                <a:latin typeface="Century Gothic" pitchFamily="34" charset="0"/>
              </a:rPr>
              <a:t>projectos </a:t>
            </a:r>
            <a:r>
              <a:rPr lang="pt-PT" sz="1400" dirty="0" smtClean="0">
                <a:solidFill>
                  <a:schemeClr val="tx1"/>
                </a:solidFill>
                <a:latin typeface="Century Gothic" pitchFamily="34" charset="0"/>
              </a:rPr>
              <a:t>(local e central)do </a:t>
            </a:r>
            <a:r>
              <a:rPr lang="pt-PT" sz="1400" dirty="0">
                <a:solidFill>
                  <a:schemeClr val="tx1"/>
                </a:solidFill>
                <a:latin typeface="Century Gothic" pitchFamily="34" charset="0"/>
              </a:rPr>
              <a:t>Programa Água para Todos (PAT). Traduzindo em números, significa que mais de </a:t>
            </a:r>
            <a:r>
              <a:rPr lang="pt-PT" sz="1400" dirty="0" smtClean="0">
                <a:solidFill>
                  <a:schemeClr val="tx1"/>
                </a:solidFill>
                <a:latin typeface="Century Gothic" pitchFamily="34" charset="0"/>
              </a:rPr>
              <a:t>354.509 </a:t>
            </a:r>
            <a:r>
              <a:rPr lang="pt-PT" sz="1400" dirty="0">
                <a:solidFill>
                  <a:schemeClr val="tx1"/>
                </a:solidFill>
                <a:latin typeface="Century Gothic" pitchFamily="34" charset="0"/>
              </a:rPr>
              <a:t>habitantes das zonas rurais têm acesso à </a:t>
            </a:r>
            <a:r>
              <a:rPr lang="pt-PT" sz="1400" dirty="0" smtClean="0">
                <a:solidFill>
                  <a:schemeClr val="tx1"/>
                </a:solidFill>
                <a:latin typeface="Century Gothic" pitchFamily="34" charset="0"/>
              </a:rPr>
              <a:t>água potável.</a:t>
            </a:r>
            <a:endParaRPr lang="pt-PT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31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814"/>
            <a:ext cx="8784976" cy="151216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4" name="Canto dobrado 3"/>
          <p:cNvSpPr/>
          <p:nvPr/>
        </p:nvSpPr>
        <p:spPr>
          <a:xfrm>
            <a:off x="179512" y="1673982"/>
            <a:ext cx="8784976" cy="5067386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9" name="Rectângulo 8"/>
          <p:cNvSpPr/>
          <p:nvPr/>
        </p:nvSpPr>
        <p:spPr>
          <a:xfrm>
            <a:off x="0" y="1785926"/>
            <a:ext cx="91440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797560" algn="l"/>
              </a:tabLst>
            </a:pPr>
            <a:r>
              <a:rPr lang="pt-PT" sz="1600" b="1" dirty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PT" sz="1600" b="1" dirty="0" smtClean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CARACTERIZAÇÃO DO NÍVEL GERAL DE ACESSO À ÁGUA NA PROVÍNCIA</a:t>
            </a:r>
            <a:endParaRPr lang="pt-PT" sz="1400" dirty="0">
              <a:latin typeface="Century Gothic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25003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DPEA-E\Pictures\transfer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14290"/>
            <a:ext cx="6357982" cy="1428759"/>
          </a:xfrm>
          <a:prstGeom prst="rect">
            <a:avLst/>
          </a:prstGeom>
          <a:noFill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5642"/>
              </p:ext>
            </p:extLst>
          </p:nvPr>
        </p:nvGraphicFramePr>
        <p:xfrm>
          <a:off x="0" y="2335085"/>
          <a:ext cx="9144000" cy="4522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447"/>
                <a:gridCol w="1106669"/>
                <a:gridCol w="833687"/>
                <a:gridCol w="642979"/>
                <a:gridCol w="590589"/>
                <a:gridCol w="590589"/>
                <a:gridCol w="506644"/>
                <a:gridCol w="506644"/>
                <a:gridCol w="506644"/>
                <a:gridCol w="506644"/>
                <a:gridCol w="843613"/>
                <a:gridCol w="843613"/>
                <a:gridCol w="678701"/>
                <a:gridCol w="571537"/>
              </a:tblGrid>
              <a:tr h="40022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N/O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ctr"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   Município 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ctr"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Nº de Habitantes 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ctr"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                          Caracterização dos sistemas de Água 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População Servida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%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ctr">
                    <a:solidFill>
                      <a:srgbClr val="92D050"/>
                    </a:solidFill>
                  </a:tcPr>
                </a:tc>
              </a:tr>
              <a:tr h="19349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G. Sistema 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      PSA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PA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B.M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Fontanários 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40022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Total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Inop</a:t>
                      </a: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Total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Inop</a:t>
                      </a: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Total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Inop</a:t>
                      </a: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Total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Fora Serviço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93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Malanje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505</a:t>
                      </a:r>
                      <a:r>
                        <a:rPr lang="pt-PT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098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16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28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243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136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146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60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157</a:t>
                      </a:r>
                      <a:r>
                        <a:rPr lang="pt-PT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952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30.87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</a:tr>
              <a:tr h="194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Calandula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87 017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12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51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46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37</a:t>
                      </a:r>
                      <a:r>
                        <a:rPr lang="pt-PT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978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41.42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</a:tr>
              <a:tr h="193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Cacuso 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71 541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15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155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36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63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12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46 000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64,30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</a:tr>
              <a:tr h="193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Luquembo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51 647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4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15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 </a:t>
                      </a:r>
                      <a:r>
                        <a:rPr lang="pt-PT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3</a:t>
                      </a: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18,89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</a:tr>
              <a:tr h="400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Cambundi-Catembo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44 219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4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6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35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6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5,100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11,53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</a:tr>
              <a:tr h="193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6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Cangandala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43 855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8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42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14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19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pt-PT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578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28.68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</a:tr>
              <a:tr h="193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Massango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32 610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6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11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4 115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12,62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</a:tr>
              <a:tr h="400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Caculama (</a:t>
                      </a:r>
                      <a:r>
                        <a:rPr lang="pt-PT" sz="8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Mucari</a:t>
                      </a: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)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29 037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6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52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16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12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12 700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43,74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</a:tr>
              <a:tr h="193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9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Marimba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27 074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5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3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16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pt-PT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270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19,46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</a:tr>
              <a:tr h="193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Quirima 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22 250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4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</a:t>
                      </a:r>
                      <a:r>
                        <a:rPr lang="pt-PT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960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22,29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</a:tr>
              <a:tr h="193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11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Cahombo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22 115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16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11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4 150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18,77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</a:tr>
              <a:tr h="193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12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Quela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21 847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16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6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16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7 600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34,79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</a:tr>
              <a:tr h="198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13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Quiwaba Nzogi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14 402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7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15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24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13</a:t>
                      </a:r>
                      <a:r>
                        <a:rPr lang="pt-PT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90,95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</a:tr>
              <a:tr h="400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14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Cunda</a:t>
                      </a: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- Dia - Base 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13 651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4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17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pt-PT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 990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51,20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</a:tr>
              <a:tr h="193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TOTAL 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986</a:t>
                      </a:r>
                      <a:r>
                        <a:rPr lang="pt-PT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363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98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13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103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573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258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373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85</a:t>
                      </a:r>
                      <a:endParaRPr lang="pt-PT" sz="8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328 793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34,91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755" marR="3775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31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814"/>
            <a:ext cx="8784976" cy="151216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448272" cy="1512168"/>
          </a:xfrm>
          <a:prstGeom prst="rect">
            <a:avLst/>
          </a:prstGeom>
        </p:spPr>
      </p:pic>
      <p:sp>
        <p:nvSpPr>
          <p:cNvPr id="4" name="Canto dobrado 3"/>
          <p:cNvSpPr/>
          <p:nvPr/>
        </p:nvSpPr>
        <p:spPr>
          <a:xfrm>
            <a:off x="179512" y="1673982"/>
            <a:ext cx="8784976" cy="5067386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053489"/>
              </p:ext>
            </p:extLst>
          </p:nvPr>
        </p:nvGraphicFramePr>
        <p:xfrm>
          <a:off x="0" y="34545"/>
          <a:ext cx="9144000" cy="7148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809"/>
                <a:gridCol w="2075332"/>
                <a:gridCol w="5559227"/>
                <a:gridCol w="1259632"/>
              </a:tblGrid>
              <a:tr h="298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Nº Ord</a:t>
                      </a:r>
                      <a:endParaRPr lang="pt-PT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740" marR="2074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Principais</a:t>
                      </a:r>
                      <a:r>
                        <a:rPr lang="pt-PT" sz="8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Investimentos Realizados e em Curso</a:t>
                      </a:r>
                      <a:endParaRPr lang="pt-PT" sz="8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740" marR="2074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Ponto de Situação</a:t>
                      </a:r>
                      <a:endParaRPr lang="pt-PT" sz="8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740" marR="2074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Observação</a:t>
                      </a:r>
                      <a:endParaRPr lang="pt-PT" sz="800" b="1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740" marR="20740" marT="0" marB="0" anchor="ctr">
                    <a:solidFill>
                      <a:srgbClr val="92D050"/>
                    </a:solidFill>
                  </a:tcPr>
                </a:tc>
              </a:tr>
              <a:tr h="830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pt-PT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740" marR="2074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Projecto de Expansão da Rede de Abastecimento de Água à Cidade de Malanje e Ligações Domiciliárias na </a:t>
                      </a: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Periferia</a:t>
                      </a:r>
                      <a:r>
                        <a:rPr lang="pt-PT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- </a:t>
                      </a: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bairros </a:t>
                      </a: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Carreira de Tiro, Campo de Aviação e Cangambo - PDISA 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740" marR="20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O projecto inclui a implantação de 37km de rede e </a:t>
                      </a: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4.400 </a:t>
                      </a: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ligações </a:t>
                      </a: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domiciliárias.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Foram concluídos 4.377   </a:t>
                      </a: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ramais para ligações domiciliarias, nos bairros da Carreira de Tiro, Campo de </a:t>
                      </a: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Aviação </a:t>
                      </a: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  </a:t>
                      </a:r>
                      <a:r>
                        <a:rPr lang="pt-PT" sz="8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Cangambo</a:t>
                      </a: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r>
                        <a:rPr lang="pt-PT" sz="9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incorporação dos novos clientes está sendo realizada por fases, para salvaguardar o nível de serviços dos actuais clientes. Foi lançada uma campanha de Comunicação na Rádio para informar a população.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20740" marR="207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Projecto de âmbito Central (MINEA</a:t>
                      </a: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).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20740" marR="20740" marT="0" marB="0"/>
                </a:tc>
              </a:tr>
              <a:tr h="415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pt-PT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740" marR="2074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20740" marR="20740" marT="0" marB="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20740" marR="20740" marT="0" marB="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20740" marR="20740" marT="0" marB="0"/>
                </a:tc>
              </a:tr>
              <a:tr h="276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PT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740" marR="2074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PROGRAMA “ÁGUA PARA TODOS” </a:t>
                      </a:r>
                    </a:p>
                  </a:txBody>
                  <a:tcPr marL="20740" marR="20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No âmbito deste Programa, </a:t>
                      </a: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no período</a:t>
                      </a:r>
                      <a:r>
                        <a:rPr lang="pt-PT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compreendido entre Julho de</a:t>
                      </a: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2017</a:t>
                      </a:r>
                      <a:r>
                        <a:rPr lang="pt-PT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a Julho de </a:t>
                      </a: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2018 foram executados um </a:t>
                      </a: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total de </a:t>
                      </a:r>
                      <a:r>
                        <a:rPr lang="pt-PT" sz="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15</a:t>
                      </a:r>
                      <a:r>
                        <a:rPr lang="pt-PT" sz="8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projectos (central e local) que </a:t>
                      </a: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beneficiaram</a:t>
                      </a:r>
                      <a:r>
                        <a:rPr lang="pt-PT" sz="800" b="1" u="non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pt-PT" sz="800" b="1" u="none" baseline="0" dirty="0" smtClean="0">
                          <a:solidFill>
                            <a:srgbClr val="00B0F0"/>
                          </a:solidFill>
                          <a:effectLst/>
                          <a:latin typeface="Century Gothic" pitchFamily="34" charset="0"/>
                        </a:rPr>
                        <a:t> 24. 786 </a:t>
                      </a: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habitantes.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20740" marR="20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740" marR="20740" marT="0" marB="0"/>
                </a:tc>
              </a:tr>
              <a:tr h="1098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PT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740" marR="2074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Reabilitação de </a:t>
                      </a: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6</a:t>
                      </a:r>
                      <a:r>
                        <a:rPr lang="pt-PT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Bombas manuais (de âmbito  provincial) 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20740" marR="20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 Reabilitação de 6</a:t>
                      </a:r>
                      <a:r>
                        <a:rPr lang="pt-PT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Bombas manuais (de âmbito  provincial</a:t>
                      </a:r>
                      <a:endParaRPr lang="pt-PT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740" marR="20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740" marR="20740" marT="0" marB="0"/>
                </a:tc>
              </a:tr>
              <a:tr h="2213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t-PT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740" marR="2074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Programa das Sedes Municipais (Novos Sistemas de abastecimento de água nas  Sedes  Municipais)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740" marR="20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De 13 á 16 de Setembro de 2016, foram assinados os Autos de Consignação dos projectos de Reabilitação e Ampliação dos Sistemas de Abastecimento de Água das seguintes Sedes Municipais.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Pela empresa CPP: 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Malanje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Mucari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Kiwaba N’zogi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Marimba 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Massango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Em curso a construção da rede de distribuição de água, construção de Chafarizes, cadastramento das residências.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Pela empresa SINOMACH: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Cangandala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PT" sz="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Quela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OBS:</a:t>
                      </a:r>
                      <a:r>
                        <a:rPr lang="pt-PT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as obras  em todas as sedes municipais encontram-se bastantes atrasadas ,  se compararmos  com os prazos de conclusão estabelecidos  nos contratos  de consignação . Concorrem para estes atrasos </a:t>
                      </a:r>
                      <a:r>
                        <a:rPr lang="pt-PT" sz="8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varios</a:t>
                      </a:r>
                      <a:r>
                        <a:rPr lang="pt-PT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elementos. Desde  a força de trabalho , aprovação dos materiais , 1 encarregado de obra para mais  de  duas obras, cumprimento  dos cronogramas  de trabalho </a:t>
                      </a:r>
                      <a:r>
                        <a:rPr lang="pt-PT" sz="8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pt-PT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8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pt-PT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pt-PT" sz="8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740" marR="2074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Projecto de âmbito Central (MINEA).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740" marR="20740" marT="0" marB="0"/>
                </a:tc>
              </a:tr>
              <a:tr h="968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pt-PT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740" marR="2074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Programas  municipais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740" marR="2074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pt-PT" sz="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Reparação de 45 Bombas Manuais (Manivelas) – âmbito Municipal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Construção de 16 Pontos de Água (PA) – </a:t>
                      </a:r>
                      <a:r>
                        <a:rPr lang="pt-PT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âmbito Provincial</a:t>
                      </a:r>
                      <a:endParaRPr lang="pt-PT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8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20740" marR="20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Obras </a:t>
                      </a: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concluídas</a:t>
                      </a:r>
                      <a:r>
                        <a:rPr lang="pt-PT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em Janeiro de 2017 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Projecto de âmbito Central (MINEA).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800" dirty="0">
                        <a:solidFill>
                          <a:srgbClr val="00B0F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20740" marR="20740" marT="0" marB="0"/>
                </a:tc>
              </a:tr>
              <a:tr h="453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pt-PT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0740" marR="2074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Novas Ligações Domiciliárias na Cidade de Malanje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740" marR="20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Durante </a:t>
                      </a: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o</a:t>
                      </a:r>
                      <a:r>
                        <a:rPr lang="pt-PT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período de 2017, a Julho de 2018, u</a:t>
                      </a: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 </a:t>
                      </a: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total de </a:t>
                      </a:r>
                      <a:r>
                        <a:rPr lang="pt-PT" sz="800" b="1" baseline="0" dirty="0" smtClean="0">
                          <a:solidFill>
                            <a:srgbClr val="00B0F0"/>
                          </a:solidFill>
                          <a:effectLst/>
                          <a:latin typeface="Century Gothic" pitchFamily="34" charset="0"/>
                        </a:rPr>
                        <a:t> 127</a:t>
                      </a:r>
                      <a:r>
                        <a:rPr lang="pt-PT" sz="8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pt-PT" sz="800" b="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novas</a:t>
                      </a:r>
                      <a:r>
                        <a:rPr lang="pt-PT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residências </a:t>
                      </a: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foram ligadas à Rede Pública de Abastecimento de Água na cidade de Malanje, passando o número de consumidores de </a:t>
                      </a:r>
                      <a:r>
                        <a:rPr lang="pt-PT" sz="8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8.925</a:t>
                      </a:r>
                      <a:r>
                        <a:rPr lang="pt-PT" sz="8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pt-PT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em  2017, para 9.052  em 2018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740" marR="207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0740" marR="2074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31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814"/>
            <a:ext cx="8784976" cy="151216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4" name="Canto dobrado 3"/>
          <p:cNvSpPr/>
          <p:nvPr/>
        </p:nvSpPr>
        <p:spPr>
          <a:xfrm>
            <a:off x="179512" y="1673982"/>
            <a:ext cx="8784976" cy="5067386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0" y="1643051"/>
            <a:ext cx="91440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797560" algn="l"/>
              </a:tabLst>
            </a:pPr>
            <a:r>
              <a:rPr lang="pt-PT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PT" sz="1400" b="1" dirty="0" smtClean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t-PT" sz="1200" b="1" dirty="0" smtClean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INDICADORES DE OPERACIONALIDADE DO SISTEMA DE ABASTECIMENTO DE ÁGUA DA  CIDADE CAPITAL</a:t>
            </a:r>
            <a:endParaRPr lang="pt-PT" sz="1200" dirty="0">
              <a:latin typeface="Century Gothic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25003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Users\DPEA-E\Pictures\transfer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14290"/>
            <a:ext cx="6357982" cy="1428759"/>
          </a:xfrm>
          <a:prstGeom prst="rect">
            <a:avLst/>
          </a:prstGeom>
          <a:noFill/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214485"/>
              </p:ext>
            </p:extLst>
          </p:nvPr>
        </p:nvGraphicFramePr>
        <p:xfrm>
          <a:off x="0" y="2013586"/>
          <a:ext cx="9144001" cy="4733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7492"/>
                <a:gridCol w="1716507"/>
                <a:gridCol w="1659981"/>
                <a:gridCol w="2912019"/>
                <a:gridCol w="1008002"/>
              </a:tblGrid>
              <a:tr h="35514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Parâmetro indicador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MALANGE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OBSERVAÇÕES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ctr">
                    <a:solidFill>
                      <a:srgbClr val="92D050"/>
                    </a:solidFill>
                  </a:tcPr>
                </a:tc>
              </a:tr>
              <a:tr h="18063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Estimativa da População a Servir (Pessoas)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546</a:t>
                      </a:r>
                      <a:r>
                        <a:rPr lang="pt-PT" sz="10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12</a:t>
                      </a:r>
                      <a:endParaRPr lang="pt-PT" sz="10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</a:tr>
              <a:tr h="17962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Estimativa da Capacidade de Produção Nominal (</a:t>
                      </a:r>
                      <a:r>
                        <a:rPr lang="pt-PT" sz="1000" dirty="0" err="1">
                          <a:effectLst/>
                          <a:latin typeface="Century Gothic" pitchFamily="34" charset="0"/>
                        </a:rPr>
                        <a:t>m³</a:t>
                      </a: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/dia)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14 692</a:t>
                      </a:r>
                      <a:endParaRPr lang="pt-PT" sz="10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10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</a:tr>
              <a:tr h="17962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Tempo Nominal de Funcionamento (</a:t>
                      </a:r>
                      <a:r>
                        <a:rPr lang="pt-PT" sz="1000" dirty="0" err="1">
                          <a:effectLst/>
                          <a:latin typeface="Century Gothic" pitchFamily="34" charset="0"/>
                        </a:rPr>
                        <a:t>Hrs</a:t>
                      </a: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/dia)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24</a:t>
                      </a:r>
                      <a:endParaRPr lang="pt-PT" sz="10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10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</a:tr>
              <a:tr h="17962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Capacidade de Produção Nominal do Sistema Principal  (</a:t>
                      </a:r>
                      <a:r>
                        <a:rPr lang="pt-PT" sz="1000" dirty="0" err="1">
                          <a:effectLst/>
                          <a:latin typeface="Century Gothic" pitchFamily="34" charset="0"/>
                        </a:rPr>
                        <a:t>m³</a:t>
                      </a: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/dia)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13 800</a:t>
                      </a:r>
                      <a:endParaRPr lang="pt-PT" sz="10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10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</a:tr>
              <a:tr h="19789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Capacidade de Produção Nominal de Sistemas Complementares  (</a:t>
                      </a:r>
                      <a:r>
                        <a:rPr lang="pt-PT" sz="1000" dirty="0" err="1">
                          <a:effectLst/>
                          <a:latin typeface="Century Gothic" pitchFamily="34" charset="0"/>
                        </a:rPr>
                        <a:t>m³</a:t>
                      </a: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/dia)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892</a:t>
                      </a:r>
                      <a:endParaRPr lang="pt-PT" sz="10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10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</a:tr>
              <a:tr h="17962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Estimativa da Capacidade de Produção Efectiva (</a:t>
                      </a:r>
                      <a:r>
                        <a:rPr lang="pt-PT" sz="1000" dirty="0" err="1">
                          <a:effectLst/>
                          <a:latin typeface="Century Gothic" pitchFamily="34" charset="0"/>
                        </a:rPr>
                        <a:t>m³</a:t>
                      </a: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/dia)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13</a:t>
                      </a:r>
                      <a:r>
                        <a:rPr lang="pt-PT" sz="10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368</a:t>
                      </a:r>
                      <a:endParaRPr lang="pt-PT" sz="10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rgbClr val="C00000"/>
                          </a:solidFill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1000" dirty="0">
                        <a:solidFill>
                          <a:srgbClr val="C0000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</a:tr>
              <a:tr h="17962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Condição de Operação dos Sistemas de Abastecimento de Água(*)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OR</a:t>
                      </a:r>
                      <a:endParaRPr lang="pt-PT" sz="100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10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</a:tr>
              <a:tr h="17962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Capacidade de Armazenamento (</a:t>
                      </a:r>
                      <a:r>
                        <a:rPr lang="pt-PT" sz="1000" dirty="0" err="1">
                          <a:effectLst/>
                          <a:latin typeface="Century Gothic" pitchFamily="34" charset="0"/>
                        </a:rPr>
                        <a:t>m³</a:t>
                      </a: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)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2 350</a:t>
                      </a:r>
                      <a:endParaRPr lang="pt-PT" sz="10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 smtClean="0">
                          <a:effectLst/>
                          <a:latin typeface="Century Gothic" pitchFamily="34" charset="0"/>
                        </a:rPr>
                        <a:t>9.000m³</a:t>
                      </a: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</a:tr>
              <a:tr h="17962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Dimensão da Rede (km)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157</a:t>
                      </a:r>
                      <a:endParaRPr lang="pt-PT" sz="10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10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</a:tr>
              <a:tr h="17962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Estimativa da População com Rede Domiciliária (%)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26,6</a:t>
                      </a:r>
                      <a:endParaRPr lang="pt-PT" sz="10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10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</a:tr>
              <a:tr h="18063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Estimativa das Perdas Volumétricas (%)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53</a:t>
                      </a:r>
                      <a:endParaRPr lang="pt-PT" sz="10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10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</a:tr>
              <a:tr h="17962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entury Gothic" pitchFamily="34" charset="0"/>
                        </a:rPr>
                        <a:t>ABASTECIMENTO EM ZONA URBANA</a:t>
                      </a:r>
                      <a:endParaRPr lang="pt-PT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Zona regularmente abastecida (%)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95</a:t>
                      </a:r>
                      <a:endParaRPr lang="pt-PT" sz="10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</a:tr>
              <a:tr h="18478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Zona com abastecimento irregular (%)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10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10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</a:tr>
              <a:tr h="18478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Zona com abastecimento precário (%)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10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10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</a:tr>
              <a:tr h="37270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Zona não abastecida (%)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</a:t>
                      </a:r>
                      <a:endParaRPr lang="pt-PT" sz="10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10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</a:tr>
              <a:tr h="17962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  <a:latin typeface="Century Gothic" pitchFamily="34" charset="0"/>
                        </a:rPr>
                        <a:t>ABASTECIMENTO EM ZONA PERIURBANA</a:t>
                      </a:r>
                      <a:endParaRPr lang="pt-PT" sz="16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Zona regularmente abastecida (%)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50</a:t>
                      </a:r>
                      <a:endParaRPr lang="pt-PT" sz="10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10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</a:tr>
              <a:tr h="18478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Zona com abastecimento irregular (%)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10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10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</a:tr>
              <a:tr h="18478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Zona com abastecimento precário (%)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10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10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</a:tr>
              <a:tr h="37270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Zona não abastecida (%)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50</a:t>
                      </a:r>
                      <a:endParaRPr lang="pt-PT" sz="10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</a:tr>
              <a:tr h="17962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Capacidade Técnica de Operação do Sistema (**)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SU</a:t>
                      </a:r>
                      <a:endParaRPr lang="pt-PT" sz="10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</a:tr>
              <a:tr h="179624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Capacidade de Reparação de Avarias (**)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ctr"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>
                          <a:effectLst/>
                          <a:latin typeface="Century Gothic" pitchFamily="34" charset="0"/>
                        </a:rPr>
                        <a:t>Técnica</a:t>
                      </a:r>
                      <a:endParaRPr lang="pt-PT" sz="10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SU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</a:tr>
              <a:tr h="179624">
                <a:tc gridSpan="2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Financeira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IN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pt-PT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24372" marR="24372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31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E922-D3CF-4A5C-8185-24B93EE6C6F5}" type="slidenum">
              <a:rPr lang="pt-PT" smtClean="0"/>
              <a:pPr/>
              <a:t>16</a:t>
            </a:fld>
            <a:endParaRPr lang="pt-PT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102470"/>
              </p:ext>
            </p:extLst>
          </p:nvPr>
        </p:nvGraphicFramePr>
        <p:xfrm>
          <a:off x="0" y="1461052"/>
          <a:ext cx="9143999" cy="5396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319"/>
                <a:gridCol w="1285278"/>
                <a:gridCol w="673734"/>
                <a:gridCol w="764429"/>
                <a:gridCol w="1133040"/>
                <a:gridCol w="642639"/>
                <a:gridCol w="1193935"/>
                <a:gridCol w="1386337"/>
                <a:gridCol w="1044288"/>
              </a:tblGrid>
              <a:tr h="82768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solidFill>
                            <a:schemeClr val="tx1"/>
                          </a:solidFill>
                          <a:effectLst/>
                        </a:rPr>
                        <a:t>BALANÇO</a:t>
                      </a:r>
                      <a:r>
                        <a:rPr lang="pt-PT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DA IMPLEMENTAÇÃO DO PAT - MALANJE</a:t>
                      </a:r>
                      <a:endParaRPr lang="pt-PT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PT" sz="1400" dirty="0">
                          <a:solidFill>
                            <a:schemeClr val="tx1"/>
                          </a:solidFill>
                          <a:effectLst/>
                        </a:rPr>
                        <a:t>(Sistemas </a:t>
                      </a:r>
                      <a:r>
                        <a:rPr lang="pt-PT" sz="1400" dirty="0" smtClean="0">
                          <a:solidFill>
                            <a:schemeClr val="tx1"/>
                          </a:solidFill>
                          <a:effectLst/>
                        </a:rPr>
                        <a:t>Concluídos</a:t>
                      </a:r>
                      <a:r>
                        <a:rPr lang="pt-PT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Agosto de</a:t>
                      </a:r>
                      <a:r>
                        <a:rPr lang="pt-PT" sz="1400" dirty="0" smtClean="0">
                          <a:solidFill>
                            <a:schemeClr val="tx1"/>
                          </a:solidFill>
                          <a:effectLst/>
                        </a:rPr>
                        <a:t> 2017 a Julho/2018)</a:t>
                      </a:r>
                    </a:p>
                  </a:txBody>
                  <a:tcPr marL="42324" marR="42324" marT="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200">
                        <a:effectLst/>
                        <a:latin typeface="Calibri"/>
                      </a:endParaRPr>
                    </a:p>
                  </a:txBody>
                  <a:tcPr marL="42324" marR="4232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200">
                        <a:effectLst/>
                        <a:latin typeface="Calibri"/>
                      </a:endParaRPr>
                    </a:p>
                  </a:txBody>
                  <a:tcPr marL="42324" marR="4232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200" dirty="0">
                        <a:effectLst/>
                        <a:latin typeface="Calibri"/>
                      </a:endParaRPr>
                    </a:p>
                  </a:txBody>
                  <a:tcPr marL="42324" marR="4232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200" dirty="0">
                        <a:effectLst/>
                        <a:latin typeface="Calibri"/>
                      </a:endParaRPr>
                    </a:p>
                  </a:txBody>
                  <a:tcPr marL="42324" marR="42324" marT="0" marB="0">
                    <a:solidFill>
                      <a:schemeClr val="accent5"/>
                    </a:solidFill>
                  </a:tcPr>
                </a:tc>
              </a:tr>
              <a:tr h="227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effectLst/>
                        <a:latin typeface="Calibri"/>
                      </a:endParaRPr>
                    </a:p>
                  </a:txBody>
                  <a:tcPr marL="42324" marR="4232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effectLst/>
                        <a:latin typeface="Calibri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effectLst/>
                        <a:latin typeface="Calibri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effectLst/>
                        <a:latin typeface="Calibri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effectLst/>
                        <a:latin typeface="Calibri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effectLst/>
                        <a:latin typeface="Calibri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effectLst/>
                        <a:latin typeface="Calibri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effectLst/>
                        <a:latin typeface="Calibri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>
                        <a:effectLst/>
                        <a:latin typeface="Calibri"/>
                      </a:endParaRPr>
                    </a:p>
                  </a:txBody>
                  <a:tcPr marL="42324" marR="42324" marT="0" marB="0"/>
                </a:tc>
              </a:tr>
              <a:tr h="403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effectLst/>
                        </a:rPr>
                        <a:t>Município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Nome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Tipo de sistema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Estado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Data de conclusão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 N.º </a:t>
                      </a:r>
                      <a:r>
                        <a:rPr lang="pt-PT" sz="1100" dirty="0" err="1">
                          <a:effectLst/>
                        </a:rPr>
                        <a:t>hab</a:t>
                      </a:r>
                      <a:r>
                        <a:rPr lang="pt-PT" sz="1100" dirty="0">
                          <a:effectLst/>
                        </a:rPr>
                        <a:t>. servidos 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 Entidade Promotora 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 Empreiteiro 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Operacionalidade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</a:tr>
              <a:tr h="806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MALANJE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Calihoca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Nvula</a:t>
                      </a: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Ngombe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Cassembele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Cangando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</a:rPr>
                        <a:t>PSA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PSA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PSA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PSA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</a:rPr>
                        <a:t>Concluído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Concluido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Concluido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Concluido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</a:rPr>
                        <a:t>Julho/18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Julho/18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Fevereiro/18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Fevereiro/18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</a:rPr>
                        <a:t>1000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2000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</a:rPr>
                        <a:t>Gov</a:t>
                      </a:r>
                      <a:r>
                        <a:rPr lang="pt-PT" sz="1100" dirty="0" smtClean="0">
                          <a:effectLst/>
                        </a:rPr>
                        <a:t>.</a:t>
                      </a:r>
                      <a:r>
                        <a:rPr lang="pt-PT" sz="1100" baseline="0" dirty="0" smtClean="0">
                          <a:effectLst/>
                        </a:rPr>
                        <a:t> Provincial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</a:rPr>
                        <a:t>Gov</a:t>
                      </a:r>
                      <a:r>
                        <a:rPr lang="pt-PT" sz="1100" dirty="0" smtClean="0">
                          <a:effectLst/>
                        </a:rPr>
                        <a:t>.</a:t>
                      </a:r>
                      <a:r>
                        <a:rPr lang="pt-PT" sz="1100" baseline="0" dirty="0" smtClean="0">
                          <a:effectLst/>
                        </a:rPr>
                        <a:t> </a:t>
                      </a:r>
                      <a:r>
                        <a:rPr lang="pt-PT" sz="1100" baseline="0" dirty="0" err="1" smtClean="0">
                          <a:effectLst/>
                        </a:rPr>
                        <a:t>Provincia</a:t>
                      </a:r>
                      <a:r>
                        <a:rPr lang="pt-PT" sz="1100" baseline="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Gov</a:t>
                      </a:r>
                      <a:r>
                        <a:rPr lang="pt-PT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Provincial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Gov</a:t>
                      </a:r>
                      <a:r>
                        <a:rPr lang="pt-PT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Provincial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pt-PT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Cunhas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 Cunhas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 Cunha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 Cunha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</a:rPr>
                        <a:t>Operacional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</a:rPr>
                        <a:t>Operacional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</a:rPr>
                        <a:t>N/Operacional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Oepracional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4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CALANDULA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Caxito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Amaral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Cangongo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</a:rPr>
                        <a:t>PSA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PSA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PSA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</a:rPr>
                        <a:t>Concluído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Concluido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Concluido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</a:rPr>
                        <a:t>Julho/18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Agosto/18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</a:rPr>
                        <a:t>2000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</a:rPr>
                        <a:t>2500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</a:rPr>
                        <a:t>833 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Gov</a:t>
                      </a: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pt-PT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Provincial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Gov</a:t>
                      </a:r>
                      <a:r>
                        <a:rPr lang="pt-PT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Provincial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Gov</a:t>
                      </a:r>
                      <a:r>
                        <a:rPr lang="pt-PT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Provincial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 Cunhas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 Cunha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 Cunha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</a:rPr>
                        <a:t>Operacional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Operacional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Operacional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03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CANGANDALA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Bairro</a:t>
                      </a:r>
                      <a:r>
                        <a:rPr lang="pt-PT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da sede </a:t>
                      </a:r>
                      <a:r>
                        <a:rPr lang="pt-PT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Kwanza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PSA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Concluido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Novembro/2017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3696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Gov</a:t>
                      </a: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pt-PT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Provincial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pt-PT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Cunhas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</a:tr>
              <a:tr h="252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QUELA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Xandel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PSA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Concluído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</a:rPr>
                        <a:t>Novevembro</a:t>
                      </a:r>
                      <a:r>
                        <a:rPr lang="pt-PT" sz="1100" dirty="0" smtClean="0">
                          <a:effectLst/>
                        </a:rPr>
                        <a:t>/17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1900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 </a:t>
                      </a:r>
                      <a:r>
                        <a:rPr lang="pt-PT" sz="1100" dirty="0" err="1" smtClean="0">
                          <a:effectLst/>
                        </a:rPr>
                        <a:t>Ad</a:t>
                      </a:r>
                      <a:r>
                        <a:rPr lang="pt-PT" sz="1100" dirty="0" smtClean="0">
                          <a:effectLst/>
                        </a:rPr>
                        <a:t>.</a:t>
                      </a:r>
                      <a:r>
                        <a:rPr lang="pt-PT" sz="1100" baseline="0" dirty="0" smtClean="0">
                          <a:effectLst/>
                        </a:rPr>
                        <a:t> Municipal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 </a:t>
                      </a:r>
                      <a:r>
                        <a:rPr lang="pt-PT" sz="1100" dirty="0" err="1" smtClean="0">
                          <a:effectLst/>
                        </a:rPr>
                        <a:t>Lamacoca</a:t>
                      </a:r>
                      <a:r>
                        <a:rPr lang="pt-PT" sz="1100" dirty="0" smtClean="0">
                          <a:effectLst/>
                        </a:rPr>
                        <a:t> 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Operacional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7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LUQUEMBO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Dombo</a:t>
                      </a:r>
                      <a:r>
                        <a:rPr lang="pt-PT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a-zanga</a:t>
                      </a:r>
                      <a:r>
                        <a:rPr lang="pt-PT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PT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PSA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Concluido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Abril18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1500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Gov</a:t>
                      </a: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pt-PT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Provincial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 Cunha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Operacional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</a:tr>
              <a:tr h="217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CAHOMBO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Kibumo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Concluido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Agosto/2017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340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</a:t>
                      </a: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pt-PT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Municipal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OPAIA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Operacional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</a:tr>
              <a:tr h="403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solidFill>
                            <a:schemeClr val="tx1"/>
                          </a:solidFill>
                          <a:effectLst/>
                        </a:rPr>
                        <a:t>MASSANGO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Bairro da sede - </a:t>
                      </a:r>
                      <a:r>
                        <a:rPr lang="pt-PT" sz="11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Caiuma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PSA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Concluído</a:t>
                      </a:r>
                      <a:endParaRPr lang="pt-P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</a:rPr>
                        <a:t>Agosto/17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2000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</a:t>
                      </a: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pt-PT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Municipal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BVJ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Operacional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</a:tr>
              <a:tr h="403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CAMB.</a:t>
                      </a:r>
                      <a:r>
                        <a:rPr lang="pt-PT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CATEMBO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Cambundi</a:t>
                      </a:r>
                      <a:r>
                        <a:rPr lang="pt-PT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bairro sede 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PSA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Concluído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Julho/2017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3500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Gov</a:t>
                      </a: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Provincial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</a:rPr>
                        <a:t>7 Cunha 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Operacional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</a:tr>
              <a:tr h="403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</a:tr>
              <a:tr h="22742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 smtClean="0">
                          <a:solidFill>
                            <a:schemeClr val="tx1"/>
                          </a:solidFill>
                          <a:effectLst/>
                        </a:rPr>
                        <a:t>TOTAL de População beneficiada</a:t>
                      </a:r>
                      <a:endParaRPr lang="pt-P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24.786</a:t>
                      </a:r>
                      <a:endParaRPr lang="pt-P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 </a:t>
                      </a:r>
                      <a:endParaRPr lang="pt-P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24" marR="42324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Users\DPEA-E\Pictures\transfer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"/>
            <a:ext cx="6643702" cy="1428736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003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to dobrado 3"/>
          <p:cNvSpPr/>
          <p:nvPr/>
        </p:nvSpPr>
        <p:spPr>
          <a:xfrm>
            <a:off x="179512" y="1673982"/>
            <a:ext cx="8784976" cy="5067386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0" y="0"/>
            <a:ext cx="91440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797560" algn="l"/>
              </a:tabLst>
            </a:pPr>
            <a:r>
              <a:rPr lang="pt-P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PT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INVENTÁRIO DOS SISTEMAS DE ABASTECIMENTO DE ÁGUA NA PROVÍNCIA</a:t>
            </a:r>
            <a:endParaRPr lang="pt-PT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154091"/>
              </p:ext>
            </p:extLst>
          </p:nvPr>
        </p:nvGraphicFramePr>
        <p:xfrm>
          <a:off x="107505" y="410881"/>
          <a:ext cx="8928997" cy="9772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39"/>
                <a:gridCol w="617796"/>
                <a:gridCol w="274319"/>
                <a:gridCol w="293299"/>
                <a:gridCol w="248470"/>
                <a:gridCol w="246384"/>
                <a:gridCol w="246384"/>
                <a:gridCol w="246384"/>
                <a:gridCol w="295732"/>
                <a:gridCol w="295732"/>
                <a:gridCol w="295383"/>
                <a:gridCol w="295383"/>
                <a:gridCol w="295383"/>
                <a:gridCol w="246384"/>
                <a:gridCol w="295383"/>
                <a:gridCol w="295383"/>
                <a:gridCol w="246384"/>
                <a:gridCol w="246384"/>
                <a:gridCol w="246384"/>
                <a:gridCol w="246384"/>
                <a:gridCol w="246384"/>
                <a:gridCol w="198081"/>
                <a:gridCol w="246384"/>
                <a:gridCol w="246384"/>
                <a:gridCol w="198081"/>
                <a:gridCol w="198081"/>
                <a:gridCol w="369404"/>
                <a:gridCol w="369404"/>
                <a:gridCol w="369404"/>
                <a:gridCol w="369404"/>
                <a:gridCol w="284612"/>
              </a:tblGrid>
              <a:tr h="136720">
                <a:tc rowSpan="4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TIPO DE EQUIPAMENTO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>
                    <a:solidFill>
                      <a:srgbClr val="92D05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</a:rPr>
                        <a:t>Província de Malanje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 o t a l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>
                    <a:solidFill>
                      <a:srgbClr val="92D050"/>
                    </a:solidFill>
                  </a:tcPr>
                </a:tc>
              </a:tr>
              <a:tr h="410159">
                <a:tc gridSpan="2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Município de Malanje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Outros Municípios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546879">
                <a:tc gridSpan="2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Sede Provincial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Outras Localidades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Cacuso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Caculama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Calandula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Cambundi-Catembo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Cangandala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Cahombo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Cunda-dia-baze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Kiwaba </a:t>
                      </a:r>
                      <a:r>
                        <a:rPr lang="pt-PT" sz="800" dirty="0" err="1">
                          <a:effectLst/>
                          <a:latin typeface="Century Gothic" pitchFamily="34" charset="0"/>
                        </a:rPr>
                        <a:t>Nzongi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Luquembo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Marimba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Massango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Quela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Quirima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367196">
                <a:tc gridSpan="2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Malanje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Sede Municipal Cacuso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Outras Localidades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Sede Municipal Mucari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Outras Localidades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Sede Municipal Calandula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Outras Localidades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Sede Municipal Cambundi-Catembo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Outras Localidades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Sede Municipal Cangandala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Outras Localidades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Sede Municipal Caombo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Outras Localidades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Sede Municipal Cunda-dia-baze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Outras Localidades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Sede Municipal Kiwaba </a:t>
                      </a:r>
                      <a:r>
                        <a:rPr lang="pt-PT" sz="800" dirty="0" err="1">
                          <a:effectLst/>
                          <a:latin typeface="Century Gothic" pitchFamily="34" charset="0"/>
                        </a:rPr>
                        <a:t>Nzongi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Outras Localidades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Sede Municipal Luquembo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Outras Localidades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Sede Municipal Marimba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Outras Localidades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Sede Municipal Massango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Outras Localidades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Sede Municipal Quela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Outras Localidades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Sede Municipal Quirima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Outras Localidades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7229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PEQUENOS SISTEMAS DE ABASTECIMENTO DE ÁGUA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Total de Pequenos Sistemas de Água Existentes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</a:rPr>
                        <a:t>10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12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1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1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4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1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2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1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3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2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3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2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2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3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2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1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98</a:t>
                      </a:r>
                      <a:endParaRPr lang="pt-PT" sz="8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0228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Total de Pequenos Sistemas de Água Fora de Serviço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4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2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3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1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3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 dirty="0">
                          <a:effectLst/>
                          <a:latin typeface="Century Gothic" pitchFamily="34" charset="0"/>
                        </a:rPr>
                        <a:t>13</a:t>
                      </a:r>
                      <a:endParaRPr lang="pt-PT" sz="8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687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FONTENÁRIOS OU CHAFARIZES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Ligado à Rede de Abastecimento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99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6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29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34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9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15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12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4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8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4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7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13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2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7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6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4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15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5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8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8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4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3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 dirty="0">
                          <a:effectLst/>
                          <a:latin typeface="Century Gothic" pitchFamily="34" charset="0"/>
                        </a:rPr>
                        <a:t>302</a:t>
                      </a:r>
                      <a:endParaRPr lang="pt-PT" sz="8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031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Sem Ligação à Rede de Abastecimento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16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3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12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15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11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8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6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 dirty="0">
                          <a:effectLst/>
                          <a:latin typeface="Century Gothic" pitchFamily="34" charset="0"/>
                        </a:rPr>
                        <a:t>71</a:t>
                      </a:r>
                      <a:endParaRPr lang="pt-PT" sz="8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687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Total de Fontenários Existentes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116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22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29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34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9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12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15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12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4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4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19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13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</a:rPr>
                        <a:t>7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4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8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15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5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8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8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4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3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442</a:t>
                      </a:r>
                      <a:endParaRPr lang="pt-PT" sz="8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8359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Total de Fontenários Fora de Serviço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54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6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12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6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2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5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 dirty="0">
                          <a:effectLst/>
                          <a:latin typeface="Century Gothic" pitchFamily="34" charset="0"/>
                        </a:rPr>
                        <a:t>85</a:t>
                      </a:r>
                      <a:endParaRPr lang="pt-PT" sz="8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68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PONTOS DE ÁGUA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Total de Pontos de Água Existentes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6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12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8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4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4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8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1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3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3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3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2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1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120</a:t>
                      </a:r>
                      <a:endParaRPr lang="pt-PT" sz="8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8359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Total de Pontos de Água Fora de Serviço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4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1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 dirty="0">
                          <a:effectLst/>
                          <a:latin typeface="Century Gothic" pitchFamily="34" charset="0"/>
                        </a:rPr>
                        <a:t>5</a:t>
                      </a:r>
                      <a:endParaRPr lang="pt-PT" sz="8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015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Furos para  Abastecimento de Água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237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155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52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51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42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3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12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16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 dirty="0" smtClean="0">
                          <a:effectLst/>
                          <a:latin typeface="Century Gothic" pitchFamily="34" charset="0"/>
                        </a:rPr>
                        <a:t>573</a:t>
                      </a:r>
                      <a:endParaRPr lang="pt-PT" sz="8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015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Cacimbas Servindo como Ponto de Água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3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14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3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8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6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4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15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 dirty="0">
                          <a:effectLst/>
                          <a:latin typeface="Century Gothic" pitchFamily="34" charset="0"/>
                        </a:rPr>
                        <a:t>53</a:t>
                      </a:r>
                      <a:endParaRPr lang="pt-PT" sz="8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8359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Cacimbas Servindo como Origem de Pequeno Sistema de Água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4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  <a:latin typeface="Century Gothic" pitchFamily="34" charset="0"/>
                        </a:rPr>
                        <a:t>0</a:t>
                      </a:r>
                      <a:endParaRPr lang="pt-PT" sz="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 dirty="0">
                          <a:effectLst/>
                          <a:latin typeface="Century Gothic" pitchFamily="34" charset="0"/>
                        </a:rPr>
                        <a:t>4</a:t>
                      </a:r>
                      <a:endParaRPr lang="pt-PT" sz="8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43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solidFill>
                            <a:schemeClr val="tx1"/>
                          </a:solidFill>
                          <a:effectLst/>
                        </a:rPr>
                        <a:t>Total de Cacimbas Cadastradas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3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14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3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8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6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8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15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>
                          <a:effectLst/>
                        </a:rPr>
                        <a:t>0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dirty="0">
                          <a:effectLst/>
                        </a:rPr>
                        <a:t>0</a:t>
                      </a:r>
                      <a:endParaRPr lang="pt-P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800" b="1" dirty="0">
                          <a:effectLst/>
                        </a:rPr>
                        <a:t>57</a:t>
                      </a:r>
                      <a:endParaRPr lang="pt-PT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403" marR="16403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31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E922-D3CF-4A5C-8185-24B93EE6C6F5}" type="slidenum">
              <a:rPr lang="pt-PT" smtClean="0"/>
              <a:pPr/>
              <a:t>18</a:t>
            </a:fld>
            <a:endParaRPr lang="pt-PT"/>
          </a:p>
        </p:txBody>
      </p:sp>
      <p:pic>
        <p:nvPicPr>
          <p:cNvPr id="4099" name="Picture 3" descr="C:\Users\DPEA-E\Desktop\DPEA 2017\DPEA FOTOS\FOTOS Sr. DIAMANTINO- 2016\DCIM\101MSDCF\DSC04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3286124"/>
          </a:xfrm>
          <a:prstGeom prst="rect">
            <a:avLst/>
          </a:prstGeom>
          <a:noFill/>
        </p:spPr>
      </p:pic>
      <p:pic>
        <p:nvPicPr>
          <p:cNvPr id="4100" name="Picture 4" descr="C:\Users\DPEA-E\Desktop\DPEA 2017\DPEA FOTOS\FOTOS Sr. DIAMANTINO- 2016\DCIM\101MSDCF\DSC04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286124"/>
          </a:xfrm>
          <a:prstGeom prst="rect">
            <a:avLst/>
          </a:prstGeom>
          <a:noFill/>
        </p:spPr>
      </p:pic>
      <p:pic>
        <p:nvPicPr>
          <p:cNvPr id="6" name="Imagem 5" descr="C:\Users\PC\Pictures\Picasa\Exportações\A2\1-DSC081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45005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C:\Users\PC\Pictures\Picasa\Exportações\A3\1-DSC0819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79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814"/>
            <a:ext cx="8784976" cy="151216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4" name="Canto dobrado 3"/>
          <p:cNvSpPr/>
          <p:nvPr/>
        </p:nvSpPr>
        <p:spPr>
          <a:xfrm>
            <a:off x="142844" y="1790614"/>
            <a:ext cx="8784976" cy="5067386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25003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DPEA-E\Pictures\transfer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14290"/>
            <a:ext cx="6357982" cy="1428759"/>
          </a:xfrm>
          <a:prstGeom prst="rect">
            <a:avLst/>
          </a:prstGeom>
          <a:noFill/>
        </p:spPr>
      </p:pic>
      <p:sp>
        <p:nvSpPr>
          <p:cNvPr id="10" name="Retângulo 3"/>
          <p:cNvSpPr/>
          <p:nvPr/>
        </p:nvSpPr>
        <p:spPr>
          <a:xfrm>
            <a:off x="214282" y="1785927"/>
            <a:ext cx="8715404" cy="5256824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797560" algn="l"/>
              </a:tabLst>
            </a:pPr>
            <a:r>
              <a:rPr lang="pt-PT" sz="1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PT" sz="1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IMPLEMENTAÇÃO DO MOGECA E BASE DE  DADOS DA QUALIDADE DA ÁGUA</a:t>
            </a:r>
          </a:p>
          <a:p>
            <a:endParaRPr lang="pt-PT" sz="1100" b="1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pt-PT" sz="11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MOGECA</a:t>
            </a:r>
            <a:r>
              <a:rPr lang="pt-PT" sz="11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: </a:t>
            </a:r>
            <a:r>
              <a:rPr lang="pt-PT" sz="11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até 2017 era </a:t>
            </a:r>
            <a:r>
              <a:rPr lang="pt-PT" sz="11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implementado pela Área de Mobilização Social da </a:t>
            </a:r>
            <a:r>
              <a:rPr lang="pt-PT" sz="11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DPEAM </a:t>
            </a:r>
            <a:r>
              <a:rPr lang="pt-PT" sz="11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e com receptividade nas Comunidades. A Sua actividade principal é a formação e capacitação dos Grupos de Água e Saneamento para garantir a sustentabilidade das infra-estruturas operativa</a:t>
            </a:r>
            <a:r>
              <a:rPr lang="pt-PT" sz="11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</a:t>
            </a:r>
          </a:p>
          <a:p>
            <a:r>
              <a:rPr lang="pt-PT" sz="1100" b="1" u="sng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Desde a sua implementação até Julho de 2018</a:t>
            </a:r>
            <a:r>
              <a:rPr lang="pt-PT" sz="11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:</a:t>
            </a:r>
          </a:p>
          <a:p>
            <a:pPr marL="400050" indent="-400050">
              <a:buFont typeface="+mj-lt"/>
              <a:buAutoNum type="romanLcPeriod"/>
            </a:pPr>
            <a:r>
              <a:rPr lang="pt-PT" sz="11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Formados </a:t>
            </a:r>
            <a:r>
              <a:rPr lang="pt-PT" sz="11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e capacitados </a:t>
            </a:r>
            <a:r>
              <a:rPr lang="pt-PT" sz="11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85 </a:t>
            </a:r>
            <a:r>
              <a:rPr lang="pt-PT" sz="11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Grupos de Água e Saneamento (GAS) nos Municípios de </a:t>
            </a:r>
            <a:r>
              <a:rPr lang="pt-PT" sz="11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Malanje, Cacuso, Caculama, Calandula, Massango, Kiwaba Nzoje, e Quela </a:t>
            </a:r>
            <a:r>
              <a:rPr lang="pt-PT" sz="11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com a participacao dos lideres comunitarios (</a:t>
            </a:r>
            <a:r>
              <a:rPr lang="pt-PT" sz="11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Regedores, Sobas </a:t>
            </a:r>
            <a:r>
              <a:rPr lang="pt-PT" sz="11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e Seculos</a:t>
            </a:r>
            <a:r>
              <a:rPr lang="pt-PT" sz="11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).</a:t>
            </a:r>
          </a:p>
          <a:p>
            <a:pPr marL="400050" indent="-400050">
              <a:buFont typeface="+mj-lt"/>
              <a:buAutoNum type="romanLcPeriod"/>
            </a:pPr>
            <a:r>
              <a:rPr lang="pt-PT" sz="11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Realizado varias formações na Empresa Publica de Água e Saneamento de Malanje com os Técnicos das Administrações Municipais sobre o Modelo de Gestão Comunitário de Água (MoGeCa), incluindo a formação e capacitação de 15 técnicos ligados ao Sector de Energia e Águas nos Municípios.</a:t>
            </a:r>
          </a:p>
          <a:p>
            <a:pPr marL="400050" indent="-400050">
              <a:buFont typeface="+mj-lt"/>
              <a:buAutoNum type="romanLcPeriod"/>
            </a:pPr>
            <a:r>
              <a:rPr lang="pt-PT" sz="11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Os Municípios estão a ser impulsionados para a criação de brigadas Municipais de energia e águas (BMEA), para a manutenção e operação dos sistemas de água nas zonas rurais (sustentabilidade).  </a:t>
            </a:r>
            <a:endParaRPr lang="pt-PT" sz="11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pt-PT" sz="11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 </a:t>
            </a:r>
          </a:p>
          <a:p>
            <a:r>
              <a:rPr lang="pt-PT" sz="11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BASE DE DADOS: Procede a gestão dos dados em toda a extensão da Província, com a inserção dos sistemas de água novos concluídos, </a:t>
            </a:r>
            <a:r>
              <a:rPr lang="pt-PT" sz="11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valida </a:t>
            </a:r>
            <a:r>
              <a:rPr lang="pt-PT" sz="11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os dados das Administrações Municipais e outros afins. </a:t>
            </a:r>
            <a:r>
              <a:rPr lang="pt-PT" sz="11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Há toda a necessidade de se reformular a operacionalidade deste serviço em função da extinção da DPEA .</a:t>
            </a:r>
            <a:endParaRPr lang="pt-PT" sz="1100" b="1" dirty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pt-PT" sz="11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 </a:t>
            </a:r>
          </a:p>
          <a:p>
            <a:r>
              <a:rPr lang="pt-PT" sz="11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CONTROLO DE QUALIDADE DE ÁGUA: </a:t>
            </a:r>
            <a:r>
              <a:rPr lang="pt-PT" sz="11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desde a aprovação do PCQA em 2017 Plano de Controlo e Qualidade da Água da Cidade Capital de Malanje, tem sido desenvolvido </a:t>
            </a:r>
            <a:r>
              <a:rPr lang="pt-PT" sz="11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pela </a:t>
            </a:r>
            <a:r>
              <a:rPr lang="pt-PT" sz="11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EASM-EP </a:t>
            </a:r>
            <a:r>
              <a:rPr lang="pt-PT" sz="11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gestora do sistema de água urbana, através do seu Laboratório que regularmente </a:t>
            </a:r>
            <a:r>
              <a:rPr lang="pt-PT" sz="11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realiza testes e </a:t>
            </a:r>
            <a:r>
              <a:rPr lang="pt-PT" sz="11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análise da água nos seguintes parâmetros: Aspectos da água, cheiro, sabor, temperatura, turvação, condutividade, cloro livre e total, PH, e Coliformes Fecais sendo os pontos de colheita e amostragem pré-definidos como:</a:t>
            </a:r>
          </a:p>
          <a:p>
            <a:pPr lvl="0"/>
            <a:r>
              <a:rPr lang="pt-PT" sz="11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Central de Bombagem e Captação; </a:t>
            </a:r>
          </a:p>
          <a:p>
            <a:pPr lvl="0"/>
            <a:r>
              <a:rPr lang="pt-PT" sz="11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Reservatório de distribuição;</a:t>
            </a:r>
          </a:p>
          <a:p>
            <a:pPr lvl="0"/>
            <a:r>
              <a:rPr lang="pt-PT" sz="11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Rede de distribuição pontos de entrega como: Hospital Provincial e Municipal, Unidades Hoteleiras e Similares incluindo os domicílios. </a:t>
            </a:r>
          </a:p>
          <a:p>
            <a:pPr lvl="0"/>
            <a:r>
              <a:rPr lang="pt-PT" sz="1100" b="1" dirty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Sistemas de águas em alguns Municípios Comunas Aldeias.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797560" algn="l"/>
              </a:tabLst>
            </a:pPr>
            <a:endParaRPr lang="pt-PT" sz="1000" b="1" dirty="0">
              <a:solidFill>
                <a:schemeClr val="bg2">
                  <a:lumMod val="25000"/>
                </a:schemeClr>
              </a:solidFill>
              <a:effectLst/>
              <a:latin typeface="Century Gothic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31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E922-D3CF-4A5C-8185-24B93EE6C6F5}" type="slidenum">
              <a:rPr lang="pt-PT" smtClean="0"/>
              <a:pPr/>
              <a:t>2</a:t>
            </a:fld>
            <a:endParaRPr lang="pt-PT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223224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448272" cy="2232248"/>
          </a:xfrm>
          <a:prstGeom prst="rect">
            <a:avLst/>
          </a:prstGeom>
        </p:spPr>
      </p:pic>
      <p:sp>
        <p:nvSpPr>
          <p:cNvPr id="9" name="Canto dobrado 8"/>
          <p:cNvSpPr/>
          <p:nvPr/>
        </p:nvSpPr>
        <p:spPr>
          <a:xfrm>
            <a:off x="153368" y="2636912"/>
            <a:ext cx="8784976" cy="4032448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10" name="Rectângulo arredondado 9"/>
          <p:cNvSpPr/>
          <p:nvPr/>
        </p:nvSpPr>
        <p:spPr>
          <a:xfrm>
            <a:off x="323528" y="2636913"/>
            <a:ext cx="4537106" cy="39604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1200" b="1" dirty="0" smtClean="0">
                <a:solidFill>
                  <a:schemeClr val="tx1"/>
                </a:solidFill>
                <a:latin typeface="Century Gothic" pitchFamily="34" charset="0"/>
              </a:rPr>
              <a:t>SUMÁRIO:</a:t>
            </a:r>
          </a:p>
          <a:p>
            <a:r>
              <a:rPr lang="pt-PT" sz="1200" b="1" dirty="0" smtClean="0">
                <a:solidFill>
                  <a:schemeClr val="tx1"/>
                </a:solidFill>
                <a:latin typeface="Century Gothic" pitchFamily="34" charset="0"/>
              </a:rPr>
              <a:t>PAINEL- I : ENERGIA</a:t>
            </a:r>
          </a:p>
          <a:p>
            <a:pPr lvl="0"/>
            <a:r>
              <a:rPr lang="pt-PT" sz="1200" b="1" dirty="0" smtClean="0">
                <a:solidFill>
                  <a:schemeClr val="tx1"/>
                </a:solidFill>
                <a:latin typeface="Century Gothic" pitchFamily="34" charset="0"/>
              </a:rPr>
              <a:t>1</a:t>
            </a: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.  INTRODUÇÃO</a:t>
            </a:r>
          </a:p>
          <a:p>
            <a:pPr lvl="0"/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2. CARACTERIZAÇÃO DO SISTEMA </a:t>
            </a:r>
          </a:p>
          <a:p>
            <a:pPr lvl="0"/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    ELÉCTRICO DA PROVÍNCIA</a:t>
            </a:r>
          </a:p>
          <a:p>
            <a:pPr lvl="0"/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3. LICENCIAMENTO DE INSTALAÇÕES ELÉCTRICAS (PT´s)</a:t>
            </a:r>
          </a:p>
          <a:p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5. CONSTRANGIMENTOS</a:t>
            </a:r>
          </a:p>
          <a:p>
            <a:pPr lvl="0"/>
            <a:r>
              <a:rPr lang="pt-PT" sz="1200" dirty="0">
                <a:solidFill>
                  <a:schemeClr val="tx1"/>
                </a:solidFill>
                <a:latin typeface="Century Gothic" pitchFamily="34" charset="0"/>
              </a:rPr>
              <a:t>6</a:t>
            </a: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. CONCLUSÕES/RECOMENDAÇÕES</a:t>
            </a:r>
          </a:p>
          <a:p>
            <a:pPr lvl="0"/>
            <a:r>
              <a:rPr lang="pt-PT" sz="1200" b="1" dirty="0" smtClean="0">
                <a:solidFill>
                  <a:schemeClr val="tx1"/>
                </a:solidFill>
                <a:latin typeface="Century Gothic" pitchFamily="34" charset="0"/>
              </a:rPr>
              <a:t>PAINEL II – ÁGUA</a:t>
            </a:r>
          </a:p>
          <a:p>
            <a:pPr marL="228600" lvl="0" indent="-228600">
              <a:buAutoNum type="arabicPeriod"/>
            </a:pP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INTRODUÇÃO</a:t>
            </a:r>
          </a:p>
          <a:p>
            <a:pPr marL="228600" lvl="0" indent="-228600">
              <a:buAutoNum type="arabicPeriod"/>
            </a:pP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CARACTERIZAÇÃO DO NÍVEL DE ACESSO</a:t>
            </a:r>
          </a:p>
          <a:p>
            <a:pPr marL="228600" lvl="0" indent="-228600">
              <a:buAutoNum type="arabicPeriod"/>
            </a:pP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INDICADORES DE OPERACIONALIDADE DO SAA CIDADE DE MALANJE</a:t>
            </a:r>
          </a:p>
          <a:p>
            <a:pPr marL="228600" lvl="0" indent="-228600">
              <a:buAutoNum type="arabicPeriod"/>
            </a:pP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INVENTÁRIO DOS SAA</a:t>
            </a:r>
          </a:p>
          <a:p>
            <a:pPr marL="228600" lvl="0" indent="-228600">
              <a:buAutoNum type="arabicPeriod"/>
            </a:pP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IMPLEMENTAÇÃO DO MOGECA</a:t>
            </a:r>
          </a:p>
          <a:p>
            <a:pPr marL="228600" lvl="0" indent="-228600">
              <a:buAutoNum type="arabicPeriod"/>
            </a:pP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CONSTRANGIMENTOS</a:t>
            </a:r>
          </a:p>
          <a:p>
            <a:pPr marL="228600" lvl="0" indent="-228600">
              <a:buAutoNum type="arabicPeriod"/>
            </a:pP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PERSPECTIVAS</a:t>
            </a:r>
          </a:p>
          <a:p>
            <a:pPr marL="228600" lvl="0" indent="-228600">
              <a:buAutoNum type="arabicPeriod"/>
            </a:pPr>
            <a:endParaRPr lang="pt-PT" sz="1200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algn="ctr"/>
            <a:endParaRPr lang="pt-PT" sz="1200" dirty="0"/>
          </a:p>
        </p:txBody>
      </p:sp>
      <p:sp>
        <p:nvSpPr>
          <p:cNvPr id="14" name="Forma livre 13"/>
          <p:cNvSpPr/>
          <p:nvPr/>
        </p:nvSpPr>
        <p:spPr>
          <a:xfrm>
            <a:off x="4860634" y="2840264"/>
            <a:ext cx="245952" cy="276045"/>
          </a:xfrm>
          <a:custGeom>
            <a:avLst/>
            <a:gdLst>
              <a:gd name="connsiteX0" fmla="*/ 13038 w 245952"/>
              <a:gd name="connsiteY0" fmla="*/ 155275 h 276045"/>
              <a:gd name="connsiteX1" fmla="*/ 13038 w 245952"/>
              <a:gd name="connsiteY1" fmla="*/ 155275 h 276045"/>
              <a:gd name="connsiteX2" fmla="*/ 73423 w 245952"/>
              <a:gd name="connsiteY2" fmla="*/ 43132 h 276045"/>
              <a:gd name="connsiteX3" fmla="*/ 99302 w 245952"/>
              <a:gd name="connsiteY3" fmla="*/ 25879 h 276045"/>
              <a:gd name="connsiteX4" fmla="*/ 151061 w 245952"/>
              <a:gd name="connsiteY4" fmla="*/ 8626 h 276045"/>
              <a:gd name="connsiteX5" fmla="*/ 176940 w 245952"/>
              <a:gd name="connsiteY5" fmla="*/ 0 h 276045"/>
              <a:gd name="connsiteX6" fmla="*/ 228699 w 245952"/>
              <a:gd name="connsiteY6" fmla="*/ 25879 h 276045"/>
              <a:gd name="connsiteX7" fmla="*/ 245952 w 245952"/>
              <a:gd name="connsiteY7" fmla="*/ 77638 h 276045"/>
              <a:gd name="connsiteX8" fmla="*/ 220072 w 245952"/>
              <a:gd name="connsiteY8" fmla="*/ 94891 h 276045"/>
              <a:gd name="connsiteX9" fmla="*/ 194193 w 245952"/>
              <a:gd name="connsiteY9" fmla="*/ 103517 h 276045"/>
              <a:gd name="connsiteX10" fmla="*/ 142435 w 245952"/>
              <a:gd name="connsiteY10" fmla="*/ 138023 h 276045"/>
              <a:gd name="connsiteX11" fmla="*/ 125182 w 245952"/>
              <a:gd name="connsiteY11" fmla="*/ 198408 h 276045"/>
              <a:gd name="connsiteX12" fmla="*/ 107929 w 245952"/>
              <a:gd name="connsiteY12" fmla="*/ 250166 h 276045"/>
              <a:gd name="connsiteX13" fmla="*/ 99302 w 245952"/>
              <a:gd name="connsiteY13" fmla="*/ 276045 h 276045"/>
              <a:gd name="connsiteX14" fmla="*/ 56170 w 245952"/>
              <a:gd name="connsiteY14" fmla="*/ 267419 h 276045"/>
              <a:gd name="connsiteX15" fmla="*/ 47544 w 245952"/>
              <a:gd name="connsiteY15" fmla="*/ 241540 h 276045"/>
              <a:gd name="connsiteX16" fmla="*/ 38918 w 245952"/>
              <a:gd name="connsiteY16" fmla="*/ 181155 h 276045"/>
              <a:gd name="connsiteX17" fmla="*/ 13038 w 245952"/>
              <a:gd name="connsiteY17" fmla="*/ 155275 h 27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5952" h="276045">
                <a:moveTo>
                  <a:pt x="13038" y="155275"/>
                </a:moveTo>
                <a:lnTo>
                  <a:pt x="13038" y="155275"/>
                </a:lnTo>
                <a:cubicBezTo>
                  <a:pt x="23955" y="57030"/>
                  <a:pt x="0" y="92082"/>
                  <a:pt x="73423" y="43132"/>
                </a:cubicBezTo>
                <a:cubicBezTo>
                  <a:pt x="82049" y="37381"/>
                  <a:pt x="89466" y="29158"/>
                  <a:pt x="99302" y="25879"/>
                </a:cubicBezTo>
                <a:lnTo>
                  <a:pt x="151061" y="8626"/>
                </a:lnTo>
                <a:lnTo>
                  <a:pt x="176940" y="0"/>
                </a:lnTo>
                <a:cubicBezTo>
                  <a:pt x="191041" y="4700"/>
                  <a:pt x="219897" y="11797"/>
                  <a:pt x="228699" y="25879"/>
                </a:cubicBezTo>
                <a:cubicBezTo>
                  <a:pt x="238338" y="41301"/>
                  <a:pt x="245952" y="77638"/>
                  <a:pt x="245952" y="77638"/>
                </a:cubicBezTo>
                <a:cubicBezTo>
                  <a:pt x="237325" y="83389"/>
                  <a:pt x="229345" y="90254"/>
                  <a:pt x="220072" y="94891"/>
                </a:cubicBezTo>
                <a:cubicBezTo>
                  <a:pt x="211939" y="98957"/>
                  <a:pt x="202142" y="99101"/>
                  <a:pt x="194193" y="103517"/>
                </a:cubicBezTo>
                <a:cubicBezTo>
                  <a:pt x="176067" y="113587"/>
                  <a:pt x="142435" y="138023"/>
                  <a:pt x="142435" y="138023"/>
                </a:cubicBezTo>
                <a:cubicBezTo>
                  <a:pt x="113452" y="224965"/>
                  <a:pt x="157666" y="90128"/>
                  <a:pt x="125182" y="198408"/>
                </a:cubicBezTo>
                <a:cubicBezTo>
                  <a:pt x="119956" y="215827"/>
                  <a:pt x="113680" y="232913"/>
                  <a:pt x="107929" y="250166"/>
                </a:cubicBezTo>
                <a:lnTo>
                  <a:pt x="99302" y="276045"/>
                </a:lnTo>
                <a:cubicBezTo>
                  <a:pt x="84925" y="273170"/>
                  <a:pt x="68370" y="275552"/>
                  <a:pt x="56170" y="267419"/>
                </a:cubicBezTo>
                <a:cubicBezTo>
                  <a:pt x="48604" y="262375"/>
                  <a:pt x="49327" y="250456"/>
                  <a:pt x="47544" y="241540"/>
                </a:cubicBezTo>
                <a:cubicBezTo>
                  <a:pt x="43557" y="221602"/>
                  <a:pt x="42906" y="201093"/>
                  <a:pt x="38918" y="181155"/>
                </a:cubicBezTo>
                <a:cubicBezTo>
                  <a:pt x="33196" y="152547"/>
                  <a:pt x="17351" y="159588"/>
                  <a:pt x="13038" y="15527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Forma livre 19"/>
          <p:cNvSpPr/>
          <p:nvPr/>
        </p:nvSpPr>
        <p:spPr>
          <a:xfrm>
            <a:off x="5252183" y="3116308"/>
            <a:ext cx="3208249" cy="3241201"/>
          </a:xfrm>
          <a:custGeom>
            <a:avLst/>
            <a:gdLst>
              <a:gd name="connsiteX0" fmla="*/ 77637 w 3887830"/>
              <a:gd name="connsiteY0" fmla="*/ 86264 h 3901344"/>
              <a:gd name="connsiteX1" fmla="*/ 474452 w 3887830"/>
              <a:gd name="connsiteY1" fmla="*/ 862641 h 3901344"/>
              <a:gd name="connsiteX2" fmla="*/ 310550 w 3887830"/>
              <a:gd name="connsiteY2" fmla="*/ 1000664 h 3901344"/>
              <a:gd name="connsiteX3" fmla="*/ 388188 w 3887830"/>
              <a:gd name="connsiteY3" fmla="*/ 1112807 h 3901344"/>
              <a:gd name="connsiteX4" fmla="*/ 405441 w 3887830"/>
              <a:gd name="connsiteY4" fmla="*/ 1345721 h 3901344"/>
              <a:gd name="connsiteX5" fmla="*/ 474452 w 3887830"/>
              <a:gd name="connsiteY5" fmla="*/ 1371600 h 3901344"/>
              <a:gd name="connsiteX6" fmla="*/ 500332 w 3887830"/>
              <a:gd name="connsiteY6" fmla="*/ 1380226 h 3901344"/>
              <a:gd name="connsiteX7" fmla="*/ 534837 w 3887830"/>
              <a:gd name="connsiteY7" fmla="*/ 1397479 h 3901344"/>
              <a:gd name="connsiteX8" fmla="*/ 595222 w 3887830"/>
              <a:gd name="connsiteY8" fmla="*/ 1690777 h 3901344"/>
              <a:gd name="connsiteX9" fmla="*/ 569343 w 3887830"/>
              <a:gd name="connsiteY9" fmla="*/ 1958196 h 3901344"/>
              <a:gd name="connsiteX10" fmla="*/ 319177 w 3887830"/>
              <a:gd name="connsiteY10" fmla="*/ 2242868 h 3901344"/>
              <a:gd name="connsiteX11" fmla="*/ 138022 w 3887830"/>
              <a:gd name="connsiteY11" fmla="*/ 2631056 h 3901344"/>
              <a:gd name="connsiteX12" fmla="*/ 43132 w 3887830"/>
              <a:gd name="connsiteY12" fmla="*/ 3079630 h 3901344"/>
              <a:gd name="connsiteX13" fmla="*/ 0 w 3887830"/>
              <a:gd name="connsiteY13" fmla="*/ 3398807 h 3901344"/>
              <a:gd name="connsiteX14" fmla="*/ 43132 w 3887830"/>
              <a:gd name="connsiteY14" fmla="*/ 3648973 h 3901344"/>
              <a:gd name="connsiteX15" fmla="*/ 172528 w 3887830"/>
              <a:gd name="connsiteY15" fmla="*/ 3623094 h 3901344"/>
              <a:gd name="connsiteX16" fmla="*/ 181154 w 3887830"/>
              <a:gd name="connsiteY16" fmla="*/ 3467819 h 3901344"/>
              <a:gd name="connsiteX17" fmla="*/ 250166 w 3887830"/>
              <a:gd name="connsiteY17" fmla="*/ 3441939 h 3901344"/>
              <a:gd name="connsiteX18" fmla="*/ 276045 w 3887830"/>
              <a:gd name="connsiteY18" fmla="*/ 3424687 h 3901344"/>
              <a:gd name="connsiteX19" fmla="*/ 439947 w 3887830"/>
              <a:gd name="connsiteY19" fmla="*/ 3433313 h 3901344"/>
              <a:gd name="connsiteX20" fmla="*/ 474452 w 3887830"/>
              <a:gd name="connsiteY20" fmla="*/ 3450566 h 3901344"/>
              <a:gd name="connsiteX21" fmla="*/ 526211 w 3887830"/>
              <a:gd name="connsiteY21" fmla="*/ 3459192 h 3901344"/>
              <a:gd name="connsiteX22" fmla="*/ 534837 w 3887830"/>
              <a:gd name="connsiteY22" fmla="*/ 3519577 h 3901344"/>
              <a:gd name="connsiteX23" fmla="*/ 577969 w 3887830"/>
              <a:gd name="connsiteY23" fmla="*/ 3562709 h 3901344"/>
              <a:gd name="connsiteX24" fmla="*/ 586596 w 3887830"/>
              <a:gd name="connsiteY24" fmla="*/ 3588588 h 3901344"/>
              <a:gd name="connsiteX25" fmla="*/ 638354 w 3887830"/>
              <a:gd name="connsiteY25" fmla="*/ 3640347 h 3901344"/>
              <a:gd name="connsiteX26" fmla="*/ 690113 w 3887830"/>
              <a:gd name="connsiteY26" fmla="*/ 3657600 h 3901344"/>
              <a:gd name="connsiteX27" fmla="*/ 715992 w 3887830"/>
              <a:gd name="connsiteY27" fmla="*/ 3666226 h 3901344"/>
              <a:gd name="connsiteX28" fmla="*/ 750498 w 3887830"/>
              <a:gd name="connsiteY28" fmla="*/ 3674853 h 3901344"/>
              <a:gd name="connsiteX29" fmla="*/ 914400 w 3887830"/>
              <a:gd name="connsiteY29" fmla="*/ 3666226 h 3901344"/>
              <a:gd name="connsiteX30" fmla="*/ 957532 w 3887830"/>
              <a:gd name="connsiteY30" fmla="*/ 3623094 h 3901344"/>
              <a:gd name="connsiteX31" fmla="*/ 983411 w 3887830"/>
              <a:gd name="connsiteY31" fmla="*/ 3605841 h 3901344"/>
              <a:gd name="connsiteX32" fmla="*/ 2018581 w 3887830"/>
              <a:gd name="connsiteY32" fmla="*/ 3614468 h 3901344"/>
              <a:gd name="connsiteX33" fmla="*/ 2147977 w 3887830"/>
              <a:gd name="connsiteY33" fmla="*/ 3726611 h 3901344"/>
              <a:gd name="connsiteX34" fmla="*/ 2216988 w 3887830"/>
              <a:gd name="connsiteY34" fmla="*/ 3761117 h 3901344"/>
              <a:gd name="connsiteX35" fmla="*/ 2311879 w 3887830"/>
              <a:gd name="connsiteY35" fmla="*/ 3778370 h 3901344"/>
              <a:gd name="connsiteX36" fmla="*/ 2337758 w 3887830"/>
              <a:gd name="connsiteY36" fmla="*/ 3795622 h 3901344"/>
              <a:gd name="connsiteX37" fmla="*/ 2372264 w 3887830"/>
              <a:gd name="connsiteY37" fmla="*/ 3804249 h 3901344"/>
              <a:gd name="connsiteX38" fmla="*/ 2424022 w 3887830"/>
              <a:gd name="connsiteY38" fmla="*/ 3821502 h 3901344"/>
              <a:gd name="connsiteX39" fmla="*/ 2449901 w 3887830"/>
              <a:gd name="connsiteY39" fmla="*/ 3830128 h 3901344"/>
              <a:gd name="connsiteX40" fmla="*/ 2501660 w 3887830"/>
              <a:gd name="connsiteY40" fmla="*/ 3847381 h 3901344"/>
              <a:gd name="connsiteX41" fmla="*/ 2527539 w 3887830"/>
              <a:gd name="connsiteY41" fmla="*/ 3856007 h 3901344"/>
              <a:gd name="connsiteX42" fmla="*/ 2562045 w 3887830"/>
              <a:gd name="connsiteY42" fmla="*/ 3864634 h 3901344"/>
              <a:gd name="connsiteX43" fmla="*/ 2613803 w 3887830"/>
              <a:gd name="connsiteY43" fmla="*/ 3881887 h 3901344"/>
              <a:gd name="connsiteX44" fmla="*/ 2656935 w 3887830"/>
              <a:gd name="connsiteY44" fmla="*/ 3890513 h 3901344"/>
              <a:gd name="connsiteX45" fmla="*/ 2682815 w 3887830"/>
              <a:gd name="connsiteY45" fmla="*/ 3899139 h 3901344"/>
              <a:gd name="connsiteX46" fmla="*/ 2769079 w 3887830"/>
              <a:gd name="connsiteY46" fmla="*/ 3899139 h 3901344"/>
              <a:gd name="connsiteX47" fmla="*/ 3562709 w 3887830"/>
              <a:gd name="connsiteY47" fmla="*/ 3735237 h 3901344"/>
              <a:gd name="connsiteX48" fmla="*/ 3519577 w 3887830"/>
              <a:gd name="connsiteY48" fmla="*/ 3666226 h 3901344"/>
              <a:gd name="connsiteX49" fmla="*/ 3467818 w 3887830"/>
              <a:gd name="connsiteY49" fmla="*/ 3623094 h 3901344"/>
              <a:gd name="connsiteX50" fmla="*/ 3441939 w 3887830"/>
              <a:gd name="connsiteY50" fmla="*/ 3614468 h 3901344"/>
              <a:gd name="connsiteX51" fmla="*/ 3407433 w 3887830"/>
              <a:gd name="connsiteY51" fmla="*/ 3597215 h 3901344"/>
              <a:gd name="connsiteX52" fmla="*/ 3355675 w 3887830"/>
              <a:gd name="connsiteY52" fmla="*/ 3579962 h 3901344"/>
              <a:gd name="connsiteX53" fmla="*/ 3303916 w 3887830"/>
              <a:gd name="connsiteY53" fmla="*/ 3545456 h 3901344"/>
              <a:gd name="connsiteX54" fmla="*/ 3278037 w 3887830"/>
              <a:gd name="connsiteY54" fmla="*/ 3528204 h 3901344"/>
              <a:gd name="connsiteX55" fmla="*/ 3234905 w 3887830"/>
              <a:gd name="connsiteY55" fmla="*/ 3467819 h 3901344"/>
              <a:gd name="connsiteX56" fmla="*/ 3209026 w 3887830"/>
              <a:gd name="connsiteY56" fmla="*/ 3416060 h 3901344"/>
              <a:gd name="connsiteX57" fmla="*/ 3200400 w 3887830"/>
              <a:gd name="connsiteY57" fmla="*/ 3303917 h 3901344"/>
              <a:gd name="connsiteX58" fmla="*/ 3157267 w 3887830"/>
              <a:gd name="connsiteY58" fmla="*/ 3243532 h 3901344"/>
              <a:gd name="connsiteX59" fmla="*/ 3174520 w 3887830"/>
              <a:gd name="connsiteY59" fmla="*/ 2286000 h 3901344"/>
              <a:gd name="connsiteX60" fmla="*/ 3786996 w 3887830"/>
              <a:gd name="connsiteY60" fmla="*/ 2294626 h 3901344"/>
              <a:gd name="connsiteX61" fmla="*/ 3761116 w 3887830"/>
              <a:gd name="connsiteY61" fmla="*/ 2165230 h 3901344"/>
              <a:gd name="connsiteX62" fmla="*/ 3769743 w 3887830"/>
              <a:gd name="connsiteY62" fmla="*/ 2087592 h 3901344"/>
              <a:gd name="connsiteX63" fmla="*/ 3804249 w 3887830"/>
              <a:gd name="connsiteY63" fmla="*/ 2009954 h 3901344"/>
              <a:gd name="connsiteX64" fmla="*/ 3830128 w 3887830"/>
              <a:gd name="connsiteY64" fmla="*/ 1984075 h 3901344"/>
              <a:gd name="connsiteX65" fmla="*/ 3847381 w 3887830"/>
              <a:gd name="connsiteY65" fmla="*/ 1932317 h 3901344"/>
              <a:gd name="connsiteX66" fmla="*/ 3856007 w 3887830"/>
              <a:gd name="connsiteY66" fmla="*/ 1604513 h 3901344"/>
              <a:gd name="connsiteX67" fmla="*/ 3372928 w 3887830"/>
              <a:gd name="connsiteY67" fmla="*/ 1639019 h 3901344"/>
              <a:gd name="connsiteX68" fmla="*/ 3295290 w 3887830"/>
              <a:gd name="connsiteY68" fmla="*/ 1664898 h 3901344"/>
              <a:gd name="connsiteX69" fmla="*/ 3269411 w 3887830"/>
              <a:gd name="connsiteY69" fmla="*/ 1682151 h 3901344"/>
              <a:gd name="connsiteX70" fmla="*/ 3234905 w 3887830"/>
              <a:gd name="connsiteY70" fmla="*/ 1673524 h 3901344"/>
              <a:gd name="connsiteX71" fmla="*/ 3226279 w 3887830"/>
              <a:gd name="connsiteY71" fmla="*/ 1647645 h 3901344"/>
              <a:gd name="connsiteX72" fmla="*/ 3252158 w 3887830"/>
              <a:gd name="connsiteY72" fmla="*/ 1570007 h 3901344"/>
              <a:gd name="connsiteX73" fmla="*/ 3278037 w 3887830"/>
              <a:gd name="connsiteY73" fmla="*/ 1561381 h 3901344"/>
              <a:gd name="connsiteX74" fmla="*/ 3312543 w 3887830"/>
              <a:gd name="connsiteY74" fmla="*/ 1509622 h 3901344"/>
              <a:gd name="connsiteX75" fmla="*/ 3303916 w 3887830"/>
              <a:gd name="connsiteY75" fmla="*/ 1449237 h 3901344"/>
              <a:gd name="connsiteX76" fmla="*/ 3286664 w 3887830"/>
              <a:gd name="connsiteY76" fmla="*/ 1423358 h 3901344"/>
              <a:gd name="connsiteX77" fmla="*/ 3234905 w 3887830"/>
              <a:gd name="connsiteY77" fmla="*/ 1371600 h 3901344"/>
              <a:gd name="connsiteX78" fmla="*/ 3209026 w 3887830"/>
              <a:gd name="connsiteY78" fmla="*/ 1345721 h 3901344"/>
              <a:gd name="connsiteX79" fmla="*/ 3165894 w 3887830"/>
              <a:gd name="connsiteY79" fmla="*/ 1302588 h 3901344"/>
              <a:gd name="connsiteX80" fmla="*/ 3131388 w 3887830"/>
              <a:gd name="connsiteY80" fmla="*/ 1250830 h 3901344"/>
              <a:gd name="connsiteX81" fmla="*/ 3114135 w 3887830"/>
              <a:gd name="connsiteY81" fmla="*/ 1224951 h 3901344"/>
              <a:gd name="connsiteX82" fmla="*/ 3114135 w 3887830"/>
              <a:gd name="connsiteY82" fmla="*/ 1009290 h 3901344"/>
              <a:gd name="connsiteX83" fmla="*/ 3131388 w 3887830"/>
              <a:gd name="connsiteY83" fmla="*/ 957532 h 3901344"/>
              <a:gd name="connsiteX84" fmla="*/ 3148641 w 3887830"/>
              <a:gd name="connsiteY84" fmla="*/ 897147 h 3901344"/>
              <a:gd name="connsiteX85" fmla="*/ 3157267 w 3887830"/>
              <a:gd name="connsiteY85" fmla="*/ 810883 h 3901344"/>
              <a:gd name="connsiteX86" fmla="*/ 3165894 w 3887830"/>
              <a:gd name="connsiteY86" fmla="*/ 741871 h 3901344"/>
              <a:gd name="connsiteX87" fmla="*/ 3157267 w 3887830"/>
              <a:gd name="connsiteY87" fmla="*/ 595222 h 3901344"/>
              <a:gd name="connsiteX88" fmla="*/ 3140015 w 3887830"/>
              <a:gd name="connsiteY88" fmla="*/ 534837 h 3901344"/>
              <a:gd name="connsiteX89" fmla="*/ 3079630 w 3887830"/>
              <a:gd name="connsiteY89" fmla="*/ 457200 h 3901344"/>
              <a:gd name="connsiteX90" fmla="*/ 3071003 w 3887830"/>
              <a:gd name="connsiteY90" fmla="*/ 448573 h 3901344"/>
              <a:gd name="connsiteX91" fmla="*/ 2717320 w 3887830"/>
              <a:gd name="connsiteY91" fmla="*/ 465826 h 3901344"/>
              <a:gd name="connsiteX92" fmla="*/ 2708694 w 3887830"/>
              <a:gd name="connsiteY92" fmla="*/ 422694 h 3901344"/>
              <a:gd name="connsiteX93" fmla="*/ 2355011 w 3887830"/>
              <a:gd name="connsiteY93" fmla="*/ 422694 h 3901344"/>
              <a:gd name="connsiteX94" fmla="*/ 2311879 w 3887830"/>
              <a:gd name="connsiteY94" fmla="*/ 595222 h 3901344"/>
              <a:gd name="connsiteX95" fmla="*/ 2277373 w 3887830"/>
              <a:gd name="connsiteY95" fmla="*/ 664234 h 3901344"/>
              <a:gd name="connsiteX96" fmla="*/ 2242867 w 3887830"/>
              <a:gd name="connsiteY96" fmla="*/ 724619 h 3901344"/>
              <a:gd name="connsiteX97" fmla="*/ 2234241 w 3887830"/>
              <a:gd name="connsiteY97" fmla="*/ 750498 h 3901344"/>
              <a:gd name="connsiteX98" fmla="*/ 2208362 w 3887830"/>
              <a:gd name="connsiteY98" fmla="*/ 776377 h 3901344"/>
              <a:gd name="connsiteX99" fmla="*/ 1906437 w 3887830"/>
              <a:gd name="connsiteY99" fmla="*/ 750498 h 3901344"/>
              <a:gd name="connsiteX100" fmla="*/ 1768415 w 3887830"/>
              <a:gd name="connsiteY100" fmla="*/ 828136 h 3901344"/>
              <a:gd name="connsiteX101" fmla="*/ 1656271 w 3887830"/>
              <a:gd name="connsiteY101" fmla="*/ 621102 h 3901344"/>
              <a:gd name="connsiteX102" fmla="*/ 1604513 w 3887830"/>
              <a:gd name="connsiteY102" fmla="*/ 569343 h 3901344"/>
              <a:gd name="connsiteX103" fmla="*/ 1552754 w 3887830"/>
              <a:gd name="connsiteY103" fmla="*/ 491705 h 3901344"/>
              <a:gd name="connsiteX104" fmla="*/ 1535501 w 3887830"/>
              <a:gd name="connsiteY104" fmla="*/ 465826 h 3901344"/>
              <a:gd name="connsiteX105" fmla="*/ 1518249 w 3887830"/>
              <a:gd name="connsiteY105" fmla="*/ 439947 h 3901344"/>
              <a:gd name="connsiteX106" fmla="*/ 1509622 w 3887830"/>
              <a:gd name="connsiteY106" fmla="*/ 362309 h 3901344"/>
              <a:gd name="connsiteX107" fmla="*/ 1500996 w 3887830"/>
              <a:gd name="connsiteY107" fmla="*/ 207034 h 3901344"/>
              <a:gd name="connsiteX108" fmla="*/ 1475116 w 3887830"/>
              <a:gd name="connsiteY108" fmla="*/ 120770 h 3901344"/>
              <a:gd name="connsiteX109" fmla="*/ 1466490 w 3887830"/>
              <a:gd name="connsiteY109" fmla="*/ 94890 h 3901344"/>
              <a:gd name="connsiteX110" fmla="*/ 1466490 w 3887830"/>
              <a:gd name="connsiteY110" fmla="*/ 17253 h 3901344"/>
              <a:gd name="connsiteX111" fmla="*/ 345056 w 3887830"/>
              <a:gd name="connsiteY111" fmla="*/ 0 h 3901344"/>
              <a:gd name="connsiteX112" fmla="*/ 284671 w 3887830"/>
              <a:gd name="connsiteY112" fmla="*/ 43132 h 3901344"/>
              <a:gd name="connsiteX113" fmla="*/ 172528 w 3887830"/>
              <a:gd name="connsiteY113" fmla="*/ 60385 h 3901344"/>
              <a:gd name="connsiteX114" fmla="*/ 120769 w 3887830"/>
              <a:gd name="connsiteY114" fmla="*/ 77637 h 3901344"/>
              <a:gd name="connsiteX115" fmla="*/ 94890 w 3887830"/>
              <a:gd name="connsiteY115" fmla="*/ 86264 h 3901344"/>
              <a:gd name="connsiteX116" fmla="*/ 77637 w 3887830"/>
              <a:gd name="connsiteY116" fmla="*/ 86264 h 390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3887830" h="3901344">
                <a:moveTo>
                  <a:pt x="77637" y="86264"/>
                </a:moveTo>
                <a:lnTo>
                  <a:pt x="474452" y="862641"/>
                </a:lnTo>
                <a:lnTo>
                  <a:pt x="310550" y="1000664"/>
                </a:lnTo>
                <a:lnTo>
                  <a:pt x="388188" y="1112807"/>
                </a:lnTo>
                <a:lnTo>
                  <a:pt x="405441" y="1345721"/>
                </a:lnTo>
                <a:lnTo>
                  <a:pt x="474452" y="1371600"/>
                </a:lnTo>
                <a:cubicBezTo>
                  <a:pt x="482998" y="1374707"/>
                  <a:pt x="492199" y="1376159"/>
                  <a:pt x="500332" y="1380226"/>
                </a:cubicBezTo>
                <a:cubicBezTo>
                  <a:pt x="538029" y="1399074"/>
                  <a:pt x="513229" y="1397479"/>
                  <a:pt x="534837" y="1397479"/>
                </a:cubicBezTo>
                <a:lnTo>
                  <a:pt x="595222" y="1690777"/>
                </a:lnTo>
                <a:lnTo>
                  <a:pt x="569343" y="1958196"/>
                </a:lnTo>
                <a:lnTo>
                  <a:pt x="319177" y="2242868"/>
                </a:lnTo>
                <a:lnTo>
                  <a:pt x="138022" y="2631056"/>
                </a:lnTo>
                <a:lnTo>
                  <a:pt x="43132" y="3079630"/>
                </a:lnTo>
                <a:lnTo>
                  <a:pt x="0" y="3398807"/>
                </a:lnTo>
                <a:lnTo>
                  <a:pt x="43132" y="3648973"/>
                </a:lnTo>
                <a:lnTo>
                  <a:pt x="172528" y="3623094"/>
                </a:lnTo>
                <a:lnTo>
                  <a:pt x="181154" y="3467819"/>
                </a:lnTo>
                <a:cubicBezTo>
                  <a:pt x="204158" y="3459192"/>
                  <a:pt x="227800" y="3452105"/>
                  <a:pt x="250166" y="3441939"/>
                </a:cubicBezTo>
                <a:cubicBezTo>
                  <a:pt x="259604" y="3437649"/>
                  <a:pt x="265688" y="3425158"/>
                  <a:pt x="276045" y="3424687"/>
                </a:cubicBezTo>
                <a:lnTo>
                  <a:pt x="439947" y="3433313"/>
                </a:lnTo>
                <a:cubicBezTo>
                  <a:pt x="451449" y="3439064"/>
                  <a:pt x="462135" y="3446871"/>
                  <a:pt x="474452" y="3450566"/>
                </a:cubicBezTo>
                <a:cubicBezTo>
                  <a:pt x="491205" y="3455592"/>
                  <a:pt x="514693" y="3446029"/>
                  <a:pt x="526211" y="3459192"/>
                </a:cubicBezTo>
                <a:cubicBezTo>
                  <a:pt x="539600" y="3474494"/>
                  <a:pt x="528994" y="3500102"/>
                  <a:pt x="534837" y="3519577"/>
                </a:cubicBezTo>
                <a:cubicBezTo>
                  <a:pt x="542025" y="3543538"/>
                  <a:pt x="559279" y="3550249"/>
                  <a:pt x="577969" y="3562709"/>
                </a:cubicBezTo>
                <a:cubicBezTo>
                  <a:pt x="580845" y="3571335"/>
                  <a:pt x="581013" y="3581410"/>
                  <a:pt x="586596" y="3588588"/>
                </a:cubicBezTo>
                <a:cubicBezTo>
                  <a:pt x="601576" y="3607848"/>
                  <a:pt x="615207" y="3632631"/>
                  <a:pt x="638354" y="3640347"/>
                </a:cubicBezTo>
                <a:lnTo>
                  <a:pt x="690113" y="3657600"/>
                </a:lnTo>
                <a:cubicBezTo>
                  <a:pt x="698739" y="3660475"/>
                  <a:pt x="707171" y="3664021"/>
                  <a:pt x="715992" y="3666226"/>
                </a:cubicBezTo>
                <a:lnTo>
                  <a:pt x="750498" y="3674853"/>
                </a:lnTo>
                <a:cubicBezTo>
                  <a:pt x="805132" y="3671977"/>
                  <a:pt x="860192" y="3673618"/>
                  <a:pt x="914400" y="3666226"/>
                </a:cubicBezTo>
                <a:cubicBezTo>
                  <a:pt x="941035" y="3662594"/>
                  <a:pt x="942399" y="3638227"/>
                  <a:pt x="957532" y="3623094"/>
                </a:cubicBezTo>
                <a:cubicBezTo>
                  <a:pt x="964863" y="3615763"/>
                  <a:pt x="983411" y="3605841"/>
                  <a:pt x="983411" y="3605841"/>
                </a:cubicBezTo>
                <a:lnTo>
                  <a:pt x="2018581" y="3614468"/>
                </a:lnTo>
                <a:lnTo>
                  <a:pt x="2147977" y="3726611"/>
                </a:lnTo>
                <a:cubicBezTo>
                  <a:pt x="2170981" y="3738113"/>
                  <a:pt x="2192983" y="3751884"/>
                  <a:pt x="2216988" y="3761117"/>
                </a:cubicBezTo>
                <a:cubicBezTo>
                  <a:pt x="2226203" y="3764661"/>
                  <a:pt x="2306579" y="3777487"/>
                  <a:pt x="2311879" y="3778370"/>
                </a:cubicBezTo>
                <a:cubicBezTo>
                  <a:pt x="2320505" y="3784121"/>
                  <a:pt x="2328229" y="3791538"/>
                  <a:pt x="2337758" y="3795622"/>
                </a:cubicBezTo>
                <a:cubicBezTo>
                  <a:pt x="2348655" y="3800292"/>
                  <a:pt x="2360908" y="3800842"/>
                  <a:pt x="2372264" y="3804249"/>
                </a:cubicBezTo>
                <a:cubicBezTo>
                  <a:pt x="2389683" y="3809475"/>
                  <a:pt x="2406769" y="3815751"/>
                  <a:pt x="2424022" y="3821502"/>
                </a:cubicBezTo>
                <a:lnTo>
                  <a:pt x="2449901" y="3830128"/>
                </a:lnTo>
                <a:lnTo>
                  <a:pt x="2501660" y="3847381"/>
                </a:lnTo>
                <a:cubicBezTo>
                  <a:pt x="2510286" y="3850256"/>
                  <a:pt x="2518718" y="3853802"/>
                  <a:pt x="2527539" y="3856007"/>
                </a:cubicBezTo>
                <a:cubicBezTo>
                  <a:pt x="2539041" y="3858883"/>
                  <a:pt x="2550689" y="3861227"/>
                  <a:pt x="2562045" y="3864634"/>
                </a:cubicBezTo>
                <a:cubicBezTo>
                  <a:pt x="2579464" y="3869860"/>
                  <a:pt x="2595970" y="3878321"/>
                  <a:pt x="2613803" y="3881887"/>
                </a:cubicBezTo>
                <a:cubicBezTo>
                  <a:pt x="2628180" y="3884762"/>
                  <a:pt x="2642711" y="3886957"/>
                  <a:pt x="2656935" y="3890513"/>
                </a:cubicBezTo>
                <a:cubicBezTo>
                  <a:pt x="2665757" y="3892718"/>
                  <a:pt x="2673749" y="3898442"/>
                  <a:pt x="2682815" y="3899139"/>
                </a:cubicBezTo>
                <a:cubicBezTo>
                  <a:pt x="2711485" y="3901344"/>
                  <a:pt x="2740324" y="3899139"/>
                  <a:pt x="2769079" y="3899139"/>
                </a:cubicBezTo>
                <a:lnTo>
                  <a:pt x="3562709" y="3735237"/>
                </a:lnTo>
                <a:cubicBezTo>
                  <a:pt x="3548332" y="3712233"/>
                  <a:pt x="3535532" y="3688165"/>
                  <a:pt x="3519577" y="3666226"/>
                </a:cubicBezTo>
                <a:cubicBezTo>
                  <a:pt x="3508675" y="3651235"/>
                  <a:pt x="3484890" y="3631630"/>
                  <a:pt x="3467818" y="3623094"/>
                </a:cubicBezTo>
                <a:cubicBezTo>
                  <a:pt x="3459685" y="3619028"/>
                  <a:pt x="3450297" y="3618050"/>
                  <a:pt x="3441939" y="3614468"/>
                </a:cubicBezTo>
                <a:cubicBezTo>
                  <a:pt x="3430119" y="3609402"/>
                  <a:pt x="3419373" y="3601991"/>
                  <a:pt x="3407433" y="3597215"/>
                </a:cubicBezTo>
                <a:cubicBezTo>
                  <a:pt x="3390548" y="3590461"/>
                  <a:pt x="3355675" y="3579962"/>
                  <a:pt x="3355675" y="3579962"/>
                </a:cubicBezTo>
                <a:lnTo>
                  <a:pt x="3303916" y="3545456"/>
                </a:lnTo>
                <a:lnTo>
                  <a:pt x="3278037" y="3528204"/>
                </a:lnTo>
                <a:cubicBezTo>
                  <a:pt x="3272180" y="3520394"/>
                  <a:pt x="3241210" y="3480429"/>
                  <a:pt x="3234905" y="3467819"/>
                </a:cubicBezTo>
                <a:cubicBezTo>
                  <a:pt x="3199191" y="3396389"/>
                  <a:pt x="3258470" y="3490225"/>
                  <a:pt x="3209026" y="3416060"/>
                </a:cubicBezTo>
                <a:cubicBezTo>
                  <a:pt x="3206151" y="3378679"/>
                  <a:pt x="3209941" y="3340174"/>
                  <a:pt x="3200400" y="3303917"/>
                </a:cubicBezTo>
                <a:cubicBezTo>
                  <a:pt x="3193834" y="3278967"/>
                  <a:pt x="3174635" y="3260898"/>
                  <a:pt x="3157267" y="3243532"/>
                </a:cubicBezTo>
                <a:lnTo>
                  <a:pt x="3174520" y="2286000"/>
                </a:lnTo>
                <a:lnTo>
                  <a:pt x="3786996" y="2294626"/>
                </a:lnTo>
                <a:cubicBezTo>
                  <a:pt x="3785631" y="2288484"/>
                  <a:pt x="3761116" y="2184703"/>
                  <a:pt x="3761116" y="2165230"/>
                </a:cubicBezTo>
                <a:cubicBezTo>
                  <a:pt x="3761116" y="2139191"/>
                  <a:pt x="3764636" y="2113125"/>
                  <a:pt x="3769743" y="2087592"/>
                </a:cubicBezTo>
                <a:cubicBezTo>
                  <a:pt x="3775682" y="2057897"/>
                  <a:pt x="3785228" y="2032780"/>
                  <a:pt x="3804249" y="2009954"/>
                </a:cubicBezTo>
                <a:cubicBezTo>
                  <a:pt x="3812059" y="2000582"/>
                  <a:pt x="3821502" y="1992701"/>
                  <a:pt x="3830128" y="1984075"/>
                </a:cubicBezTo>
                <a:lnTo>
                  <a:pt x="3847381" y="1932317"/>
                </a:lnTo>
                <a:cubicBezTo>
                  <a:pt x="3887830" y="1810967"/>
                  <a:pt x="3856007" y="1915444"/>
                  <a:pt x="3856007" y="1604513"/>
                </a:cubicBezTo>
                <a:lnTo>
                  <a:pt x="3372928" y="1639019"/>
                </a:lnTo>
                <a:cubicBezTo>
                  <a:pt x="3347049" y="1647645"/>
                  <a:pt x="3320471" y="1654406"/>
                  <a:pt x="3295290" y="1664898"/>
                </a:cubicBezTo>
                <a:cubicBezTo>
                  <a:pt x="3285720" y="1668886"/>
                  <a:pt x="3279674" y="1680685"/>
                  <a:pt x="3269411" y="1682151"/>
                </a:cubicBezTo>
                <a:cubicBezTo>
                  <a:pt x="3257674" y="1683828"/>
                  <a:pt x="3246407" y="1676400"/>
                  <a:pt x="3234905" y="1673524"/>
                </a:cubicBezTo>
                <a:cubicBezTo>
                  <a:pt x="3232030" y="1664898"/>
                  <a:pt x="3226279" y="1656738"/>
                  <a:pt x="3226279" y="1647645"/>
                </a:cubicBezTo>
                <a:cubicBezTo>
                  <a:pt x="3226279" y="1625757"/>
                  <a:pt x="3231327" y="1586672"/>
                  <a:pt x="3252158" y="1570007"/>
                </a:cubicBezTo>
                <a:cubicBezTo>
                  <a:pt x="3259258" y="1564327"/>
                  <a:pt x="3269411" y="1564256"/>
                  <a:pt x="3278037" y="1561381"/>
                </a:cubicBezTo>
                <a:cubicBezTo>
                  <a:pt x="3289539" y="1544128"/>
                  <a:pt x="3315476" y="1530149"/>
                  <a:pt x="3312543" y="1509622"/>
                </a:cubicBezTo>
                <a:cubicBezTo>
                  <a:pt x="3309667" y="1489494"/>
                  <a:pt x="3309759" y="1468712"/>
                  <a:pt x="3303916" y="1449237"/>
                </a:cubicBezTo>
                <a:cubicBezTo>
                  <a:pt x="3300937" y="1439307"/>
                  <a:pt x="3293552" y="1431107"/>
                  <a:pt x="3286664" y="1423358"/>
                </a:cubicBezTo>
                <a:cubicBezTo>
                  <a:pt x="3270454" y="1405122"/>
                  <a:pt x="3252158" y="1388853"/>
                  <a:pt x="3234905" y="1371600"/>
                </a:cubicBezTo>
                <a:cubicBezTo>
                  <a:pt x="3226279" y="1362974"/>
                  <a:pt x="3215793" y="1355872"/>
                  <a:pt x="3209026" y="1345721"/>
                </a:cubicBezTo>
                <a:cubicBezTo>
                  <a:pt x="3186022" y="1311215"/>
                  <a:pt x="3200400" y="1325592"/>
                  <a:pt x="3165894" y="1302588"/>
                </a:cubicBezTo>
                <a:lnTo>
                  <a:pt x="3131388" y="1250830"/>
                </a:lnTo>
                <a:lnTo>
                  <a:pt x="3114135" y="1224951"/>
                </a:lnTo>
                <a:cubicBezTo>
                  <a:pt x="3086818" y="1142994"/>
                  <a:pt x="3095812" y="1180302"/>
                  <a:pt x="3114135" y="1009290"/>
                </a:cubicBezTo>
                <a:cubicBezTo>
                  <a:pt x="3116072" y="991208"/>
                  <a:pt x="3126977" y="975175"/>
                  <a:pt x="3131388" y="957532"/>
                </a:cubicBezTo>
                <a:cubicBezTo>
                  <a:pt x="3142220" y="914205"/>
                  <a:pt x="3136266" y="934274"/>
                  <a:pt x="3148641" y="897147"/>
                </a:cubicBezTo>
                <a:cubicBezTo>
                  <a:pt x="3151516" y="868392"/>
                  <a:pt x="3154076" y="839604"/>
                  <a:pt x="3157267" y="810883"/>
                </a:cubicBezTo>
                <a:cubicBezTo>
                  <a:pt x="3159827" y="787842"/>
                  <a:pt x="3165894" y="765054"/>
                  <a:pt x="3165894" y="741871"/>
                </a:cubicBezTo>
                <a:cubicBezTo>
                  <a:pt x="3165894" y="692903"/>
                  <a:pt x="3161910" y="643969"/>
                  <a:pt x="3157267" y="595222"/>
                </a:cubicBezTo>
                <a:cubicBezTo>
                  <a:pt x="3156754" y="589832"/>
                  <a:pt x="3144476" y="542867"/>
                  <a:pt x="3140015" y="534837"/>
                </a:cubicBezTo>
                <a:cubicBezTo>
                  <a:pt x="3114221" y="488408"/>
                  <a:pt x="3111064" y="488634"/>
                  <a:pt x="3079630" y="457200"/>
                </a:cubicBezTo>
                <a:lnTo>
                  <a:pt x="3071003" y="448573"/>
                </a:lnTo>
                <a:lnTo>
                  <a:pt x="2717320" y="465826"/>
                </a:lnTo>
                <a:lnTo>
                  <a:pt x="2708694" y="422694"/>
                </a:lnTo>
                <a:lnTo>
                  <a:pt x="2355011" y="422694"/>
                </a:lnTo>
                <a:lnTo>
                  <a:pt x="2311879" y="595222"/>
                </a:lnTo>
                <a:cubicBezTo>
                  <a:pt x="2300377" y="618226"/>
                  <a:pt x="2289689" y="641655"/>
                  <a:pt x="2277373" y="664234"/>
                </a:cubicBezTo>
                <a:cubicBezTo>
                  <a:pt x="2248495" y="717178"/>
                  <a:pt x="2270328" y="660542"/>
                  <a:pt x="2242867" y="724619"/>
                </a:cubicBezTo>
                <a:cubicBezTo>
                  <a:pt x="2239285" y="732977"/>
                  <a:pt x="2239285" y="742932"/>
                  <a:pt x="2234241" y="750498"/>
                </a:cubicBezTo>
                <a:cubicBezTo>
                  <a:pt x="2227474" y="760649"/>
                  <a:pt x="2208362" y="776377"/>
                  <a:pt x="2208362" y="776377"/>
                </a:cubicBezTo>
                <a:lnTo>
                  <a:pt x="1906437" y="750498"/>
                </a:lnTo>
                <a:lnTo>
                  <a:pt x="1768415" y="828136"/>
                </a:lnTo>
                <a:lnTo>
                  <a:pt x="1656271" y="621102"/>
                </a:lnTo>
                <a:cubicBezTo>
                  <a:pt x="1639018" y="603849"/>
                  <a:pt x="1620133" y="588087"/>
                  <a:pt x="1604513" y="569343"/>
                </a:cubicBezTo>
                <a:cubicBezTo>
                  <a:pt x="1604504" y="569332"/>
                  <a:pt x="1561384" y="504650"/>
                  <a:pt x="1552754" y="491705"/>
                </a:cubicBezTo>
                <a:lnTo>
                  <a:pt x="1535501" y="465826"/>
                </a:lnTo>
                <a:lnTo>
                  <a:pt x="1518249" y="439947"/>
                </a:lnTo>
                <a:cubicBezTo>
                  <a:pt x="1515373" y="414068"/>
                  <a:pt x="1511546" y="388276"/>
                  <a:pt x="1509622" y="362309"/>
                </a:cubicBezTo>
                <a:cubicBezTo>
                  <a:pt x="1505793" y="310612"/>
                  <a:pt x="1505689" y="258659"/>
                  <a:pt x="1500996" y="207034"/>
                </a:cubicBezTo>
                <a:cubicBezTo>
                  <a:pt x="1499366" y="189110"/>
                  <a:pt x="1478619" y="131279"/>
                  <a:pt x="1475116" y="120770"/>
                </a:cubicBezTo>
                <a:cubicBezTo>
                  <a:pt x="1472240" y="112143"/>
                  <a:pt x="1466490" y="103983"/>
                  <a:pt x="1466490" y="94890"/>
                </a:cubicBezTo>
                <a:lnTo>
                  <a:pt x="1466490" y="17253"/>
                </a:lnTo>
                <a:lnTo>
                  <a:pt x="345056" y="0"/>
                </a:lnTo>
                <a:cubicBezTo>
                  <a:pt x="324928" y="14377"/>
                  <a:pt x="305882" y="30406"/>
                  <a:pt x="284671" y="43132"/>
                </a:cubicBezTo>
                <a:cubicBezTo>
                  <a:pt x="259802" y="58053"/>
                  <a:pt x="177502" y="59888"/>
                  <a:pt x="172528" y="60385"/>
                </a:cubicBezTo>
                <a:lnTo>
                  <a:pt x="120769" y="77637"/>
                </a:lnTo>
                <a:cubicBezTo>
                  <a:pt x="112143" y="80512"/>
                  <a:pt x="103983" y="86264"/>
                  <a:pt x="94890" y="86264"/>
                </a:cubicBezTo>
                <a:lnTo>
                  <a:pt x="77637" y="86264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1"/>
          <p:cNvSpPr/>
          <p:nvPr/>
        </p:nvSpPr>
        <p:spPr bwMode="gray">
          <a:xfrm>
            <a:off x="6372200" y="4149080"/>
            <a:ext cx="228600" cy="2286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ot="10800000" wrap="none"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6588224" y="3966155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+mn-lt"/>
              </a:rPr>
              <a:t>Malanje</a:t>
            </a:r>
          </a:p>
          <a:p>
            <a:endParaRPr lang="pt-PT" sz="2400" dirty="0">
              <a:ln w="18415" cmpd="sng">
                <a:solidFill>
                  <a:schemeClr val="tx1"/>
                </a:solidFill>
                <a:prstDash val="solid"/>
              </a:ln>
              <a:latin typeface="+mn-lt"/>
            </a:endParaRPr>
          </a:p>
        </p:txBody>
      </p:sp>
      <p:sp>
        <p:nvSpPr>
          <p:cNvPr id="23" name="Forma livre 22"/>
          <p:cNvSpPr/>
          <p:nvPr/>
        </p:nvSpPr>
        <p:spPr>
          <a:xfrm>
            <a:off x="6526864" y="3116307"/>
            <a:ext cx="154664" cy="987725"/>
          </a:xfrm>
          <a:custGeom>
            <a:avLst/>
            <a:gdLst>
              <a:gd name="connsiteX0" fmla="*/ 155275 w 309328"/>
              <a:gd name="connsiteY0" fmla="*/ 1975449 h 1975449"/>
              <a:gd name="connsiteX1" fmla="*/ 155275 w 309328"/>
              <a:gd name="connsiteY1" fmla="*/ 1975449 h 1975449"/>
              <a:gd name="connsiteX2" fmla="*/ 172528 w 309328"/>
              <a:gd name="connsiteY2" fmla="*/ 1802921 h 1975449"/>
              <a:gd name="connsiteX3" fmla="*/ 181155 w 309328"/>
              <a:gd name="connsiteY3" fmla="*/ 1777042 h 1975449"/>
              <a:gd name="connsiteX4" fmla="*/ 189781 w 309328"/>
              <a:gd name="connsiteY4" fmla="*/ 1716657 h 1975449"/>
              <a:gd name="connsiteX5" fmla="*/ 198407 w 309328"/>
              <a:gd name="connsiteY5" fmla="*/ 1690778 h 1975449"/>
              <a:gd name="connsiteX6" fmla="*/ 207034 w 309328"/>
              <a:gd name="connsiteY6" fmla="*/ 1647646 h 1975449"/>
              <a:gd name="connsiteX7" fmla="*/ 215660 w 309328"/>
              <a:gd name="connsiteY7" fmla="*/ 1613140 h 1975449"/>
              <a:gd name="connsiteX8" fmla="*/ 224287 w 309328"/>
              <a:gd name="connsiteY8" fmla="*/ 1406106 h 1975449"/>
              <a:gd name="connsiteX9" fmla="*/ 241539 w 309328"/>
              <a:gd name="connsiteY9" fmla="*/ 1354347 h 1975449"/>
              <a:gd name="connsiteX10" fmla="*/ 250166 w 309328"/>
              <a:gd name="connsiteY10" fmla="*/ 1328468 h 1975449"/>
              <a:gd name="connsiteX11" fmla="*/ 258792 w 309328"/>
              <a:gd name="connsiteY11" fmla="*/ 1302589 h 1975449"/>
              <a:gd name="connsiteX12" fmla="*/ 276045 w 309328"/>
              <a:gd name="connsiteY12" fmla="*/ 1276710 h 1975449"/>
              <a:gd name="connsiteX13" fmla="*/ 284671 w 309328"/>
              <a:gd name="connsiteY13" fmla="*/ 1224951 h 1975449"/>
              <a:gd name="connsiteX14" fmla="*/ 293298 w 309328"/>
              <a:gd name="connsiteY14" fmla="*/ 1199072 h 1975449"/>
              <a:gd name="connsiteX15" fmla="*/ 301924 w 309328"/>
              <a:gd name="connsiteY15" fmla="*/ 1164566 h 1975449"/>
              <a:gd name="connsiteX16" fmla="*/ 258792 w 309328"/>
              <a:gd name="connsiteY16" fmla="*/ 1026544 h 1975449"/>
              <a:gd name="connsiteX17" fmla="*/ 241539 w 309328"/>
              <a:gd name="connsiteY17" fmla="*/ 1000664 h 1975449"/>
              <a:gd name="connsiteX18" fmla="*/ 224287 w 309328"/>
              <a:gd name="connsiteY18" fmla="*/ 974785 h 1975449"/>
              <a:gd name="connsiteX19" fmla="*/ 241539 w 309328"/>
              <a:gd name="connsiteY19" fmla="*/ 793630 h 1975449"/>
              <a:gd name="connsiteX20" fmla="*/ 258792 w 309328"/>
              <a:gd name="connsiteY20" fmla="*/ 741872 h 1975449"/>
              <a:gd name="connsiteX21" fmla="*/ 276045 w 309328"/>
              <a:gd name="connsiteY21" fmla="*/ 629729 h 1975449"/>
              <a:gd name="connsiteX22" fmla="*/ 267419 w 309328"/>
              <a:gd name="connsiteY22" fmla="*/ 457200 h 1975449"/>
              <a:gd name="connsiteX23" fmla="*/ 250166 w 309328"/>
              <a:gd name="connsiteY23" fmla="*/ 431321 h 1975449"/>
              <a:gd name="connsiteX24" fmla="*/ 215660 w 309328"/>
              <a:gd name="connsiteY24" fmla="*/ 370936 h 1975449"/>
              <a:gd name="connsiteX25" fmla="*/ 189781 w 309328"/>
              <a:gd name="connsiteY25" fmla="*/ 345057 h 1975449"/>
              <a:gd name="connsiteX26" fmla="*/ 146649 w 309328"/>
              <a:gd name="connsiteY26" fmla="*/ 293298 h 1975449"/>
              <a:gd name="connsiteX27" fmla="*/ 120770 w 309328"/>
              <a:gd name="connsiteY27" fmla="*/ 241540 h 1975449"/>
              <a:gd name="connsiteX28" fmla="*/ 103517 w 309328"/>
              <a:gd name="connsiteY28" fmla="*/ 189781 h 1975449"/>
              <a:gd name="connsiteX29" fmla="*/ 69011 w 309328"/>
              <a:gd name="connsiteY29" fmla="*/ 138023 h 1975449"/>
              <a:gd name="connsiteX30" fmla="*/ 60385 w 309328"/>
              <a:gd name="connsiteY30" fmla="*/ 103517 h 1975449"/>
              <a:gd name="connsiteX31" fmla="*/ 0 w 309328"/>
              <a:gd name="connsiteY31" fmla="*/ 0 h 1975449"/>
              <a:gd name="connsiteX0" fmla="*/ 155275 w 309328"/>
              <a:gd name="connsiteY0" fmla="*/ 1975449 h 1975449"/>
              <a:gd name="connsiteX1" fmla="*/ 155275 w 309328"/>
              <a:gd name="connsiteY1" fmla="*/ 1975449 h 1975449"/>
              <a:gd name="connsiteX2" fmla="*/ 172528 w 309328"/>
              <a:gd name="connsiteY2" fmla="*/ 1802921 h 1975449"/>
              <a:gd name="connsiteX3" fmla="*/ 181155 w 309328"/>
              <a:gd name="connsiteY3" fmla="*/ 1777042 h 1975449"/>
              <a:gd name="connsiteX4" fmla="*/ 189781 w 309328"/>
              <a:gd name="connsiteY4" fmla="*/ 1716657 h 1975449"/>
              <a:gd name="connsiteX5" fmla="*/ 198407 w 309328"/>
              <a:gd name="connsiteY5" fmla="*/ 1690778 h 1975449"/>
              <a:gd name="connsiteX6" fmla="*/ 207034 w 309328"/>
              <a:gd name="connsiteY6" fmla="*/ 1647646 h 1975449"/>
              <a:gd name="connsiteX7" fmla="*/ 215660 w 309328"/>
              <a:gd name="connsiteY7" fmla="*/ 1613140 h 1975449"/>
              <a:gd name="connsiteX8" fmla="*/ 224287 w 309328"/>
              <a:gd name="connsiteY8" fmla="*/ 1406106 h 1975449"/>
              <a:gd name="connsiteX9" fmla="*/ 241539 w 309328"/>
              <a:gd name="connsiteY9" fmla="*/ 1354347 h 1975449"/>
              <a:gd name="connsiteX10" fmla="*/ 250166 w 309328"/>
              <a:gd name="connsiteY10" fmla="*/ 1328468 h 1975449"/>
              <a:gd name="connsiteX11" fmla="*/ 258792 w 309328"/>
              <a:gd name="connsiteY11" fmla="*/ 1302589 h 1975449"/>
              <a:gd name="connsiteX12" fmla="*/ 276045 w 309328"/>
              <a:gd name="connsiteY12" fmla="*/ 1276710 h 1975449"/>
              <a:gd name="connsiteX13" fmla="*/ 284671 w 309328"/>
              <a:gd name="connsiteY13" fmla="*/ 1224951 h 1975449"/>
              <a:gd name="connsiteX14" fmla="*/ 293298 w 309328"/>
              <a:gd name="connsiteY14" fmla="*/ 1199072 h 1975449"/>
              <a:gd name="connsiteX15" fmla="*/ 301924 w 309328"/>
              <a:gd name="connsiteY15" fmla="*/ 1164566 h 1975449"/>
              <a:gd name="connsiteX16" fmla="*/ 258792 w 309328"/>
              <a:gd name="connsiteY16" fmla="*/ 1026544 h 1975449"/>
              <a:gd name="connsiteX17" fmla="*/ 241539 w 309328"/>
              <a:gd name="connsiteY17" fmla="*/ 1000664 h 1975449"/>
              <a:gd name="connsiteX18" fmla="*/ 224287 w 309328"/>
              <a:gd name="connsiteY18" fmla="*/ 974785 h 1975449"/>
              <a:gd name="connsiteX19" fmla="*/ 257766 w 309328"/>
              <a:gd name="connsiteY19" fmla="*/ 852738 h 1975449"/>
              <a:gd name="connsiteX20" fmla="*/ 258792 w 309328"/>
              <a:gd name="connsiteY20" fmla="*/ 741872 h 1975449"/>
              <a:gd name="connsiteX21" fmla="*/ 276045 w 309328"/>
              <a:gd name="connsiteY21" fmla="*/ 629729 h 1975449"/>
              <a:gd name="connsiteX22" fmla="*/ 267419 w 309328"/>
              <a:gd name="connsiteY22" fmla="*/ 457200 h 1975449"/>
              <a:gd name="connsiteX23" fmla="*/ 250166 w 309328"/>
              <a:gd name="connsiteY23" fmla="*/ 431321 h 1975449"/>
              <a:gd name="connsiteX24" fmla="*/ 215660 w 309328"/>
              <a:gd name="connsiteY24" fmla="*/ 370936 h 1975449"/>
              <a:gd name="connsiteX25" fmla="*/ 189781 w 309328"/>
              <a:gd name="connsiteY25" fmla="*/ 345057 h 1975449"/>
              <a:gd name="connsiteX26" fmla="*/ 146649 w 309328"/>
              <a:gd name="connsiteY26" fmla="*/ 293298 h 1975449"/>
              <a:gd name="connsiteX27" fmla="*/ 120770 w 309328"/>
              <a:gd name="connsiteY27" fmla="*/ 241540 h 1975449"/>
              <a:gd name="connsiteX28" fmla="*/ 103517 w 309328"/>
              <a:gd name="connsiteY28" fmla="*/ 189781 h 1975449"/>
              <a:gd name="connsiteX29" fmla="*/ 69011 w 309328"/>
              <a:gd name="connsiteY29" fmla="*/ 138023 h 1975449"/>
              <a:gd name="connsiteX30" fmla="*/ 60385 w 309328"/>
              <a:gd name="connsiteY30" fmla="*/ 103517 h 1975449"/>
              <a:gd name="connsiteX31" fmla="*/ 0 w 309328"/>
              <a:gd name="connsiteY31" fmla="*/ 0 h 197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09328" h="1975449">
                <a:moveTo>
                  <a:pt x="155275" y="1975449"/>
                </a:moveTo>
                <a:lnTo>
                  <a:pt x="155275" y="1975449"/>
                </a:lnTo>
                <a:cubicBezTo>
                  <a:pt x="158403" y="1937916"/>
                  <a:pt x="164578" y="1846644"/>
                  <a:pt x="172528" y="1802921"/>
                </a:cubicBezTo>
                <a:cubicBezTo>
                  <a:pt x="174155" y="1793975"/>
                  <a:pt x="178279" y="1785668"/>
                  <a:pt x="181155" y="1777042"/>
                </a:cubicBezTo>
                <a:cubicBezTo>
                  <a:pt x="184030" y="1756914"/>
                  <a:pt x="185794" y="1736595"/>
                  <a:pt x="189781" y="1716657"/>
                </a:cubicBezTo>
                <a:cubicBezTo>
                  <a:pt x="191564" y="1707741"/>
                  <a:pt x="196202" y="1699599"/>
                  <a:pt x="198407" y="1690778"/>
                </a:cubicBezTo>
                <a:cubicBezTo>
                  <a:pt x="201963" y="1676554"/>
                  <a:pt x="203853" y="1661959"/>
                  <a:pt x="207034" y="1647646"/>
                </a:cubicBezTo>
                <a:cubicBezTo>
                  <a:pt x="209606" y="1636072"/>
                  <a:pt x="212785" y="1624642"/>
                  <a:pt x="215660" y="1613140"/>
                </a:cubicBezTo>
                <a:cubicBezTo>
                  <a:pt x="218536" y="1544129"/>
                  <a:pt x="217414" y="1474834"/>
                  <a:pt x="224287" y="1406106"/>
                </a:cubicBezTo>
                <a:cubicBezTo>
                  <a:pt x="226097" y="1388010"/>
                  <a:pt x="235788" y="1371600"/>
                  <a:pt x="241539" y="1354347"/>
                </a:cubicBezTo>
                <a:lnTo>
                  <a:pt x="250166" y="1328468"/>
                </a:lnTo>
                <a:cubicBezTo>
                  <a:pt x="253041" y="1319842"/>
                  <a:pt x="253748" y="1310155"/>
                  <a:pt x="258792" y="1302589"/>
                </a:cubicBezTo>
                <a:lnTo>
                  <a:pt x="276045" y="1276710"/>
                </a:lnTo>
                <a:cubicBezTo>
                  <a:pt x="278920" y="1259457"/>
                  <a:pt x="280877" y="1242025"/>
                  <a:pt x="284671" y="1224951"/>
                </a:cubicBezTo>
                <a:cubicBezTo>
                  <a:pt x="286644" y="1216075"/>
                  <a:pt x="290800" y="1207815"/>
                  <a:pt x="293298" y="1199072"/>
                </a:cubicBezTo>
                <a:cubicBezTo>
                  <a:pt x="296555" y="1187672"/>
                  <a:pt x="299049" y="1176068"/>
                  <a:pt x="301924" y="1164566"/>
                </a:cubicBezTo>
                <a:cubicBezTo>
                  <a:pt x="291235" y="1057668"/>
                  <a:pt x="309328" y="1102348"/>
                  <a:pt x="258792" y="1026544"/>
                </a:cubicBezTo>
                <a:lnTo>
                  <a:pt x="241539" y="1000664"/>
                </a:lnTo>
                <a:lnTo>
                  <a:pt x="224287" y="974785"/>
                </a:lnTo>
                <a:cubicBezTo>
                  <a:pt x="226513" y="943625"/>
                  <a:pt x="247387" y="897715"/>
                  <a:pt x="257766" y="852738"/>
                </a:cubicBezTo>
                <a:cubicBezTo>
                  <a:pt x="261855" y="835018"/>
                  <a:pt x="255802" y="759810"/>
                  <a:pt x="258792" y="741872"/>
                </a:cubicBezTo>
                <a:cubicBezTo>
                  <a:pt x="270762" y="670057"/>
                  <a:pt x="264945" y="707428"/>
                  <a:pt x="276045" y="629729"/>
                </a:cubicBezTo>
                <a:cubicBezTo>
                  <a:pt x="273170" y="572219"/>
                  <a:pt x="274866" y="514298"/>
                  <a:pt x="267419" y="457200"/>
                </a:cubicBezTo>
                <a:cubicBezTo>
                  <a:pt x="266078" y="446919"/>
                  <a:pt x="255310" y="440323"/>
                  <a:pt x="250166" y="431321"/>
                </a:cubicBezTo>
                <a:cubicBezTo>
                  <a:pt x="234824" y="404473"/>
                  <a:pt x="234768" y="393865"/>
                  <a:pt x="215660" y="370936"/>
                </a:cubicBezTo>
                <a:cubicBezTo>
                  <a:pt x="207850" y="361564"/>
                  <a:pt x="197591" y="354429"/>
                  <a:pt x="189781" y="345057"/>
                </a:cubicBezTo>
                <a:cubicBezTo>
                  <a:pt x="129724" y="272989"/>
                  <a:pt x="222264" y="368916"/>
                  <a:pt x="146649" y="293298"/>
                </a:cubicBezTo>
                <a:cubicBezTo>
                  <a:pt x="115181" y="198901"/>
                  <a:pt x="165370" y="341892"/>
                  <a:pt x="120770" y="241540"/>
                </a:cubicBezTo>
                <a:cubicBezTo>
                  <a:pt x="113384" y="224921"/>
                  <a:pt x="113605" y="204913"/>
                  <a:pt x="103517" y="189781"/>
                </a:cubicBezTo>
                <a:lnTo>
                  <a:pt x="69011" y="138023"/>
                </a:lnTo>
                <a:cubicBezTo>
                  <a:pt x="59476" y="109416"/>
                  <a:pt x="60385" y="121237"/>
                  <a:pt x="60385" y="103517"/>
                </a:cubicBezTo>
                <a:lnTo>
                  <a:pt x="0" y="0"/>
                </a:ln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Forma livre 23"/>
          <p:cNvSpPr/>
          <p:nvPr/>
        </p:nvSpPr>
        <p:spPr>
          <a:xfrm>
            <a:off x="5252183" y="3209125"/>
            <a:ext cx="1190339" cy="843148"/>
          </a:xfrm>
          <a:custGeom>
            <a:avLst/>
            <a:gdLst>
              <a:gd name="connsiteX0" fmla="*/ 1365662 w 1440100"/>
              <a:gd name="connsiteY0" fmla="*/ 843148 h 843148"/>
              <a:gd name="connsiteX1" fmla="*/ 1365662 w 1440100"/>
              <a:gd name="connsiteY1" fmla="*/ 843148 h 843148"/>
              <a:gd name="connsiteX2" fmla="*/ 1401288 w 1440100"/>
              <a:gd name="connsiteY2" fmla="*/ 748145 h 843148"/>
              <a:gd name="connsiteX3" fmla="*/ 1436914 w 1440100"/>
              <a:gd name="connsiteY3" fmla="*/ 653142 h 843148"/>
              <a:gd name="connsiteX4" fmla="*/ 1413163 w 1440100"/>
              <a:gd name="connsiteY4" fmla="*/ 498763 h 843148"/>
              <a:gd name="connsiteX5" fmla="*/ 1353787 w 1440100"/>
              <a:gd name="connsiteY5" fmla="*/ 415636 h 843148"/>
              <a:gd name="connsiteX6" fmla="*/ 1341911 w 1440100"/>
              <a:gd name="connsiteY6" fmla="*/ 380010 h 843148"/>
              <a:gd name="connsiteX7" fmla="*/ 1330036 w 1440100"/>
              <a:gd name="connsiteY7" fmla="*/ 332509 h 843148"/>
              <a:gd name="connsiteX8" fmla="*/ 1282535 w 1440100"/>
              <a:gd name="connsiteY8" fmla="*/ 296883 h 843148"/>
              <a:gd name="connsiteX9" fmla="*/ 1258784 w 1440100"/>
              <a:gd name="connsiteY9" fmla="*/ 261257 h 843148"/>
              <a:gd name="connsiteX10" fmla="*/ 1246909 w 1440100"/>
              <a:gd name="connsiteY10" fmla="*/ 225631 h 843148"/>
              <a:gd name="connsiteX11" fmla="*/ 1211283 w 1440100"/>
              <a:gd name="connsiteY11" fmla="*/ 201880 h 843148"/>
              <a:gd name="connsiteX12" fmla="*/ 997527 w 1440100"/>
              <a:gd name="connsiteY12" fmla="*/ 178129 h 843148"/>
              <a:gd name="connsiteX13" fmla="*/ 439387 w 1440100"/>
              <a:gd name="connsiteY13" fmla="*/ 154379 h 843148"/>
              <a:gd name="connsiteX14" fmla="*/ 296883 w 1440100"/>
              <a:gd name="connsiteY14" fmla="*/ 142503 h 843148"/>
              <a:gd name="connsiteX15" fmla="*/ 261257 w 1440100"/>
              <a:gd name="connsiteY15" fmla="*/ 118753 h 843148"/>
              <a:gd name="connsiteX16" fmla="*/ 213756 w 1440100"/>
              <a:gd name="connsiteY16" fmla="*/ 71251 h 843148"/>
              <a:gd name="connsiteX17" fmla="*/ 142504 w 1440100"/>
              <a:gd name="connsiteY17" fmla="*/ 11875 h 843148"/>
              <a:gd name="connsiteX18" fmla="*/ 106878 w 1440100"/>
              <a:gd name="connsiteY18" fmla="*/ 0 h 843148"/>
              <a:gd name="connsiteX19" fmla="*/ 35626 w 1440100"/>
              <a:gd name="connsiteY19" fmla="*/ 23750 h 843148"/>
              <a:gd name="connsiteX20" fmla="*/ 0 w 1440100"/>
              <a:gd name="connsiteY20" fmla="*/ 47501 h 84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40100" h="843148">
                <a:moveTo>
                  <a:pt x="1365662" y="843148"/>
                </a:moveTo>
                <a:lnTo>
                  <a:pt x="1365662" y="843148"/>
                </a:lnTo>
                <a:cubicBezTo>
                  <a:pt x="1377537" y="811480"/>
                  <a:pt x="1388280" y="779364"/>
                  <a:pt x="1401288" y="748145"/>
                </a:cubicBezTo>
                <a:cubicBezTo>
                  <a:pt x="1440100" y="654996"/>
                  <a:pt x="1413589" y="746445"/>
                  <a:pt x="1436914" y="653142"/>
                </a:cubicBezTo>
                <a:cubicBezTo>
                  <a:pt x="1435568" y="639683"/>
                  <a:pt x="1433915" y="535078"/>
                  <a:pt x="1413163" y="498763"/>
                </a:cubicBezTo>
                <a:cubicBezTo>
                  <a:pt x="1391637" y="461094"/>
                  <a:pt x="1372172" y="452407"/>
                  <a:pt x="1353787" y="415636"/>
                </a:cubicBezTo>
                <a:cubicBezTo>
                  <a:pt x="1348189" y="404440"/>
                  <a:pt x="1345350" y="392046"/>
                  <a:pt x="1341911" y="380010"/>
                </a:cubicBezTo>
                <a:cubicBezTo>
                  <a:pt x="1337427" y="364317"/>
                  <a:pt x="1339522" y="345790"/>
                  <a:pt x="1330036" y="332509"/>
                </a:cubicBezTo>
                <a:cubicBezTo>
                  <a:pt x="1318532" y="316403"/>
                  <a:pt x="1296530" y="310878"/>
                  <a:pt x="1282535" y="296883"/>
                </a:cubicBezTo>
                <a:cubicBezTo>
                  <a:pt x="1272443" y="286791"/>
                  <a:pt x="1266701" y="273132"/>
                  <a:pt x="1258784" y="261257"/>
                </a:cubicBezTo>
                <a:cubicBezTo>
                  <a:pt x="1254826" y="249382"/>
                  <a:pt x="1254729" y="235406"/>
                  <a:pt x="1246909" y="225631"/>
                </a:cubicBezTo>
                <a:cubicBezTo>
                  <a:pt x="1237993" y="214486"/>
                  <a:pt x="1224049" y="208263"/>
                  <a:pt x="1211283" y="201880"/>
                </a:cubicBezTo>
                <a:cubicBezTo>
                  <a:pt x="1154620" y="173549"/>
                  <a:pt x="1019771" y="179612"/>
                  <a:pt x="997527" y="178129"/>
                </a:cubicBezTo>
                <a:cubicBezTo>
                  <a:pt x="794947" y="110604"/>
                  <a:pt x="997765" y="174321"/>
                  <a:pt x="439387" y="154379"/>
                </a:cubicBezTo>
                <a:cubicBezTo>
                  <a:pt x="391751" y="152678"/>
                  <a:pt x="344384" y="146462"/>
                  <a:pt x="296883" y="142503"/>
                </a:cubicBezTo>
                <a:cubicBezTo>
                  <a:pt x="285008" y="134586"/>
                  <a:pt x="270173" y="129898"/>
                  <a:pt x="261257" y="118753"/>
                </a:cubicBezTo>
                <a:cubicBezTo>
                  <a:pt x="215194" y="61174"/>
                  <a:pt x="291487" y="97163"/>
                  <a:pt x="213756" y="71251"/>
                </a:cubicBezTo>
                <a:cubicBezTo>
                  <a:pt x="187494" y="44990"/>
                  <a:pt x="175568" y="28407"/>
                  <a:pt x="142504" y="11875"/>
                </a:cubicBezTo>
                <a:cubicBezTo>
                  <a:pt x="131308" y="6277"/>
                  <a:pt x="118753" y="3958"/>
                  <a:pt x="106878" y="0"/>
                </a:cubicBezTo>
                <a:cubicBezTo>
                  <a:pt x="50789" y="14022"/>
                  <a:pt x="73974" y="4576"/>
                  <a:pt x="35626" y="23750"/>
                </a:cubicBezTo>
                <a:lnTo>
                  <a:pt x="0" y="47501"/>
                </a:ln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Forma livre 25"/>
          <p:cNvSpPr/>
          <p:nvPr/>
        </p:nvSpPr>
        <p:spPr>
          <a:xfrm>
            <a:off x="6486501" y="4407939"/>
            <a:ext cx="1080508" cy="1541341"/>
          </a:xfrm>
          <a:custGeom>
            <a:avLst/>
            <a:gdLst>
              <a:gd name="connsiteX0" fmla="*/ 15105 w 1723135"/>
              <a:gd name="connsiteY0" fmla="*/ 0 h 1949570"/>
              <a:gd name="connsiteX1" fmla="*/ 15105 w 1723135"/>
              <a:gd name="connsiteY1" fmla="*/ 0 h 1949570"/>
              <a:gd name="connsiteX2" fmla="*/ 15105 w 1723135"/>
              <a:gd name="connsiteY2" fmla="*/ 181155 h 1949570"/>
              <a:gd name="connsiteX3" fmla="*/ 32357 w 1723135"/>
              <a:gd name="connsiteY3" fmla="*/ 232914 h 1949570"/>
              <a:gd name="connsiteX4" fmla="*/ 58237 w 1723135"/>
              <a:gd name="connsiteY4" fmla="*/ 310551 h 1949570"/>
              <a:gd name="connsiteX5" fmla="*/ 66863 w 1723135"/>
              <a:gd name="connsiteY5" fmla="*/ 336431 h 1949570"/>
              <a:gd name="connsiteX6" fmla="*/ 75489 w 1723135"/>
              <a:gd name="connsiteY6" fmla="*/ 388189 h 1949570"/>
              <a:gd name="connsiteX7" fmla="*/ 84116 w 1723135"/>
              <a:gd name="connsiteY7" fmla="*/ 414068 h 1949570"/>
              <a:gd name="connsiteX8" fmla="*/ 101369 w 1723135"/>
              <a:gd name="connsiteY8" fmla="*/ 483080 h 1949570"/>
              <a:gd name="connsiteX9" fmla="*/ 118622 w 1723135"/>
              <a:gd name="connsiteY9" fmla="*/ 543465 h 1949570"/>
              <a:gd name="connsiteX10" fmla="*/ 144501 w 1723135"/>
              <a:gd name="connsiteY10" fmla="*/ 698740 h 1949570"/>
              <a:gd name="connsiteX11" fmla="*/ 187633 w 1723135"/>
              <a:gd name="connsiteY11" fmla="*/ 750498 h 1949570"/>
              <a:gd name="connsiteX12" fmla="*/ 196259 w 1723135"/>
              <a:gd name="connsiteY12" fmla="*/ 879895 h 1949570"/>
              <a:gd name="connsiteX13" fmla="*/ 204886 w 1723135"/>
              <a:gd name="connsiteY13" fmla="*/ 983412 h 1949570"/>
              <a:gd name="connsiteX14" fmla="*/ 239391 w 1723135"/>
              <a:gd name="connsiteY14" fmla="*/ 1061049 h 1949570"/>
              <a:gd name="connsiteX15" fmla="*/ 265271 w 1723135"/>
              <a:gd name="connsiteY15" fmla="*/ 1086929 h 1949570"/>
              <a:gd name="connsiteX16" fmla="*/ 282523 w 1723135"/>
              <a:gd name="connsiteY16" fmla="*/ 1112808 h 1949570"/>
              <a:gd name="connsiteX17" fmla="*/ 334282 w 1723135"/>
              <a:gd name="connsiteY17" fmla="*/ 1147314 h 1949570"/>
              <a:gd name="connsiteX18" fmla="*/ 360161 w 1723135"/>
              <a:gd name="connsiteY18" fmla="*/ 1164566 h 1949570"/>
              <a:gd name="connsiteX19" fmla="*/ 386040 w 1723135"/>
              <a:gd name="connsiteY19" fmla="*/ 1190446 h 1949570"/>
              <a:gd name="connsiteX20" fmla="*/ 489557 w 1723135"/>
              <a:gd name="connsiteY20" fmla="*/ 1276710 h 1949570"/>
              <a:gd name="connsiteX21" fmla="*/ 524063 w 1723135"/>
              <a:gd name="connsiteY21" fmla="*/ 1328468 h 1949570"/>
              <a:gd name="connsiteX22" fmla="*/ 541316 w 1723135"/>
              <a:gd name="connsiteY22" fmla="*/ 1380227 h 1949570"/>
              <a:gd name="connsiteX23" fmla="*/ 549942 w 1723135"/>
              <a:gd name="connsiteY23" fmla="*/ 1406106 h 1949570"/>
              <a:gd name="connsiteX24" fmla="*/ 567195 w 1723135"/>
              <a:gd name="connsiteY24" fmla="*/ 1440612 h 1949570"/>
              <a:gd name="connsiteX25" fmla="*/ 575822 w 1723135"/>
              <a:gd name="connsiteY25" fmla="*/ 1466491 h 1949570"/>
              <a:gd name="connsiteX26" fmla="*/ 593074 w 1723135"/>
              <a:gd name="connsiteY26" fmla="*/ 1492370 h 1949570"/>
              <a:gd name="connsiteX27" fmla="*/ 601701 w 1723135"/>
              <a:gd name="connsiteY27" fmla="*/ 1518249 h 1949570"/>
              <a:gd name="connsiteX28" fmla="*/ 627580 w 1723135"/>
              <a:gd name="connsiteY28" fmla="*/ 1535502 h 1949570"/>
              <a:gd name="connsiteX29" fmla="*/ 644833 w 1723135"/>
              <a:gd name="connsiteY29" fmla="*/ 1587261 h 1949570"/>
              <a:gd name="connsiteX30" fmla="*/ 662086 w 1723135"/>
              <a:gd name="connsiteY30" fmla="*/ 1639019 h 1949570"/>
              <a:gd name="connsiteX31" fmla="*/ 739723 w 1723135"/>
              <a:gd name="connsiteY31" fmla="*/ 1699404 h 1949570"/>
              <a:gd name="connsiteX32" fmla="*/ 886373 w 1723135"/>
              <a:gd name="connsiteY32" fmla="*/ 1708031 h 1949570"/>
              <a:gd name="connsiteX33" fmla="*/ 946757 w 1723135"/>
              <a:gd name="connsiteY33" fmla="*/ 1725283 h 1949570"/>
              <a:gd name="connsiteX34" fmla="*/ 989889 w 1723135"/>
              <a:gd name="connsiteY34" fmla="*/ 1733910 h 1949570"/>
              <a:gd name="connsiteX35" fmla="*/ 1041648 w 1723135"/>
              <a:gd name="connsiteY35" fmla="*/ 1751163 h 1949570"/>
              <a:gd name="connsiteX36" fmla="*/ 1067527 w 1723135"/>
              <a:gd name="connsiteY36" fmla="*/ 1759789 h 1949570"/>
              <a:gd name="connsiteX37" fmla="*/ 1102033 w 1723135"/>
              <a:gd name="connsiteY37" fmla="*/ 1768415 h 1949570"/>
              <a:gd name="connsiteX38" fmla="*/ 1179671 w 1723135"/>
              <a:gd name="connsiteY38" fmla="*/ 1794295 h 1949570"/>
              <a:gd name="connsiteX39" fmla="*/ 1205550 w 1723135"/>
              <a:gd name="connsiteY39" fmla="*/ 1802921 h 1949570"/>
              <a:gd name="connsiteX40" fmla="*/ 1231429 w 1723135"/>
              <a:gd name="connsiteY40" fmla="*/ 1820174 h 1949570"/>
              <a:gd name="connsiteX41" fmla="*/ 1395331 w 1723135"/>
              <a:gd name="connsiteY41" fmla="*/ 1802921 h 1949570"/>
              <a:gd name="connsiteX42" fmla="*/ 1550606 w 1723135"/>
              <a:gd name="connsiteY42" fmla="*/ 1811548 h 1949570"/>
              <a:gd name="connsiteX43" fmla="*/ 1602365 w 1723135"/>
              <a:gd name="connsiteY43" fmla="*/ 1828800 h 1949570"/>
              <a:gd name="connsiteX44" fmla="*/ 1628244 w 1723135"/>
              <a:gd name="connsiteY44" fmla="*/ 1854680 h 1949570"/>
              <a:gd name="connsiteX45" fmla="*/ 1654123 w 1723135"/>
              <a:gd name="connsiteY45" fmla="*/ 1871932 h 1949570"/>
              <a:gd name="connsiteX46" fmla="*/ 1688629 w 1723135"/>
              <a:gd name="connsiteY46" fmla="*/ 1923691 h 1949570"/>
              <a:gd name="connsiteX47" fmla="*/ 1723135 w 1723135"/>
              <a:gd name="connsiteY47" fmla="*/ 1949570 h 1949570"/>
              <a:gd name="connsiteX48" fmla="*/ 1723135 w 1723135"/>
              <a:gd name="connsiteY48" fmla="*/ 1949570 h 1949570"/>
              <a:gd name="connsiteX0" fmla="*/ 15105 w 1723135"/>
              <a:gd name="connsiteY0" fmla="*/ 0 h 1949570"/>
              <a:gd name="connsiteX1" fmla="*/ 15105 w 1723135"/>
              <a:gd name="connsiteY1" fmla="*/ 0 h 1949570"/>
              <a:gd name="connsiteX2" fmla="*/ 15105 w 1723135"/>
              <a:gd name="connsiteY2" fmla="*/ 181155 h 1949570"/>
              <a:gd name="connsiteX3" fmla="*/ 32357 w 1723135"/>
              <a:gd name="connsiteY3" fmla="*/ 232914 h 1949570"/>
              <a:gd name="connsiteX4" fmla="*/ 58237 w 1723135"/>
              <a:gd name="connsiteY4" fmla="*/ 310551 h 1949570"/>
              <a:gd name="connsiteX5" fmla="*/ 66863 w 1723135"/>
              <a:gd name="connsiteY5" fmla="*/ 336431 h 1949570"/>
              <a:gd name="connsiteX6" fmla="*/ 75489 w 1723135"/>
              <a:gd name="connsiteY6" fmla="*/ 388189 h 1949570"/>
              <a:gd name="connsiteX7" fmla="*/ 84116 w 1723135"/>
              <a:gd name="connsiteY7" fmla="*/ 414068 h 1949570"/>
              <a:gd name="connsiteX8" fmla="*/ 101369 w 1723135"/>
              <a:gd name="connsiteY8" fmla="*/ 483080 h 1949570"/>
              <a:gd name="connsiteX9" fmla="*/ 118622 w 1723135"/>
              <a:gd name="connsiteY9" fmla="*/ 543465 h 1949570"/>
              <a:gd name="connsiteX10" fmla="*/ 144501 w 1723135"/>
              <a:gd name="connsiteY10" fmla="*/ 698740 h 1949570"/>
              <a:gd name="connsiteX11" fmla="*/ 187633 w 1723135"/>
              <a:gd name="connsiteY11" fmla="*/ 750498 h 1949570"/>
              <a:gd name="connsiteX12" fmla="*/ 196259 w 1723135"/>
              <a:gd name="connsiteY12" fmla="*/ 879895 h 1949570"/>
              <a:gd name="connsiteX13" fmla="*/ 204886 w 1723135"/>
              <a:gd name="connsiteY13" fmla="*/ 983412 h 1949570"/>
              <a:gd name="connsiteX14" fmla="*/ 239391 w 1723135"/>
              <a:gd name="connsiteY14" fmla="*/ 1061049 h 1949570"/>
              <a:gd name="connsiteX15" fmla="*/ 265271 w 1723135"/>
              <a:gd name="connsiteY15" fmla="*/ 1086929 h 1949570"/>
              <a:gd name="connsiteX16" fmla="*/ 282523 w 1723135"/>
              <a:gd name="connsiteY16" fmla="*/ 1112808 h 1949570"/>
              <a:gd name="connsiteX17" fmla="*/ 334282 w 1723135"/>
              <a:gd name="connsiteY17" fmla="*/ 1147314 h 1949570"/>
              <a:gd name="connsiteX18" fmla="*/ 360161 w 1723135"/>
              <a:gd name="connsiteY18" fmla="*/ 1164566 h 1949570"/>
              <a:gd name="connsiteX19" fmla="*/ 386040 w 1723135"/>
              <a:gd name="connsiteY19" fmla="*/ 1190446 h 1949570"/>
              <a:gd name="connsiteX20" fmla="*/ 489557 w 1723135"/>
              <a:gd name="connsiteY20" fmla="*/ 1276710 h 1949570"/>
              <a:gd name="connsiteX21" fmla="*/ 524063 w 1723135"/>
              <a:gd name="connsiteY21" fmla="*/ 1328468 h 1949570"/>
              <a:gd name="connsiteX22" fmla="*/ 541316 w 1723135"/>
              <a:gd name="connsiteY22" fmla="*/ 1380227 h 1949570"/>
              <a:gd name="connsiteX23" fmla="*/ 549942 w 1723135"/>
              <a:gd name="connsiteY23" fmla="*/ 1406106 h 1949570"/>
              <a:gd name="connsiteX24" fmla="*/ 567195 w 1723135"/>
              <a:gd name="connsiteY24" fmla="*/ 1440612 h 1949570"/>
              <a:gd name="connsiteX25" fmla="*/ 575822 w 1723135"/>
              <a:gd name="connsiteY25" fmla="*/ 1466491 h 1949570"/>
              <a:gd name="connsiteX26" fmla="*/ 593074 w 1723135"/>
              <a:gd name="connsiteY26" fmla="*/ 1492370 h 1949570"/>
              <a:gd name="connsiteX27" fmla="*/ 601701 w 1723135"/>
              <a:gd name="connsiteY27" fmla="*/ 1518249 h 1949570"/>
              <a:gd name="connsiteX28" fmla="*/ 627580 w 1723135"/>
              <a:gd name="connsiteY28" fmla="*/ 1535502 h 1949570"/>
              <a:gd name="connsiteX29" fmla="*/ 644833 w 1723135"/>
              <a:gd name="connsiteY29" fmla="*/ 1587261 h 1949570"/>
              <a:gd name="connsiteX30" fmla="*/ 739723 w 1723135"/>
              <a:gd name="connsiteY30" fmla="*/ 1699404 h 1949570"/>
              <a:gd name="connsiteX31" fmla="*/ 886373 w 1723135"/>
              <a:gd name="connsiteY31" fmla="*/ 1708031 h 1949570"/>
              <a:gd name="connsiteX32" fmla="*/ 946757 w 1723135"/>
              <a:gd name="connsiteY32" fmla="*/ 1725283 h 1949570"/>
              <a:gd name="connsiteX33" fmla="*/ 989889 w 1723135"/>
              <a:gd name="connsiteY33" fmla="*/ 1733910 h 1949570"/>
              <a:gd name="connsiteX34" fmla="*/ 1041648 w 1723135"/>
              <a:gd name="connsiteY34" fmla="*/ 1751163 h 1949570"/>
              <a:gd name="connsiteX35" fmla="*/ 1067527 w 1723135"/>
              <a:gd name="connsiteY35" fmla="*/ 1759789 h 1949570"/>
              <a:gd name="connsiteX36" fmla="*/ 1102033 w 1723135"/>
              <a:gd name="connsiteY36" fmla="*/ 1768415 h 1949570"/>
              <a:gd name="connsiteX37" fmla="*/ 1179671 w 1723135"/>
              <a:gd name="connsiteY37" fmla="*/ 1794295 h 1949570"/>
              <a:gd name="connsiteX38" fmla="*/ 1205550 w 1723135"/>
              <a:gd name="connsiteY38" fmla="*/ 1802921 h 1949570"/>
              <a:gd name="connsiteX39" fmla="*/ 1231429 w 1723135"/>
              <a:gd name="connsiteY39" fmla="*/ 1820174 h 1949570"/>
              <a:gd name="connsiteX40" fmla="*/ 1395331 w 1723135"/>
              <a:gd name="connsiteY40" fmla="*/ 1802921 h 1949570"/>
              <a:gd name="connsiteX41" fmla="*/ 1550606 w 1723135"/>
              <a:gd name="connsiteY41" fmla="*/ 1811548 h 1949570"/>
              <a:gd name="connsiteX42" fmla="*/ 1602365 w 1723135"/>
              <a:gd name="connsiteY42" fmla="*/ 1828800 h 1949570"/>
              <a:gd name="connsiteX43" fmla="*/ 1628244 w 1723135"/>
              <a:gd name="connsiteY43" fmla="*/ 1854680 h 1949570"/>
              <a:gd name="connsiteX44" fmla="*/ 1654123 w 1723135"/>
              <a:gd name="connsiteY44" fmla="*/ 1871932 h 1949570"/>
              <a:gd name="connsiteX45" fmla="*/ 1688629 w 1723135"/>
              <a:gd name="connsiteY45" fmla="*/ 1923691 h 1949570"/>
              <a:gd name="connsiteX46" fmla="*/ 1723135 w 1723135"/>
              <a:gd name="connsiteY46" fmla="*/ 1949570 h 1949570"/>
              <a:gd name="connsiteX47" fmla="*/ 1723135 w 1723135"/>
              <a:gd name="connsiteY47" fmla="*/ 1949570 h 1949570"/>
              <a:gd name="connsiteX0" fmla="*/ 15105 w 1723135"/>
              <a:gd name="connsiteY0" fmla="*/ 0 h 1949570"/>
              <a:gd name="connsiteX1" fmla="*/ 15105 w 1723135"/>
              <a:gd name="connsiteY1" fmla="*/ 0 h 1949570"/>
              <a:gd name="connsiteX2" fmla="*/ 15105 w 1723135"/>
              <a:gd name="connsiteY2" fmla="*/ 181155 h 1949570"/>
              <a:gd name="connsiteX3" fmla="*/ 32357 w 1723135"/>
              <a:gd name="connsiteY3" fmla="*/ 232914 h 1949570"/>
              <a:gd name="connsiteX4" fmla="*/ 58237 w 1723135"/>
              <a:gd name="connsiteY4" fmla="*/ 310551 h 1949570"/>
              <a:gd name="connsiteX5" fmla="*/ 66863 w 1723135"/>
              <a:gd name="connsiteY5" fmla="*/ 336431 h 1949570"/>
              <a:gd name="connsiteX6" fmla="*/ 75489 w 1723135"/>
              <a:gd name="connsiteY6" fmla="*/ 388189 h 1949570"/>
              <a:gd name="connsiteX7" fmla="*/ 84116 w 1723135"/>
              <a:gd name="connsiteY7" fmla="*/ 414068 h 1949570"/>
              <a:gd name="connsiteX8" fmla="*/ 101369 w 1723135"/>
              <a:gd name="connsiteY8" fmla="*/ 483080 h 1949570"/>
              <a:gd name="connsiteX9" fmla="*/ 118622 w 1723135"/>
              <a:gd name="connsiteY9" fmla="*/ 543465 h 1949570"/>
              <a:gd name="connsiteX10" fmla="*/ 144501 w 1723135"/>
              <a:gd name="connsiteY10" fmla="*/ 698740 h 1949570"/>
              <a:gd name="connsiteX11" fmla="*/ 187633 w 1723135"/>
              <a:gd name="connsiteY11" fmla="*/ 750498 h 1949570"/>
              <a:gd name="connsiteX12" fmla="*/ 196259 w 1723135"/>
              <a:gd name="connsiteY12" fmla="*/ 879895 h 1949570"/>
              <a:gd name="connsiteX13" fmla="*/ 204886 w 1723135"/>
              <a:gd name="connsiteY13" fmla="*/ 983412 h 1949570"/>
              <a:gd name="connsiteX14" fmla="*/ 239391 w 1723135"/>
              <a:gd name="connsiteY14" fmla="*/ 1061049 h 1949570"/>
              <a:gd name="connsiteX15" fmla="*/ 265271 w 1723135"/>
              <a:gd name="connsiteY15" fmla="*/ 1086929 h 1949570"/>
              <a:gd name="connsiteX16" fmla="*/ 282523 w 1723135"/>
              <a:gd name="connsiteY16" fmla="*/ 1112808 h 1949570"/>
              <a:gd name="connsiteX17" fmla="*/ 334282 w 1723135"/>
              <a:gd name="connsiteY17" fmla="*/ 1147314 h 1949570"/>
              <a:gd name="connsiteX18" fmla="*/ 360161 w 1723135"/>
              <a:gd name="connsiteY18" fmla="*/ 1164566 h 1949570"/>
              <a:gd name="connsiteX19" fmla="*/ 386040 w 1723135"/>
              <a:gd name="connsiteY19" fmla="*/ 1190446 h 1949570"/>
              <a:gd name="connsiteX20" fmla="*/ 489557 w 1723135"/>
              <a:gd name="connsiteY20" fmla="*/ 1276710 h 1949570"/>
              <a:gd name="connsiteX21" fmla="*/ 524063 w 1723135"/>
              <a:gd name="connsiteY21" fmla="*/ 1328468 h 1949570"/>
              <a:gd name="connsiteX22" fmla="*/ 541316 w 1723135"/>
              <a:gd name="connsiteY22" fmla="*/ 1380227 h 1949570"/>
              <a:gd name="connsiteX23" fmla="*/ 549942 w 1723135"/>
              <a:gd name="connsiteY23" fmla="*/ 1406106 h 1949570"/>
              <a:gd name="connsiteX24" fmla="*/ 567195 w 1723135"/>
              <a:gd name="connsiteY24" fmla="*/ 1440612 h 1949570"/>
              <a:gd name="connsiteX25" fmla="*/ 575822 w 1723135"/>
              <a:gd name="connsiteY25" fmla="*/ 1466491 h 1949570"/>
              <a:gd name="connsiteX26" fmla="*/ 593074 w 1723135"/>
              <a:gd name="connsiteY26" fmla="*/ 1492370 h 1949570"/>
              <a:gd name="connsiteX27" fmla="*/ 601701 w 1723135"/>
              <a:gd name="connsiteY27" fmla="*/ 1518249 h 1949570"/>
              <a:gd name="connsiteX28" fmla="*/ 627580 w 1723135"/>
              <a:gd name="connsiteY28" fmla="*/ 1535502 h 1949570"/>
              <a:gd name="connsiteX29" fmla="*/ 644833 w 1723135"/>
              <a:gd name="connsiteY29" fmla="*/ 1587261 h 1949570"/>
              <a:gd name="connsiteX30" fmla="*/ 886373 w 1723135"/>
              <a:gd name="connsiteY30" fmla="*/ 1708031 h 1949570"/>
              <a:gd name="connsiteX31" fmla="*/ 946757 w 1723135"/>
              <a:gd name="connsiteY31" fmla="*/ 1725283 h 1949570"/>
              <a:gd name="connsiteX32" fmla="*/ 989889 w 1723135"/>
              <a:gd name="connsiteY32" fmla="*/ 1733910 h 1949570"/>
              <a:gd name="connsiteX33" fmla="*/ 1041648 w 1723135"/>
              <a:gd name="connsiteY33" fmla="*/ 1751163 h 1949570"/>
              <a:gd name="connsiteX34" fmla="*/ 1067527 w 1723135"/>
              <a:gd name="connsiteY34" fmla="*/ 1759789 h 1949570"/>
              <a:gd name="connsiteX35" fmla="*/ 1102033 w 1723135"/>
              <a:gd name="connsiteY35" fmla="*/ 1768415 h 1949570"/>
              <a:gd name="connsiteX36" fmla="*/ 1179671 w 1723135"/>
              <a:gd name="connsiteY36" fmla="*/ 1794295 h 1949570"/>
              <a:gd name="connsiteX37" fmla="*/ 1205550 w 1723135"/>
              <a:gd name="connsiteY37" fmla="*/ 1802921 h 1949570"/>
              <a:gd name="connsiteX38" fmla="*/ 1231429 w 1723135"/>
              <a:gd name="connsiteY38" fmla="*/ 1820174 h 1949570"/>
              <a:gd name="connsiteX39" fmla="*/ 1395331 w 1723135"/>
              <a:gd name="connsiteY39" fmla="*/ 1802921 h 1949570"/>
              <a:gd name="connsiteX40" fmla="*/ 1550606 w 1723135"/>
              <a:gd name="connsiteY40" fmla="*/ 1811548 h 1949570"/>
              <a:gd name="connsiteX41" fmla="*/ 1602365 w 1723135"/>
              <a:gd name="connsiteY41" fmla="*/ 1828800 h 1949570"/>
              <a:gd name="connsiteX42" fmla="*/ 1628244 w 1723135"/>
              <a:gd name="connsiteY42" fmla="*/ 1854680 h 1949570"/>
              <a:gd name="connsiteX43" fmla="*/ 1654123 w 1723135"/>
              <a:gd name="connsiteY43" fmla="*/ 1871932 h 1949570"/>
              <a:gd name="connsiteX44" fmla="*/ 1688629 w 1723135"/>
              <a:gd name="connsiteY44" fmla="*/ 1923691 h 1949570"/>
              <a:gd name="connsiteX45" fmla="*/ 1723135 w 1723135"/>
              <a:gd name="connsiteY45" fmla="*/ 1949570 h 1949570"/>
              <a:gd name="connsiteX46" fmla="*/ 1723135 w 1723135"/>
              <a:gd name="connsiteY46" fmla="*/ 1949570 h 1949570"/>
              <a:gd name="connsiteX0" fmla="*/ 15105 w 1723135"/>
              <a:gd name="connsiteY0" fmla="*/ 0 h 1949570"/>
              <a:gd name="connsiteX1" fmla="*/ 15105 w 1723135"/>
              <a:gd name="connsiteY1" fmla="*/ 0 h 1949570"/>
              <a:gd name="connsiteX2" fmla="*/ 15105 w 1723135"/>
              <a:gd name="connsiteY2" fmla="*/ 181155 h 1949570"/>
              <a:gd name="connsiteX3" fmla="*/ 32357 w 1723135"/>
              <a:gd name="connsiteY3" fmla="*/ 232914 h 1949570"/>
              <a:gd name="connsiteX4" fmla="*/ 58237 w 1723135"/>
              <a:gd name="connsiteY4" fmla="*/ 310551 h 1949570"/>
              <a:gd name="connsiteX5" fmla="*/ 66863 w 1723135"/>
              <a:gd name="connsiteY5" fmla="*/ 336431 h 1949570"/>
              <a:gd name="connsiteX6" fmla="*/ 75489 w 1723135"/>
              <a:gd name="connsiteY6" fmla="*/ 388189 h 1949570"/>
              <a:gd name="connsiteX7" fmla="*/ 84116 w 1723135"/>
              <a:gd name="connsiteY7" fmla="*/ 414068 h 1949570"/>
              <a:gd name="connsiteX8" fmla="*/ 101369 w 1723135"/>
              <a:gd name="connsiteY8" fmla="*/ 483080 h 1949570"/>
              <a:gd name="connsiteX9" fmla="*/ 118622 w 1723135"/>
              <a:gd name="connsiteY9" fmla="*/ 543465 h 1949570"/>
              <a:gd name="connsiteX10" fmla="*/ 144501 w 1723135"/>
              <a:gd name="connsiteY10" fmla="*/ 698740 h 1949570"/>
              <a:gd name="connsiteX11" fmla="*/ 187633 w 1723135"/>
              <a:gd name="connsiteY11" fmla="*/ 750498 h 1949570"/>
              <a:gd name="connsiteX12" fmla="*/ 196259 w 1723135"/>
              <a:gd name="connsiteY12" fmla="*/ 879895 h 1949570"/>
              <a:gd name="connsiteX13" fmla="*/ 204886 w 1723135"/>
              <a:gd name="connsiteY13" fmla="*/ 983412 h 1949570"/>
              <a:gd name="connsiteX14" fmla="*/ 239391 w 1723135"/>
              <a:gd name="connsiteY14" fmla="*/ 1061049 h 1949570"/>
              <a:gd name="connsiteX15" fmla="*/ 265271 w 1723135"/>
              <a:gd name="connsiteY15" fmla="*/ 1086929 h 1949570"/>
              <a:gd name="connsiteX16" fmla="*/ 282523 w 1723135"/>
              <a:gd name="connsiteY16" fmla="*/ 1112808 h 1949570"/>
              <a:gd name="connsiteX17" fmla="*/ 334282 w 1723135"/>
              <a:gd name="connsiteY17" fmla="*/ 1147314 h 1949570"/>
              <a:gd name="connsiteX18" fmla="*/ 360161 w 1723135"/>
              <a:gd name="connsiteY18" fmla="*/ 1164566 h 1949570"/>
              <a:gd name="connsiteX19" fmla="*/ 386040 w 1723135"/>
              <a:gd name="connsiteY19" fmla="*/ 1190446 h 1949570"/>
              <a:gd name="connsiteX20" fmla="*/ 489557 w 1723135"/>
              <a:gd name="connsiteY20" fmla="*/ 1276710 h 1949570"/>
              <a:gd name="connsiteX21" fmla="*/ 524063 w 1723135"/>
              <a:gd name="connsiteY21" fmla="*/ 1328468 h 1949570"/>
              <a:gd name="connsiteX22" fmla="*/ 541316 w 1723135"/>
              <a:gd name="connsiteY22" fmla="*/ 1380227 h 1949570"/>
              <a:gd name="connsiteX23" fmla="*/ 549942 w 1723135"/>
              <a:gd name="connsiteY23" fmla="*/ 1406106 h 1949570"/>
              <a:gd name="connsiteX24" fmla="*/ 567195 w 1723135"/>
              <a:gd name="connsiteY24" fmla="*/ 1440612 h 1949570"/>
              <a:gd name="connsiteX25" fmla="*/ 575822 w 1723135"/>
              <a:gd name="connsiteY25" fmla="*/ 1466491 h 1949570"/>
              <a:gd name="connsiteX26" fmla="*/ 593074 w 1723135"/>
              <a:gd name="connsiteY26" fmla="*/ 1492370 h 1949570"/>
              <a:gd name="connsiteX27" fmla="*/ 601701 w 1723135"/>
              <a:gd name="connsiteY27" fmla="*/ 1518249 h 1949570"/>
              <a:gd name="connsiteX28" fmla="*/ 627580 w 1723135"/>
              <a:gd name="connsiteY28" fmla="*/ 1535502 h 1949570"/>
              <a:gd name="connsiteX29" fmla="*/ 708443 w 1723135"/>
              <a:gd name="connsiteY29" fmla="*/ 1623042 h 1949570"/>
              <a:gd name="connsiteX30" fmla="*/ 886373 w 1723135"/>
              <a:gd name="connsiteY30" fmla="*/ 1708031 h 1949570"/>
              <a:gd name="connsiteX31" fmla="*/ 946757 w 1723135"/>
              <a:gd name="connsiteY31" fmla="*/ 1725283 h 1949570"/>
              <a:gd name="connsiteX32" fmla="*/ 989889 w 1723135"/>
              <a:gd name="connsiteY32" fmla="*/ 1733910 h 1949570"/>
              <a:gd name="connsiteX33" fmla="*/ 1041648 w 1723135"/>
              <a:gd name="connsiteY33" fmla="*/ 1751163 h 1949570"/>
              <a:gd name="connsiteX34" fmla="*/ 1067527 w 1723135"/>
              <a:gd name="connsiteY34" fmla="*/ 1759789 h 1949570"/>
              <a:gd name="connsiteX35" fmla="*/ 1102033 w 1723135"/>
              <a:gd name="connsiteY35" fmla="*/ 1768415 h 1949570"/>
              <a:gd name="connsiteX36" fmla="*/ 1179671 w 1723135"/>
              <a:gd name="connsiteY36" fmla="*/ 1794295 h 1949570"/>
              <a:gd name="connsiteX37" fmla="*/ 1205550 w 1723135"/>
              <a:gd name="connsiteY37" fmla="*/ 1802921 h 1949570"/>
              <a:gd name="connsiteX38" fmla="*/ 1231429 w 1723135"/>
              <a:gd name="connsiteY38" fmla="*/ 1820174 h 1949570"/>
              <a:gd name="connsiteX39" fmla="*/ 1395331 w 1723135"/>
              <a:gd name="connsiteY39" fmla="*/ 1802921 h 1949570"/>
              <a:gd name="connsiteX40" fmla="*/ 1550606 w 1723135"/>
              <a:gd name="connsiteY40" fmla="*/ 1811548 h 1949570"/>
              <a:gd name="connsiteX41" fmla="*/ 1602365 w 1723135"/>
              <a:gd name="connsiteY41" fmla="*/ 1828800 h 1949570"/>
              <a:gd name="connsiteX42" fmla="*/ 1628244 w 1723135"/>
              <a:gd name="connsiteY42" fmla="*/ 1854680 h 1949570"/>
              <a:gd name="connsiteX43" fmla="*/ 1654123 w 1723135"/>
              <a:gd name="connsiteY43" fmla="*/ 1871932 h 1949570"/>
              <a:gd name="connsiteX44" fmla="*/ 1688629 w 1723135"/>
              <a:gd name="connsiteY44" fmla="*/ 1923691 h 1949570"/>
              <a:gd name="connsiteX45" fmla="*/ 1723135 w 1723135"/>
              <a:gd name="connsiteY45" fmla="*/ 1949570 h 1949570"/>
              <a:gd name="connsiteX46" fmla="*/ 1723135 w 1723135"/>
              <a:gd name="connsiteY46" fmla="*/ 1949570 h 1949570"/>
              <a:gd name="connsiteX0" fmla="*/ 15105 w 1723135"/>
              <a:gd name="connsiteY0" fmla="*/ 0 h 1949570"/>
              <a:gd name="connsiteX1" fmla="*/ 15105 w 1723135"/>
              <a:gd name="connsiteY1" fmla="*/ 0 h 1949570"/>
              <a:gd name="connsiteX2" fmla="*/ 15105 w 1723135"/>
              <a:gd name="connsiteY2" fmla="*/ 181155 h 1949570"/>
              <a:gd name="connsiteX3" fmla="*/ 32357 w 1723135"/>
              <a:gd name="connsiteY3" fmla="*/ 232914 h 1949570"/>
              <a:gd name="connsiteX4" fmla="*/ 58237 w 1723135"/>
              <a:gd name="connsiteY4" fmla="*/ 310551 h 1949570"/>
              <a:gd name="connsiteX5" fmla="*/ 66863 w 1723135"/>
              <a:gd name="connsiteY5" fmla="*/ 336431 h 1949570"/>
              <a:gd name="connsiteX6" fmla="*/ 75489 w 1723135"/>
              <a:gd name="connsiteY6" fmla="*/ 388189 h 1949570"/>
              <a:gd name="connsiteX7" fmla="*/ 84116 w 1723135"/>
              <a:gd name="connsiteY7" fmla="*/ 414068 h 1949570"/>
              <a:gd name="connsiteX8" fmla="*/ 101369 w 1723135"/>
              <a:gd name="connsiteY8" fmla="*/ 483080 h 1949570"/>
              <a:gd name="connsiteX9" fmla="*/ 118622 w 1723135"/>
              <a:gd name="connsiteY9" fmla="*/ 543465 h 1949570"/>
              <a:gd name="connsiteX10" fmla="*/ 144501 w 1723135"/>
              <a:gd name="connsiteY10" fmla="*/ 698740 h 1949570"/>
              <a:gd name="connsiteX11" fmla="*/ 187633 w 1723135"/>
              <a:gd name="connsiteY11" fmla="*/ 750498 h 1949570"/>
              <a:gd name="connsiteX12" fmla="*/ 196259 w 1723135"/>
              <a:gd name="connsiteY12" fmla="*/ 879895 h 1949570"/>
              <a:gd name="connsiteX13" fmla="*/ 204886 w 1723135"/>
              <a:gd name="connsiteY13" fmla="*/ 983412 h 1949570"/>
              <a:gd name="connsiteX14" fmla="*/ 239391 w 1723135"/>
              <a:gd name="connsiteY14" fmla="*/ 1061049 h 1949570"/>
              <a:gd name="connsiteX15" fmla="*/ 265271 w 1723135"/>
              <a:gd name="connsiteY15" fmla="*/ 1086929 h 1949570"/>
              <a:gd name="connsiteX16" fmla="*/ 282523 w 1723135"/>
              <a:gd name="connsiteY16" fmla="*/ 1112808 h 1949570"/>
              <a:gd name="connsiteX17" fmla="*/ 334282 w 1723135"/>
              <a:gd name="connsiteY17" fmla="*/ 1147314 h 1949570"/>
              <a:gd name="connsiteX18" fmla="*/ 360161 w 1723135"/>
              <a:gd name="connsiteY18" fmla="*/ 1164566 h 1949570"/>
              <a:gd name="connsiteX19" fmla="*/ 386040 w 1723135"/>
              <a:gd name="connsiteY19" fmla="*/ 1190446 h 1949570"/>
              <a:gd name="connsiteX20" fmla="*/ 489557 w 1723135"/>
              <a:gd name="connsiteY20" fmla="*/ 1276710 h 1949570"/>
              <a:gd name="connsiteX21" fmla="*/ 524063 w 1723135"/>
              <a:gd name="connsiteY21" fmla="*/ 1328468 h 1949570"/>
              <a:gd name="connsiteX22" fmla="*/ 541316 w 1723135"/>
              <a:gd name="connsiteY22" fmla="*/ 1380227 h 1949570"/>
              <a:gd name="connsiteX23" fmla="*/ 549942 w 1723135"/>
              <a:gd name="connsiteY23" fmla="*/ 1406106 h 1949570"/>
              <a:gd name="connsiteX24" fmla="*/ 567195 w 1723135"/>
              <a:gd name="connsiteY24" fmla="*/ 1440612 h 1949570"/>
              <a:gd name="connsiteX25" fmla="*/ 575822 w 1723135"/>
              <a:gd name="connsiteY25" fmla="*/ 1466491 h 1949570"/>
              <a:gd name="connsiteX26" fmla="*/ 593074 w 1723135"/>
              <a:gd name="connsiteY26" fmla="*/ 1492370 h 1949570"/>
              <a:gd name="connsiteX27" fmla="*/ 601701 w 1723135"/>
              <a:gd name="connsiteY27" fmla="*/ 1518249 h 1949570"/>
              <a:gd name="connsiteX28" fmla="*/ 627580 w 1723135"/>
              <a:gd name="connsiteY28" fmla="*/ 1535502 h 1949570"/>
              <a:gd name="connsiteX29" fmla="*/ 708443 w 1723135"/>
              <a:gd name="connsiteY29" fmla="*/ 1623042 h 1949570"/>
              <a:gd name="connsiteX30" fmla="*/ 814811 w 1723135"/>
              <a:gd name="connsiteY30" fmla="*/ 1688152 h 1949570"/>
              <a:gd name="connsiteX31" fmla="*/ 946757 w 1723135"/>
              <a:gd name="connsiteY31" fmla="*/ 1725283 h 1949570"/>
              <a:gd name="connsiteX32" fmla="*/ 989889 w 1723135"/>
              <a:gd name="connsiteY32" fmla="*/ 1733910 h 1949570"/>
              <a:gd name="connsiteX33" fmla="*/ 1041648 w 1723135"/>
              <a:gd name="connsiteY33" fmla="*/ 1751163 h 1949570"/>
              <a:gd name="connsiteX34" fmla="*/ 1067527 w 1723135"/>
              <a:gd name="connsiteY34" fmla="*/ 1759789 h 1949570"/>
              <a:gd name="connsiteX35" fmla="*/ 1102033 w 1723135"/>
              <a:gd name="connsiteY35" fmla="*/ 1768415 h 1949570"/>
              <a:gd name="connsiteX36" fmla="*/ 1179671 w 1723135"/>
              <a:gd name="connsiteY36" fmla="*/ 1794295 h 1949570"/>
              <a:gd name="connsiteX37" fmla="*/ 1205550 w 1723135"/>
              <a:gd name="connsiteY37" fmla="*/ 1802921 h 1949570"/>
              <a:gd name="connsiteX38" fmla="*/ 1231429 w 1723135"/>
              <a:gd name="connsiteY38" fmla="*/ 1820174 h 1949570"/>
              <a:gd name="connsiteX39" fmla="*/ 1395331 w 1723135"/>
              <a:gd name="connsiteY39" fmla="*/ 1802921 h 1949570"/>
              <a:gd name="connsiteX40" fmla="*/ 1550606 w 1723135"/>
              <a:gd name="connsiteY40" fmla="*/ 1811548 h 1949570"/>
              <a:gd name="connsiteX41" fmla="*/ 1602365 w 1723135"/>
              <a:gd name="connsiteY41" fmla="*/ 1828800 h 1949570"/>
              <a:gd name="connsiteX42" fmla="*/ 1628244 w 1723135"/>
              <a:gd name="connsiteY42" fmla="*/ 1854680 h 1949570"/>
              <a:gd name="connsiteX43" fmla="*/ 1654123 w 1723135"/>
              <a:gd name="connsiteY43" fmla="*/ 1871932 h 1949570"/>
              <a:gd name="connsiteX44" fmla="*/ 1688629 w 1723135"/>
              <a:gd name="connsiteY44" fmla="*/ 1923691 h 1949570"/>
              <a:gd name="connsiteX45" fmla="*/ 1723135 w 1723135"/>
              <a:gd name="connsiteY45" fmla="*/ 1949570 h 1949570"/>
              <a:gd name="connsiteX46" fmla="*/ 1723135 w 1723135"/>
              <a:gd name="connsiteY46" fmla="*/ 1949570 h 1949570"/>
              <a:gd name="connsiteX0" fmla="*/ 15105 w 1723135"/>
              <a:gd name="connsiteY0" fmla="*/ 0 h 1949570"/>
              <a:gd name="connsiteX1" fmla="*/ 15105 w 1723135"/>
              <a:gd name="connsiteY1" fmla="*/ 0 h 1949570"/>
              <a:gd name="connsiteX2" fmla="*/ 15105 w 1723135"/>
              <a:gd name="connsiteY2" fmla="*/ 181155 h 1949570"/>
              <a:gd name="connsiteX3" fmla="*/ 32357 w 1723135"/>
              <a:gd name="connsiteY3" fmla="*/ 232914 h 1949570"/>
              <a:gd name="connsiteX4" fmla="*/ 58237 w 1723135"/>
              <a:gd name="connsiteY4" fmla="*/ 310551 h 1949570"/>
              <a:gd name="connsiteX5" fmla="*/ 66863 w 1723135"/>
              <a:gd name="connsiteY5" fmla="*/ 336431 h 1949570"/>
              <a:gd name="connsiteX6" fmla="*/ 75489 w 1723135"/>
              <a:gd name="connsiteY6" fmla="*/ 388189 h 1949570"/>
              <a:gd name="connsiteX7" fmla="*/ 84116 w 1723135"/>
              <a:gd name="connsiteY7" fmla="*/ 414068 h 1949570"/>
              <a:gd name="connsiteX8" fmla="*/ 101369 w 1723135"/>
              <a:gd name="connsiteY8" fmla="*/ 483080 h 1949570"/>
              <a:gd name="connsiteX9" fmla="*/ 118622 w 1723135"/>
              <a:gd name="connsiteY9" fmla="*/ 543465 h 1949570"/>
              <a:gd name="connsiteX10" fmla="*/ 144501 w 1723135"/>
              <a:gd name="connsiteY10" fmla="*/ 698740 h 1949570"/>
              <a:gd name="connsiteX11" fmla="*/ 187633 w 1723135"/>
              <a:gd name="connsiteY11" fmla="*/ 750498 h 1949570"/>
              <a:gd name="connsiteX12" fmla="*/ 196259 w 1723135"/>
              <a:gd name="connsiteY12" fmla="*/ 879895 h 1949570"/>
              <a:gd name="connsiteX13" fmla="*/ 204886 w 1723135"/>
              <a:gd name="connsiteY13" fmla="*/ 983412 h 1949570"/>
              <a:gd name="connsiteX14" fmla="*/ 239391 w 1723135"/>
              <a:gd name="connsiteY14" fmla="*/ 1061049 h 1949570"/>
              <a:gd name="connsiteX15" fmla="*/ 265271 w 1723135"/>
              <a:gd name="connsiteY15" fmla="*/ 1086929 h 1949570"/>
              <a:gd name="connsiteX16" fmla="*/ 282523 w 1723135"/>
              <a:gd name="connsiteY16" fmla="*/ 1112808 h 1949570"/>
              <a:gd name="connsiteX17" fmla="*/ 334282 w 1723135"/>
              <a:gd name="connsiteY17" fmla="*/ 1147314 h 1949570"/>
              <a:gd name="connsiteX18" fmla="*/ 360161 w 1723135"/>
              <a:gd name="connsiteY18" fmla="*/ 1164566 h 1949570"/>
              <a:gd name="connsiteX19" fmla="*/ 386040 w 1723135"/>
              <a:gd name="connsiteY19" fmla="*/ 1190446 h 1949570"/>
              <a:gd name="connsiteX20" fmla="*/ 489557 w 1723135"/>
              <a:gd name="connsiteY20" fmla="*/ 1276710 h 1949570"/>
              <a:gd name="connsiteX21" fmla="*/ 524063 w 1723135"/>
              <a:gd name="connsiteY21" fmla="*/ 1328468 h 1949570"/>
              <a:gd name="connsiteX22" fmla="*/ 541316 w 1723135"/>
              <a:gd name="connsiteY22" fmla="*/ 1380227 h 1949570"/>
              <a:gd name="connsiteX23" fmla="*/ 549942 w 1723135"/>
              <a:gd name="connsiteY23" fmla="*/ 1406106 h 1949570"/>
              <a:gd name="connsiteX24" fmla="*/ 567195 w 1723135"/>
              <a:gd name="connsiteY24" fmla="*/ 1440612 h 1949570"/>
              <a:gd name="connsiteX25" fmla="*/ 575822 w 1723135"/>
              <a:gd name="connsiteY25" fmla="*/ 1466491 h 1949570"/>
              <a:gd name="connsiteX26" fmla="*/ 593074 w 1723135"/>
              <a:gd name="connsiteY26" fmla="*/ 1492370 h 1949570"/>
              <a:gd name="connsiteX27" fmla="*/ 601701 w 1723135"/>
              <a:gd name="connsiteY27" fmla="*/ 1518249 h 1949570"/>
              <a:gd name="connsiteX28" fmla="*/ 627580 w 1723135"/>
              <a:gd name="connsiteY28" fmla="*/ 1535502 h 1949570"/>
              <a:gd name="connsiteX29" fmla="*/ 708443 w 1723135"/>
              <a:gd name="connsiteY29" fmla="*/ 1623042 h 1949570"/>
              <a:gd name="connsiteX30" fmla="*/ 814811 w 1723135"/>
              <a:gd name="connsiteY30" fmla="*/ 1688152 h 1949570"/>
              <a:gd name="connsiteX31" fmla="*/ 946757 w 1723135"/>
              <a:gd name="connsiteY31" fmla="*/ 1725283 h 1949570"/>
              <a:gd name="connsiteX32" fmla="*/ 989889 w 1723135"/>
              <a:gd name="connsiteY32" fmla="*/ 1733910 h 1949570"/>
              <a:gd name="connsiteX33" fmla="*/ 1041648 w 1723135"/>
              <a:gd name="connsiteY33" fmla="*/ 1751163 h 1949570"/>
              <a:gd name="connsiteX34" fmla="*/ 1067527 w 1723135"/>
              <a:gd name="connsiteY34" fmla="*/ 1759789 h 1949570"/>
              <a:gd name="connsiteX35" fmla="*/ 1102033 w 1723135"/>
              <a:gd name="connsiteY35" fmla="*/ 1768415 h 1949570"/>
              <a:gd name="connsiteX36" fmla="*/ 1179671 w 1723135"/>
              <a:gd name="connsiteY36" fmla="*/ 1794295 h 1949570"/>
              <a:gd name="connsiteX37" fmla="*/ 1205550 w 1723135"/>
              <a:gd name="connsiteY37" fmla="*/ 1802921 h 1949570"/>
              <a:gd name="connsiteX38" fmla="*/ 1231429 w 1723135"/>
              <a:gd name="connsiteY38" fmla="*/ 1820174 h 1949570"/>
              <a:gd name="connsiteX39" fmla="*/ 1379428 w 1723135"/>
              <a:gd name="connsiteY39" fmla="*/ 1834726 h 1949570"/>
              <a:gd name="connsiteX40" fmla="*/ 1550606 w 1723135"/>
              <a:gd name="connsiteY40" fmla="*/ 1811548 h 1949570"/>
              <a:gd name="connsiteX41" fmla="*/ 1602365 w 1723135"/>
              <a:gd name="connsiteY41" fmla="*/ 1828800 h 1949570"/>
              <a:gd name="connsiteX42" fmla="*/ 1628244 w 1723135"/>
              <a:gd name="connsiteY42" fmla="*/ 1854680 h 1949570"/>
              <a:gd name="connsiteX43" fmla="*/ 1654123 w 1723135"/>
              <a:gd name="connsiteY43" fmla="*/ 1871932 h 1949570"/>
              <a:gd name="connsiteX44" fmla="*/ 1688629 w 1723135"/>
              <a:gd name="connsiteY44" fmla="*/ 1923691 h 1949570"/>
              <a:gd name="connsiteX45" fmla="*/ 1723135 w 1723135"/>
              <a:gd name="connsiteY45" fmla="*/ 1949570 h 1949570"/>
              <a:gd name="connsiteX46" fmla="*/ 1723135 w 1723135"/>
              <a:gd name="connsiteY46" fmla="*/ 1949570 h 1949570"/>
              <a:gd name="connsiteX0" fmla="*/ 15105 w 1723135"/>
              <a:gd name="connsiteY0" fmla="*/ 0 h 1949570"/>
              <a:gd name="connsiteX1" fmla="*/ 15105 w 1723135"/>
              <a:gd name="connsiteY1" fmla="*/ 0 h 1949570"/>
              <a:gd name="connsiteX2" fmla="*/ 15105 w 1723135"/>
              <a:gd name="connsiteY2" fmla="*/ 181155 h 1949570"/>
              <a:gd name="connsiteX3" fmla="*/ 32357 w 1723135"/>
              <a:gd name="connsiteY3" fmla="*/ 232914 h 1949570"/>
              <a:gd name="connsiteX4" fmla="*/ 58237 w 1723135"/>
              <a:gd name="connsiteY4" fmla="*/ 310551 h 1949570"/>
              <a:gd name="connsiteX5" fmla="*/ 66863 w 1723135"/>
              <a:gd name="connsiteY5" fmla="*/ 336431 h 1949570"/>
              <a:gd name="connsiteX6" fmla="*/ 75489 w 1723135"/>
              <a:gd name="connsiteY6" fmla="*/ 388189 h 1949570"/>
              <a:gd name="connsiteX7" fmla="*/ 84116 w 1723135"/>
              <a:gd name="connsiteY7" fmla="*/ 414068 h 1949570"/>
              <a:gd name="connsiteX8" fmla="*/ 101369 w 1723135"/>
              <a:gd name="connsiteY8" fmla="*/ 483080 h 1949570"/>
              <a:gd name="connsiteX9" fmla="*/ 118622 w 1723135"/>
              <a:gd name="connsiteY9" fmla="*/ 543465 h 1949570"/>
              <a:gd name="connsiteX10" fmla="*/ 144501 w 1723135"/>
              <a:gd name="connsiteY10" fmla="*/ 698740 h 1949570"/>
              <a:gd name="connsiteX11" fmla="*/ 187633 w 1723135"/>
              <a:gd name="connsiteY11" fmla="*/ 750498 h 1949570"/>
              <a:gd name="connsiteX12" fmla="*/ 196259 w 1723135"/>
              <a:gd name="connsiteY12" fmla="*/ 879895 h 1949570"/>
              <a:gd name="connsiteX13" fmla="*/ 204886 w 1723135"/>
              <a:gd name="connsiteY13" fmla="*/ 983412 h 1949570"/>
              <a:gd name="connsiteX14" fmla="*/ 239391 w 1723135"/>
              <a:gd name="connsiteY14" fmla="*/ 1061049 h 1949570"/>
              <a:gd name="connsiteX15" fmla="*/ 265271 w 1723135"/>
              <a:gd name="connsiteY15" fmla="*/ 1086929 h 1949570"/>
              <a:gd name="connsiteX16" fmla="*/ 282523 w 1723135"/>
              <a:gd name="connsiteY16" fmla="*/ 1112808 h 1949570"/>
              <a:gd name="connsiteX17" fmla="*/ 334282 w 1723135"/>
              <a:gd name="connsiteY17" fmla="*/ 1147314 h 1949570"/>
              <a:gd name="connsiteX18" fmla="*/ 360161 w 1723135"/>
              <a:gd name="connsiteY18" fmla="*/ 1164566 h 1949570"/>
              <a:gd name="connsiteX19" fmla="*/ 386040 w 1723135"/>
              <a:gd name="connsiteY19" fmla="*/ 1190446 h 1949570"/>
              <a:gd name="connsiteX20" fmla="*/ 489557 w 1723135"/>
              <a:gd name="connsiteY20" fmla="*/ 1276710 h 1949570"/>
              <a:gd name="connsiteX21" fmla="*/ 524063 w 1723135"/>
              <a:gd name="connsiteY21" fmla="*/ 1328468 h 1949570"/>
              <a:gd name="connsiteX22" fmla="*/ 541316 w 1723135"/>
              <a:gd name="connsiteY22" fmla="*/ 1380227 h 1949570"/>
              <a:gd name="connsiteX23" fmla="*/ 549942 w 1723135"/>
              <a:gd name="connsiteY23" fmla="*/ 1406106 h 1949570"/>
              <a:gd name="connsiteX24" fmla="*/ 567195 w 1723135"/>
              <a:gd name="connsiteY24" fmla="*/ 1440612 h 1949570"/>
              <a:gd name="connsiteX25" fmla="*/ 575822 w 1723135"/>
              <a:gd name="connsiteY25" fmla="*/ 1466491 h 1949570"/>
              <a:gd name="connsiteX26" fmla="*/ 593074 w 1723135"/>
              <a:gd name="connsiteY26" fmla="*/ 1492370 h 1949570"/>
              <a:gd name="connsiteX27" fmla="*/ 601701 w 1723135"/>
              <a:gd name="connsiteY27" fmla="*/ 1518249 h 1949570"/>
              <a:gd name="connsiteX28" fmla="*/ 627580 w 1723135"/>
              <a:gd name="connsiteY28" fmla="*/ 1535502 h 1949570"/>
              <a:gd name="connsiteX29" fmla="*/ 708443 w 1723135"/>
              <a:gd name="connsiteY29" fmla="*/ 1623042 h 1949570"/>
              <a:gd name="connsiteX30" fmla="*/ 814811 w 1723135"/>
              <a:gd name="connsiteY30" fmla="*/ 1688152 h 1949570"/>
              <a:gd name="connsiteX31" fmla="*/ 946757 w 1723135"/>
              <a:gd name="connsiteY31" fmla="*/ 1725283 h 1949570"/>
              <a:gd name="connsiteX32" fmla="*/ 989889 w 1723135"/>
              <a:gd name="connsiteY32" fmla="*/ 1733910 h 1949570"/>
              <a:gd name="connsiteX33" fmla="*/ 1041648 w 1723135"/>
              <a:gd name="connsiteY33" fmla="*/ 1751163 h 1949570"/>
              <a:gd name="connsiteX34" fmla="*/ 1067527 w 1723135"/>
              <a:gd name="connsiteY34" fmla="*/ 1759789 h 1949570"/>
              <a:gd name="connsiteX35" fmla="*/ 1102033 w 1723135"/>
              <a:gd name="connsiteY35" fmla="*/ 1768415 h 1949570"/>
              <a:gd name="connsiteX36" fmla="*/ 1179671 w 1723135"/>
              <a:gd name="connsiteY36" fmla="*/ 1794295 h 1949570"/>
              <a:gd name="connsiteX37" fmla="*/ 1205550 w 1723135"/>
              <a:gd name="connsiteY37" fmla="*/ 1802921 h 1949570"/>
              <a:gd name="connsiteX38" fmla="*/ 1231429 w 1723135"/>
              <a:gd name="connsiteY38" fmla="*/ 1820174 h 1949570"/>
              <a:gd name="connsiteX39" fmla="*/ 1379428 w 1723135"/>
              <a:gd name="connsiteY39" fmla="*/ 1834726 h 1949570"/>
              <a:gd name="connsiteX40" fmla="*/ 1550606 w 1723135"/>
              <a:gd name="connsiteY40" fmla="*/ 1811548 h 1949570"/>
              <a:gd name="connsiteX41" fmla="*/ 1602365 w 1723135"/>
              <a:gd name="connsiteY41" fmla="*/ 1828800 h 1949570"/>
              <a:gd name="connsiteX42" fmla="*/ 1628244 w 1723135"/>
              <a:gd name="connsiteY42" fmla="*/ 1854680 h 1949570"/>
              <a:gd name="connsiteX43" fmla="*/ 1654123 w 1723135"/>
              <a:gd name="connsiteY43" fmla="*/ 1871932 h 1949570"/>
              <a:gd name="connsiteX44" fmla="*/ 1688629 w 1723135"/>
              <a:gd name="connsiteY44" fmla="*/ 1923691 h 1949570"/>
              <a:gd name="connsiteX45" fmla="*/ 1723135 w 1723135"/>
              <a:gd name="connsiteY45" fmla="*/ 1949570 h 1949570"/>
              <a:gd name="connsiteX46" fmla="*/ 1723135 w 1723135"/>
              <a:gd name="connsiteY46" fmla="*/ 1949570 h 19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723135" h="1949570">
                <a:moveTo>
                  <a:pt x="15105" y="0"/>
                </a:moveTo>
                <a:lnTo>
                  <a:pt x="15105" y="0"/>
                </a:lnTo>
                <a:cubicBezTo>
                  <a:pt x="5899" y="82847"/>
                  <a:pt x="0" y="90525"/>
                  <a:pt x="15105" y="181155"/>
                </a:cubicBezTo>
                <a:cubicBezTo>
                  <a:pt x="18095" y="199094"/>
                  <a:pt x="26606" y="215661"/>
                  <a:pt x="32357" y="232914"/>
                </a:cubicBezTo>
                <a:lnTo>
                  <a:pt x="58237" y="310551"/>
                </a:lnTo>
                <a:cubicBezTo>
                  <a:pt x="61113" y="319178"/>
                  <a:pt x="65368" y="327461"/>
                  <a:pt x="66863" y="336431"/>
                </a:cubicBezTo>
                <a:cubicBezTo>
                  <a:pt x="69738" y="353684"/>
                  <a:pt x="71695" y="371115"/>
                  <a:pt x="75489" y="388189"/>
                </a:cubicBezTo>
                <a:cubicBezTo>
                  <a:pt x="77462" y="397065"/>
                  <a:pt x="81723" y="405295"/>
                  <a:pt x="84116" y="414068"/>
                </a:cubicBezTo>
                <a:cubicBezTo>
                  <a:pt x="90355" y="436944"/>
                  <a:pt x="93871" y="460585"/>
                  <a:pt x="101369" y="483080"/>
                </a:cubicBezTo>
                <a:cubicBezTo>
                  <a:pt x="113744" y="520207"/>
                  <a:pt x="107790" y="500138"/>
                  <a:pt x="118622" y="543465"/>
                </a:cubicBezTo>
                <a:cubicBezTo>
                  <a:pt x="120911" y="566358"/>
                  <a:pt x="127374" y="673051"/>
                  <a:pt x="144501" y="698740"/>
                </a:cubicBezTo>
                <a:cubicBezTo>
                  <a:pt x="168521" y="734770"/>
                  <a:pt x="154423" y="717288"/>
                  <a:pt x="187633" y="750498"/>
                </a:cubicBezTo>
                <a:cubicBezTo>
                  <a:pt x="213120" y="826959"/>
                  <a:pt x="206894" y="784182"/>
                  <a:pt x="196259" y="879895"/>
                </a:cubicBezTo>
                <a:cubicBezTo>
                  <a:pt x="199135" y="914401"/>
                  <a:pt x="199193" y="949258"/>
                  <a:pt x="204886" y="983412"/>
                </a:cubicBezTo>
                <a:cubicBezTo>
                  <a:pt x="209587" y="1011620"/>
                  <a:pt x="221076" y="1039071"/>
                  <a:pt x="239391" y="1061049"/>
                </a:cubicBezTo>
                <a:cubicBezTo>
                  <a:pt x="247201" y="1070421"/>
                  <a:pt x="257461" y="1077557"/>
                  <a:pt x="265271" y="1086929"/>
                </a:cubicBezTo>
                <a:cubicBezTo>
                  <a:pt x="271908" y="1094894"/>
                  <a:pt x="274721" y="1105981"/>
                  <a:pt x="282523" y="1112808"/>
                </a:cubicBezTo>
                <a:cubicBezTo>
                  <a:pt x="298128" y="1126462"/>
                  <a:pt x="317029" y="1135812"/>
                  <a:pt x="334282" y="1147314"/>
                </a:cubicBezTo>
                <a:cubicBezTo>
                  <a:pt x="342908" y="1153065"/>
                  <a:pt x="352830" y="1157235"/>
                  <a:pt x="360161" y="1164566"/>
                </a:cubicBezTo>
                <a:cubicBezTo>
                  <a:pt x="368787" y="1173193"/>
                  <a:pt x="376410" y="1182956"/>
                  <a:pt x="386040" y="1190446"/>
                </a:cubicBezTo>
                <a:cubicBezTo>
                  <a:pt x="430113" y="1224725"/>
                  <a:pt x="456070" y="1226480"/>
                  <a:pt x="489557" y="1276710"/>
                </a:cubicBezTo>
                <a:lnTo>
                  <a:pt x="524063" y="1328468"/>
                </a:lnTo>
                <a:lnTo>
                  <a:pt x="541316" y="1380227"/>
                </a:lnTo>
                <a:cubicBezTo>
                  <a:pt x="544191" y="1388853"/>
                  <a:pt x="545876" y="1397973"/>
                  <a:pt x="549942" y="1406106"/>
                </a:cubicBezTo>
                <a:cubicBezTo>
                  <a:pt x="555693" y="1417608"/>
                  <a:pt x="562129" y="1428792"/>
                  <a:pt x="567195" y="1440612"/>
                </a:cubicBezTo>
                <a:cubicBezTo>
                  <a:pt x="570777" y="1448970"/>
                  <a:pt x="571755" y="1458358"/>
                  <a:pt x="575822" y="1466491"/>
                </a:cubicBezTo>
                <a:cubicBezTo>
                  <a:pt x="580458" y="1475764"/>
                  <a:pt x="588438" y="1483097"/>
                  <a:pt x="593074" y="1492370"/>
                </a:cubicBezTo>
                <a:cubicBezTo>
                  <a:pt x="597141" y="1500503"/>
                  <a:pt x="596021" y="1511149"/>
                  <a:pt x="601701" y="1518249"/>
                </a:cubicBezTo>
                <a:cubicBezTo>
                  <a:pt x="608178" y="1526345"/>
                  <a:pt x="618954" y="1529751"/>
                  <a:pt x="627580" y="1535502"/>
                </a:cubicBezTo>
                <a:lnTo>
                  <a:pt x="708443" y="1623042"/>
                </a:lnTo>
                <a:lnTo>
                  <a:pt x="814811" y="1688152"/>
                </a:lnTo>
                <a:cubicBezTo>
                  <a:pt x="843632" y="1697759"/>
                  <a:pt x="914259" y="1718061"/>
                  <a:pt x="946757" y="1725283"/>
                </a:cubicBezTo>
                <a:cubicBezTo>
                  <a:pt x="961070" y="1728464"/>
                  <a:pt x="975744" y="1730052"/>
                  <a:pt x="989889" y="1733910"/>
                </a:cubicBezTo>
                <a:cubicBezTo>
                  <a:pt x="1007434" y="1738695"/>
                  <a:pt x="1024395" y="1745412"/>
                  <a:pt x="1041648" y="1751163"/>
                </a:cubicBezTo>
                <a:cubicBezTo>
                  <a:pt x="1050274" y="1754038"/>
                  <a:pt x="1058706" y="1757584"/>
                  <a:pt x="1067527" y="1759789"/>
                </a:cubicBezTo>
                <a:cubicBezTo>
                  <a:pt x="1079029" y="1762664"/>
                  <a:pt x="1090677" y="1765008"/>
                  <a:pt x="1102033" y="1768415"/>
                </a:cubicBezTo>
                <a:cubicBezTo>
                  <a:pt x="1102055" y="1768421"/>
                  <a:pt x="1166721" y="1789978"/>
                  <a:pt x="1179671" y="1794295"/>
                </a:cubicBezTo>
                <a:lnTo>
                  <a:pt x="1205550" y="1802921"/>
                </a:lnTo>
                <a:cubicBezTo>
                  <a:pt x="1214176" y="1808672"/>
                  <a:pt x="1221092" y="1819379"/>
                  <a:pt x="1231429" y="1820174"/>
                </a:cubicBezTo>
                <a:cubicBezTo>
                  <a:pt x="1238064" y="1820684"/>
                  <a:pt x="1368164" y="1835978"/>
                  <a:pt x="1379428" y="1834726"/>
                </a:cubicBezTo>
                <a:cubicBezTo>
                  <a:pt x="1435161" y="1809772"/>
                  <a:pt x="1499168" y="1805118"/>
                  <a:pt x="1550606" y="1811548"/>
                </a:cubicBezTo>
                <a:cubicBezTo>
                  <a:pt x="1568652" y="1813804"/>
                  <a:pt x="1602365" y="1828800"/>
                  <a:pt x="1602365" y="1828800"/>
                </a:cubicBezTo>
                <a:cubicBezTo>
                  <a:pt x="1610991" y="1837427"/>
                  <a:pt x="1618872" y="1846870"/>
                  <a:pt x="1628244" y="1854680"/>
                </a:cubicBezTo>
                <a:cubicBezTo>
                  <a:pt x="1636208" y="1861317"/>
                  <a:pt x="1647296" y="1864130"/>
                  <a:pt x="1654123" y="1871932"/>
                </a:cubicBezTo>
                <a:cubicBezTo>
                  <a:pt x="1667777" y="1887537"/>
                  <a:pt x="1671376" y="1912189"/>
                  <a:pt x="1688629" y="1923691"/>
                </a:cubicBezTo>
                <a:cubicBezTo>
                  <a:pt x="1717892" y="1943200"/>
                  <a:pt x="1707177" y="1933613"/>
                  <a:pt x="1723135" y="1949570"/>
                </a:cubicBezTo>
                <a:lnTo>
                  <a:pt x="1723135" y="1949570"/>
                </a:lnTo>
              </a:path>
            </a:pathLst>
          </a:cu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Forma livre 26"/>
          <p:cNvSpPr/>
          <p:nvPr/>
        </p:nvSpPr>
        <p:spPr>
          <a:xfrm>
            <a:off x="5106586" y="4263380"/>
            <a:ext cx="1240497" cy="1400680"/>
          </a:xfrm>
          <a:custGeom>
            <a:avLst/>
            <a:gdLst>
              <a:gd name="connsiteX0" fmla="*/ 1250831 w 1259457"/>
              <a:gd name="connsiteY0" fmla="*/ 0 h 1354347"/>
              <a:gd name="connsiteX1" fmla="*/ 1250831 w 1259457"/>
              <a:gd name="connsiteY1" fmla="*/ 0 h 1354347"/>
              <a:gd name="connsiteX2" fmla="*/ 1216325 w 1259457"/>
              <a:gd name="connsiteY2" fmla="*/ 155275 h 1354347"/>
              <a:gd name="connsiteX3" fmla="*/ 1242204 w 1259457"/>
              <a:gd name="connsiteY3" fmla="*/ 207033 h 1354347"/>
              <a:gd name="connsiteX4" fmla="*/ 1259457 w 1259457"/>
              <a:gd name="connsiteY4" fmla="*/ 258792 h 1354347"/>
              <a:gd name="connsiteX5" fmla="*/ 1242204 w 1259457"/>
              <a:gd name="connsiteY5" fmla="*/ 336430 h 1354347"/>
              <a:gd name="connsiteX6" fmla="*/ 1224951 w 1259457"/>
              <a:gd name="connsiteY6" fmla="*/ 362309 h 1354347"/>
              <a:gd name="connsiteX7" fmla="*/ 1190446 w 1259457"/>
              <a:gd name="connsiteY7" fmla="*/ 439947 h 1354347"/>
              <a:gd name="connsiteX8" fmla="*/ 1164566 w 1259457"/>
              <a:gd name="connsiteY8" fmla="*/ 457200 h 1354347"/>
              <a:gd name="connsiteX9" fmla="*/ 1095555 w 1259457"/>
              <a:gd name="connsiteY9" fmla="*/ 534837 h 1354347"/>
              <a:gd name="connsiteX10" fmla="*/ 1086929 w 1259457"/>
              <a:gd name="connsiteY10" fmla="*/ 569343 h 1354347"/>
              <a:gd name="connsiteX11" fmla="*/ 1069676 w 1259457"/>
              <a:gd name="connsiteY11" fmla="*/ 646981 h 1354347"/>
              <a:gd name="connsiteX12" fmla="*/ 1052423 w 1259457"/>
              <a:gd name="connsiteY12" fmla="*/ 672860 h 1354347"/>
              <a:gd name="connsiteX13" fmla="*/ 1026544 w 1259457"/>
              <a:gd name="connsiteY13" fmla="*/ 707366 h 1354347"/>
              <a:gd name="connsiteX14" fmla="*/ 992038 w 1259457"/>
              <a:gd name="connsiteY14" fmla="*/ 759124 h 1354347"/>
              <a:gd name="connsiteX15" fmla="*/ 983412 w 1259457"/>
              <a:gd name="connsiteY15" fmla="*/ 897147 h 1354347"/>
              <a:gd name="connsiteX16" fmla="*/ 974785 w 1259457"/>
              <a:gd name="connsiteY16" fmla="*/ 940279 h 1354347"/>
              <a:gd name="connsiteX17" fmla="*/ 957532 w 1259457"/>
              <a:gd name="connsiteY17" fmla="*/ 1000664 h 1354347"/>
              <a:gd name="connsiteX18" fmla="*/ 948906 w 1259457"/>
              <a:gd name="connsiteY18" fmla="*/ 1061049 h 1354347"/>
              <a:gd name="connsiteX19" fmla="*/ 931653 w 1259457"/>
              <a:gd name="connsiteY19" fmla="*/ 1121433 h 1354347"/>
              <a:gd name="connsiteX20" fmla="*/ 914400 w 1259457"/>
              <a:gd name="connsiteY20" fmla="*/ 1190445 h 1354347"/>
              <a:gd name="connsiteX21" fmla="*/ 879895 w 1259457"/>
              <a:gd name="connsiteY21" fmla="*/ 1242203 h 1354347"/>
              <a:gd name="connsiteX22" fmla="*/ 854015 w 1259457"/>
              <a:gd name="connsiteY22" fmla="*/ 1293962 h 1354347"/>
              <a:gd name="connsiteX23" fmla="*/ 828136 w 1259457"/>
              <a:gd name="connsiteY23" fmla="*/ 1319841 h 1354347"/>
              <a:gd name="connsiteX24" fmla="*/ 776378 w 1259457"/>
              <a:gd name="connsiteY24" fmla="*/ 1337094 h 1354347"/>
              <a:gd name="connsiteX25" fmla="*/ 698740 w 1259457"/>
              <a:gd name="connsiteY25" fmla="*/ 1354347 h 1354347"/>
              <a:gd name="connsiteX26" fmla="*/ 508959 w 1259457"/>
              <a:gd name="connsiteY26" fmla="*/ 1345720 h 1354347"/>
              <a:gd name="connsiteX27" fmla="*/ 483080 w 1259457"/>
              <a:gd name="connsiteY27" fmla="*/ 1328467 h 1354347"/>
              <a:gd name="connsiteX28" fmla="*/ 431321 w 1259457"/>
              <a:gd name="connsiteY28" fmla="*/ 1276709 h 1354347"/>
              <a:gd name="connsiteX29" fmla="*/ 388189 w 1259457"/>
              <a:gd name="connsiteY29" fmla="*/ 1224950 h 1354347"/>
              <a:gd name="connsiteX30" fmla="*/ 362310 w 1259457"/>
              <a:gd name="connsiteY30" fmla="*/ 1216324 h 1354347"/>
              <a:gd name="connsiteX31" fmla="*/ 189781 w 1259457"/>
              <a:gd name="connsiteY31" fmla="*/ 1224950 h 1354347"/>
              <a:gd name="connsiteX32" fmla="*/ 138023 w 1259457"/>
              <a:gd name="connsiteY32" fmla="*/ 1242203 h 1354347"/>
              <a:gd name="connsiteX33" fmla="*/ 112144 w 1259457"/>
              <a:gd name="connsiteY33" fmla="*/ 1259456 h 1354347"/>
              <a:gd name="connsiteX34" fmla="*/ 0 w 1259457"/>
              <a:gd name="connsiteY34" fmla="*/ 1268083 h 1354347"/>
              <a:gd name="connsiteX35" fmla="*/ 0 w 1259457"/>
              <a:gd name="connsiteY35" fmla="*/ 1268083 h 1354347"/>
              <a:gd name="connsiteX0" fmla="*/ 1250831 w 1259457"/>
              <a:gd name="connsiteY0" fmla="*/ 0 h 1354347"/>
              <a:gd name="connsiteX1" fmla="*/ 1250831 w 1259457"/>
              <a:gd name="connsiteY1" fmla="*/ 0 h 1354347"/>
              <a:gd name="connsiteX2" fmla="*/ 1216325 w 1259457"/>
              <a:gd name="connsiteY2" fmla="*/ 155275 h 1354347"/>
              <a:gd name="connsiteX3" fmla="*/ 1242204 w 1259457"/>
              <a:gd name="connsiteY3" fmla="*/ 207033 h 1354347"/>
              <a:gd name="connsiteX4" fmla="*/ 1259457 w 1259457"/>
              <a:gd name="connsiteY4" fmla="*/ 258792 h 1354347"/>
              <a:gd name="connsiteX5" fmla="*/ 1242204 w 1259457"/>
              <a:gd name="connsiteY5" fmla="*/ 336430 h 1354347"/>
              <a:gd name="connsiteX6" fmla="*/ 1224951 w 1259457"/>
              <a:gd name="connsiteY6" fmla="*/ 362309 h 1354347"/>
              <a:gd name="connsiteX7" fmla="*/ 1190446 w 1259457"/>
              <a:gd name="connsiteY7" fmla="*/ 439947 h 1354347"/>
              <a:gd name="connsiteX8" fmla="*/ 1164566 w 1259457"/>
              <a:gd name="connsiteY8" fmla="*/ 457200 h 1354347"/>
              <a:gd name="connsiteX9" fmla="*/ 1095555 w 1259457"/>
              <a:gd name="connsiteY9" fmla="*/ 534837 h 1354347"/>
              <a:gd name="connsiteX10" fmla="*/ 1086929 w 1259457"/>
              <a:gd name="connsiteY10" fmla="*/ 569343 h 1354347"/>
              <a:gd name="connsiteX11" fmla="*/ 1069676 w 1259457"/>
              <a:gd name="connsiteY11" fmla="*/ 646981 h 1354347"/>
              <a:gd name="connsiteX12" fmla="*/ 1052423 w 1259457"/>
              <a:gd name="connsiteY12" fmla="*/ 672860 h 1354347"/>
              <a:gd name="connsiteX13" fmla="*/ 1026544 w 1259457"/>
              <a:gd name="connsiteY13" fmla="*/ 707366 h 1354347"/>
              <a:gd name="connsiteX14" fmla="*/ 992038 w 1259457"/>
              <a:gd name="connsiteY14" fmla="*/ 759124 h 1354347"/>
              <a:gd name="connsiteX15" fmla="*/ 983412 w 1259457"/>
              <a:gd name="connsiteY15" fmla="*/ 897147 h 1354347"/>
              <a:gd name="connsiteX16" fmla="*/ 974785 w 1259457"/>
              <a:gd name="connsiteY16" fmla="*/ 940279 h 1354347"/>
              <a:gd name="connsiteX17" fmla="*/ 957532 w 1259457"/>
              <a:gd name="connsiteY17" fmla="*/ 1000664 h 1354347"/>
              <a:gd name="connsiteX18" fmla="*/ 948906 w 1259457"/>
              <a:gd name="connsiteY18" fmla="*/ 1061049 h 1354347"/>
              <a:gd name="connsiteX19" fmla="*/ 931653 w 1259457"/>
              <a:gd name="connsiteY19" fmla="*/ 1121433 h 1354347"/>
              <a:gd name="connsiteX20" fmla="*/ 914400 w 1259457"/>
              <a:gd name="connsiteY20" fmla="*/ 1190445 h 1354347"/>
              <a:gd name="connsiteX21" fmla="*/ 879895 w 1259457"/>
              <a:gd name="connsiteY21" fmla="*/ 1242203 h 1354347"/>
              <a:gd name="connsiteX22" fmla="*/ 854015 w 1259457"/>
              <a:gd name="connsiteY22" fmla="*/ 1293962 h 1354347"/>
              <a:gd name="connsiteX23" fmla="*/ 828136 w 1259457"/>
              <a:gd name="connsiteY23" fmla="*/ 1319841 h 1354347"/>
              <a:gd name="connsiteX24" fmla="*/ 776378 w 1259457"/>
              <a:gd name="connsiteY24" fmla="*/ 1337094 h 1354347"/>
              <a:gd name="connsiteX25" fmla="*/ 698740 w 1259457"/>
              <a:gd name="connsiteY25" fmla="*/ 1354347 h 1354347"/>
              <a:gd name="connsiteX26" fmla="*/ 508959 w 1259457"/>
              <a:gd name="connsiteY26" fmla="*/ 1345720 h 1354347"/>
              <a:gd name="connsiteX27" fmla="*/ 483080 w 1259457"/>
              <a:gd name="connsiteY27" fmla="*/ 1328467 h 1354347"/>
              <a:gd name="connsiteX28" fmla="*/ 431321 w 1259457"/>
              <a:gd name="connsiteY28" fmla="*/ 1276709 h 1354347"/>
              <a:gd name="connsiteX29" fmla="*/ 388189 w 1259457"/>
              <a:gd name="connsiteY29" fmla="*/ 1224950 h 1354347"/>
              <a:gd name="connsiteX30" fmla="*/ 362310 w 1259457"/>
              <a:gd name="connsiteY30" fmla="*/ 1216324 h 1354347"/>
              <a:gd name="connsiteX31" fmla="*/ 223371 w 1259457"/>
              <a:gd name="connsiteY31" fmla="*/ 1173429 h 1354347"/>
              <a:gd name="connsiteX32" fmla="*/ 138023 w 1259457"/>
              <a:gd name="connsiteY32" fmla="*/ 1242203 h 1354347"/>
              <a:gd name="connsiteX33" fmla="*/ 112144 w 1259457"/>
              <a:gd name="connsiteY33" fmla="*/ 1259456 h 1354347"/>
              <a:gd name="connsiteX34" fmla="*/ 0 w 1259457"/>
              <a:gd name="connsiteY34" fmla="*/ 1268083 h 1354347"/>
              <a:gd name="connsiteX35" fmla="*/ 0 w 1259457"/>
              <a:gd name="connsiteY35" fmla="*/ 1268083 h 1354347"/>
              <a:gd name="connsiteX0" fmla="*/ 1250831 w 1259457"/>
              <a:gd name="connsiteY0" fmla="*/ 0 h 1354347"/>
              <a:gd name="connsiteX1" fmla="*/ 1250831 w 1259457"/>
              <a:gd name="connsiteY1" fmla="*/ 0 h 1354347"/>
              <a:gd name="connsiteX2" fmla="*/ 1216325 w 1259457"/>
              <a:gd name="connsiteY2" fmla="*/ 155275 h 1354347"/>
              <a:gd name="connsiteX3" fmla="*/ 1242204 w 1259457"/>
              <a:gd name="connsiteY3" fmla="*/ 207033 h 1354347"/>
              <a:gd name="connsiteX4" fmla="*/ 1259457 w 1259457"/>
              <a:gd name="connsiteY4" fmla="*/ 258792 h 1354347"/>
              <a:gd name="connsiteX5" fmla="*/ 1242204 w 1259457"/>
              <a:gd name="connsiteY5" fmla="*/ 336430 h 1354347"/>
              <a:gd name="connsiteX6" fmla="*/ 1224951 w 1259457"/>
              <a:gd name="connsiteY6" fmla="*/ 362309 h 1354347"/>
              <a:gd name="connsiteX7" fmla="*/ 1190446 w 1259457"/>
              <a:gd name="connsiteY7" fmla="*/ 439947 h 1354347"/>
              <a:gd name="connsiteX8" fmla="*/ 1164566 w 1259457"/>
              <a:gd name="connsiteY8" fmla="*/ 457200 h 1354347"/>
              <a:gd name="connsiteX9" fmla="*/ 1095555 w 1259457"/>
              <a:gd name="connsiteY9" fmla="*/ 534837 h 1354347"/>
              <a:gd name="connsiteX10" fmla="*/ 1086929 w 1259457"/>
              <a:gd name="connsiteY10" fmla="*/ 569343 h 1354347"/>
              <a:gd name="connsiteX11" fmla="*/ 1069676 w 1259457"/>
              <a:gd name="connsiteY11" fmla="*/ 646981 h 1354347"/>
              <a:gd name="connsiteX12" fmla="*/ 1052423 w 1259457"/>
              <a:gd name="connsiteY12" fmla="*/ 672860 h 1354347"/>
              <a:gd name="connsiteX13" fmla="*/ 1026544 w 1259457"/>
              <a:gd name="connsiteY13" fmla="*/ 707366 h 1354347"/>
              <a:gd name="connsiteX14" fmla="*/ 992038 w 1259457"/>
              <a:gd name="connsiteY14" fmla="*/ 759124 h 1354347"/>
              <a:gd name="connsiteX15" fmla="*/ 983412 w 1259457"/>
              <a:gd name="connsiteY15" fmla="*/ 897147 h 1354347"/>
              <a:gd name="connsiteX16" fmla="*/ 974785 w 1259457"/>
              <a:gd name="connsiteY16" fmla="*/ 940279 h 1354347"/>
              <a:gd name="connsiteX17" fmla="*/ 957532 w 1259457"/>
              <a:gd name="connsiteY17" fmla="*/ 1000664 h 1354347"/>
              <a:gd name="connsiteX18" fmla="*/ 948906 w 1259457"/>
              <a:gd name="connsiteY18" fmla="*/ 1061049 h 1354347"/>
              <a:gd name="connsiteX19" fmla="*/ 931653 w 1259457"/>
              <a:gd name="connsiteY19" fmla="*/ 1121433 h 1354347"/>
              <a:gd name="connsiteX20" fmla="*/ 914400 w 1259457"/>
              <a:gd name="connsiteY20" fmla="*/ 1190445 h 1354347"/>
              <a:gd name="connsiteX21" fmla="*/ 879895 w 1259457"/>
              <a:gd name="connsiteY21" fmla="*/ 1242203 h 1354347"/>
              <a:gd name="connsiteX22" fmla="*/ 854015 w 1259457"/>
              <a:gd name="connsiteY22" fmla="*/ 1293962 h 1354347"/>
              <a:gd name="connsiteX23" fmla="*/ 828136 w 1259457"/>
              <a:gd name="connsiteY23" fmla="*/ 1319841 h 1354347"/>
              <a:gd name="connsiteX24" fmla="*/ 776378 w 1259457"/>
              <a:gd name="connsiteY24" fmla="*/ 1337094 h 1354347"/>
              <a:gd name="connsiteX25" fmla="*/ 698740 w 1259457"/>
              <a:gd name="connsiteY25" fmla="*/ 1354347 h 1354347"/>
              <a:gd name="connsiteX26" fmla="*/ 508959 w 1259457"/>
              <a:gd name="connsiteY26" fmla="*/ 1345720 h 1354347"/>
              <a:gd name="connsiteX27" fmla="*/ 483080 w 1259457"/>
              <a:gd name="connsiteY27" fmla="*/ 1328467 h 1354347"/>
              <a:gd name="connsiteX28" fmla="*/ 431321 w 1259457"/>
              <a:gd name="connsiteY28" fmla="*/ 1276709 h 1354347"/>
              <a:gd name="connsiteX29" fmla="*/ 388189 w 1259457"/>
              <a:gd name="connsiteY29" fmla="*/ 1224950 h 1354347"/>
              <a:gd name="connsiteX30" fmla="*/ 421945 w 1259457"/>
              <a:gd name="connsiteY30" fmla="*/ 1168616 h 1354347"/>
              <a:gd name="connsiteX31" fmla="*/ 223371 w 1259457"/>
              <a:gd name="connsiteY31" fmla="*/ 1173429 h 1354347"/>
              <a:gd name="connsiteX32" fmla="*/ 138023 w 1259457"/>
              <a:gd name="connsiteY32" fmla="*/ 1242203 h 1354347"/>
              <a:gd name="connsiteX33" fmla="*/ 112144 w 1259457"/>
              <a:gd name="connsiteY33" fmla="*/ 1259456 h 1354347"/>
              <a:gd name="connsiteX34" fmla="*/ 0 w 1259457"/>
              <a:gd name="connsiteY34" fmla="*/ 1268083 h 1354347"/>
              <a:gd name="connsiteX35" fmla="*/ 0 w 1259457"/>
              <a:gd name="connsiteY35" fmla="*/ 1268083 h 1354347"/>
              <a:gd name="connsiteX0" fmla="*/ 1250831 w 1259457"/>
              <a:gd name="connsiteY0" fmla="*/ 0 h 1354347"/>
              <a:gd name="connsiteX1" fmla="*/ 1250831 w 1259457"/>
              <a:gd name="connsiteY1" fmla="*/ 0 h 1354347"/>
              <a:gd name="connsiteX2" fmla="*/ 1216325 w 1259457"/>
              <a:gd name="connsiteY2" fmla="*/ 155275 h 1354347"/>
              <a:gd name="connsiteX3" fmla="*/ 1242204 w 1259457"/>
              <a:gd name="connsiteY3" fmla="*/ 207033 h 1354347"/>
              <a:gd name="connsiteX4" fmla="*/ 1259457 w 1259457"/>
              <a:gd name="connsiteY4" fmla="*/ 258792 h 1354347"/>
              <a:gd name="connsiteX5" fmla="*/ 1242204 w 1259457"/>
              <a:gd name="connsiteY5" fmla="*/ 336430 h 1354347"/>
              <a:gd name="connsiteX6" fmla="*/ 1224951 w 1259457"/>
              <a:gd name="connsiteY6" fmla="*/ 362309 h 1354347"/>
              <a:gd name="connsiteX7" fmla="*/ 1190446 w 1259457"/>
              <a:gd name="connsiteY7" fmla="*/ 439947 h 1354347"/>
              <a:gd name="connsiteX8" fmla="*/ 1164566 w 1259457"/>
              <a:gd name="connsiteY8" fmla="*/ 457200 h 1354347"/>
              <a:gd name="connsiteX9" fmla="*/ 1095555 w 1259457"/>
              <a:gd name="connsiteY9" fmla="*/ 534837 h 1354347"/>
              <a:gd name="connsiteX10" fmla="*/ 1086929 w 1259457"/>
              <a:gd name="connsiteY10" fmla="*/ 569343 h 1354347"/>
              <a:gd name="connsiteX11" fmla="*/ 1069676 w 1259457"/>
              <a:gd name="connsiteY11" fmla="*/ 646981 h 1354347"/>
              <a:gd name="connsiteX12" fmla="*/ 1052423 w 1259457"/>
              <a:gd name="connsiteY12" fmla="*/ 672860 h 1354347"/>
              <a:gd name="connsiteX13" fmla="*/ 1026544 w 1259457"/>
              <a:gd name="connsiteY13" fmla="*/ 707366 h 1354347"/>
              <a:gd name="connsiteX14" fmla="*/ 992038 w 1259457"/>
              <a:gd name="connsiteY14" fmla="*/ 759124 h 1354347"/>
              <a:gd name="connsiteX15" fmla="*/ 983412 w 1259457"/>
              <a:gd name="connsiteY15" fmla="*/ 897147 h 1354347"/>
              <a:gd name="connsiteX16" fmla="*/ 974785 w 1259457"/>
              <a:gd name="connsiteY16" fmla="*/ 940279 h 1354347"/>
              <a:gd name="connsiteX17" fmla="*/ 957532 w 1259457"/>
              <a:gd name="connsiteY17" fmla="*/ 1000664 h 1354347"/>
              <a:gd name="connsiteX18" fmla="*/ 948906 w 1259457"/>
              <a:gd name="connsiteY18" fmla="*/ 1061049 h 1354347"/>
              <a:gd name="connsiteX19" fmla="*/ 931653 w 1259457"/>
              <a:gd name="connsiteY19" fmla="*/ 1121433 h 1354347"/>
              <a:gd name="connsiteX20" fmla="*/ 914400 w 1259457"/>
              <a:gd name="connsiteY20" fmla="*/ 1190445 h 1354347"/>
              <a:gd name="connsiteX21" fmla="*/ 879895 w 1259457"/>
              <a:gd name="connsiteY21" fmla="*/ 1242203 h 1354347"/>
              <a:gd name="connsiteX22" fmla="*/ 854015 w 1259457"/>
              <a:gd name="connsiteY22" fmla="*/ 1293962 h 1354347"/>
              <a:gd name="connsiteX23" fmla="*/ 828136 w 1259457"/>
              <a:gd name="connsiteY23" fmla="*/ 1319841 h 1354347"/>
              <a:gd name="connsiteX24" fmla="*/ 776378 w 1259457"/>
              <a:gd name="connsiteY24" fmla="*/ 1337094 h 1354347"/>
              <a:gd name="connsiteX25" fmla="*/ 698740 w 1259457"/>
              <a:gd name="connsiteY25" fmla="*/ 1354347 h 1354347"/>
              <a:gd name="connsiteX26" fmla="*/ 508959 w 1259457"/>
              <a:gd name="connsiteY26" fmla="*/ 1345720 h 1354347"/>
              <a:gd name="connsiteX27" fmla="*/ 483080 w 1259457"/>
              <a:gd name="connsiteY27" fmla="*/ 1328467 h 1354347"/>
              <a:gd name="connsiteX28" fmla="*/ 431321 w 1259457"/>
              <a:gd name="connsiteY28" fmla="*/ 1276709 h 1354347"/>
              <a:gd name="connsiteX29" fmla="*/ 421945 w 1259457"/>
              <a:gd name="connsiteY29" fmla="*/ 1168616 h 1354347"/>
              <a:gd name="connsiteX30" fmla="*/ 223371 w 1259457"/>
              <a:gd name="connsiteY30" fmla="*/ 1173429 h 1354347"/>
              <a:gd name="connsiteX31" fmla="*/ 138023 w 1259457"/>
              <a:gd name="connsiteY31" fmla="*/ 1242203 h 1354347"/>
              <a:gd name="connsiteX32" fmla="*/ 112144 w 1259457"/>
              <a:gd name="connsiteY32" fmla="*/ 1259456 h 1354347"/>
              <a:gd name="connsiteX33" fmla="*/ 0 w 1259457"/>
              <a:gd name="connsiteY33" fmla="*/ 1268083 h 1354347"/>
              <a:gd name="connsiteX34" fmla="*/ 0 w 1259457"/>
              <a:gd name="connsiteY34" fmla="*/ 1268083 h 1354347"/>
              <a:gd name="connsiteX0" fmla="*/ 1250831 w 1259457"/>
              <a:gd name="connsiteY0" fmla="*/ 0 h 1354347"/>
              <a:gd name="connsiteX1" fmla="*/ 1250831 w 1259457"/>
              <a:gd name="connsiteY1" fmla="*/ 0 h 1354347"/>
              <a:gd name="connsiteX2" fmla="*/ 1216325 w 1259457"/>
              <a:gd name="connsiteY2" fmla="*/ 155275 h 1354347"/>
              <a:gd name="connsiteX3" fmla="*/ 1242204 w 1259457"/>
              <a:gd name="connsiteY3" fmla="*/ 207033 h 1354347"/>
              <a:gd name="connsiteX4" fmla="*/ 1259457 w 1259457"/>
              <a:gd name="connsiteY4" fmla="*/ 258792 h 1354347"/>
              <a:gd name="connsiteX5" fmla="*/ 1242204 w 1259457"/>
              <a:gd name="connsiteY5" fmla="*/ 336430 h 1354347"/>
              <a:gd name="connsiteX6" fmla="*/ 1224951 w 1259457"/>
              <a:gd name="connsiteY6" fmla="*/ 362309 h 1354347"/>
              <a:gd name="connsiteX7" fmla="*/ 1190446 w 1259457"/>
              <a:gd name="connsiteY7" fmla="*/ 439947 h 1354347"/>
              <a:gd name="connsiteX8" fmla="*/ 1164566 w 1259457"/>
              <a:gd name="connsiteY8" fmla="*/ 457200 h 1354347"/>
              <a:gd name="connsiteX9" fmla="*/ 1095555 w 1259457"/>
              <a:gd name="connsiteY9" fmla="*/ 534837 h 1354347"/>
              <a:gd name="connsiteX10" fmla="*/ 1086929 w 1259457"/>
              <a:gd name="connsiteY10" fmla="*/ 569343 h 1354347"/>
              <a:gd name="connsiteX11" fmla="*/ 1069676 w 1259457"/>
              <a:gd name="connsiteY11" fmla="*/ 646981 h 1354347"/>
              <a:gd name="connsiteX12" fmla="*/ 1052423 w 1259457"/>
              <a:gd name="connsiteY12" fmla="*/ 672860 h 1354347"/>
              <a:gd name="connsiteX13" fmla="*/ 1026544 w 1259457"/>
              <a:gd name="connsiteY13" fmla="*/ 707366 h 1354347"/>
              <a:gd name="connsiteX14" fmla="*/ 992038 w 1259457"/>
              <a:gd name="connsiteY14" fmla="*/ 759124 h 1354347"/>
              <a:gd name="connsiteX15" fmla="*/ 983412 w 1259457"/>
              <a:gd name="connsiteY15" fmla="*/ 897147 h 1354347"/>
              <a:gd name="connsiteX16" fmla="*/ 974785 w 1259457"/>
              <a:gd name="connsiteY16" fmla="*/ 940279 h 1354347"/>
              <a:gd name="connsiteX17" fmla="*/ 957532 w 1259457"/>
              <a:gd name="connsiteY17" fmla="*/ 1000664 h 1354347"/>
              <a:gd name="connsiteX18" fmla="*/ 948906 w 1259457"/>
              <a:gd name="connsiteY18" fmla="*/ 1061049 h 1354347"/>
              <a:gd name="connsiteX19" fmla="*/ 931653 w 1259457"/>
              <a:gd name="connsiteY19" fmla="*/ 1121433 h 1354347"/>
              <a:gd name="connsiteX20" fmla="*/ 914400 w 1259457"/>
              <a:gd name="connsiteY20" fmla="*/ 1190445 h 1354347"/>
              <a:gd name="connsiteX21" fmla="*/ 879895 w 1259457"/>
              <a:gd name="connsiteY21" fmla="*/ 1242203 h 1354347"/>
              <a:gd name="connsiteX22" fmla="*/ 854015 w 1259457"/>
              <a:gd name="connsiteY22" fmla="*/ 1293962 h 1354347"/>
              <a:gd name="connsiteX23" fmla="*/ 828136 w 1259457"/>
              <a:gd name="connsiteY23" fmla="*/ 1319841 h 1354347"/>
              <a:gd name="connsiteX24" fmla="*/ 776378 w 1259457"/>
              <a:gd name="connsiteY24" fmla="*/ 1337094 h 1354347"/>
              <a:gd name="connsiteX25" fmla="*/ 698740 w 1259457"/>
              <a:gd name="connsiteY25" fmla="*/ 1354347 h 1354347"/>
              <a:gd name="connsiteX26" fmla="*/ 508959 w 1259457"/>
              <a:gd name="connsiteY26" fmla="*/ 1345720 h 1354347"/>
              <a:gd name="connsiteX27" fmla="*/ 483080 w 1259457"/>
              <a:gd name="connsiteY27" fmla="*/ 1328467 h 1354347"/>
              <a:gd name="connsiteX28" fmla="*/ 515256 w 1259457"/>
              <a:gd name="connsiteY28" fmla="*/ 1212814 h 1354347"/>
              <a:gd name="connsiteX29" fmla="*/ 421945 w 1259457"/>
              <a:gd name="connsiteY29" fmla="*/ 1168616 h 1354347"/>
              <a:gd name="connsiteX30" fmla="*/ 223371 w 1259457"/>
              <a:gd name="connsiteY30" fmla="*/ 1173429 h 1354347"/>
              <a:gd name="connsiteX31" fmla="*/ 138023 w 1259457"/>
              <a:gd name="connsiteY31" fmla="*/ 1242203 h 1354347"/>
              <a:gd name="connsiteX32" fmla="*/ 112144 w 1259457"/>
              <a:gd name="connsiteY32" fmla="*/ 1259456 h 1354347"/>
              <a:gd name="connsiteX33" fmla="*/ 0 w 1259457"/>
              <a:gd name="connsiteY33" fmla="*/ 1268083 h 1354347"/>
              <a:gd name="connsiteX34" fmla="*/ 0 w 1259457"/>
              <a:gd name="connsiteY34" fmla="*/ 1268083 h 1354347"/>
              <a:gd name="connsiteX0" fmla="*/ 1250831 w 1259457"/>
              <a:gd name="connsiteY0" fmla="*/ 0 h 1354949"/>
              <a:gd name="connsiteX1" fmla="*/ 1250831 w 1259457"/>
              <a:gd name="connsiteY1" fmla="*/ 0 h 1354949"/>
              <a:gd name="connsiteX2" fmla="*/ 1216325 w 1259457"/>
              <a:gd name="connsiteY2" fmla="*/ 155275 h 1354949"/>
              <a:gd name="connsiteX3" fmla="*/ 1242204 w 1259457"/>
              <a:gd name="connsiteY3" fmla="*/ 207033 h 1354949"/>
              <a:gd name="connsiteX4" fmla="*/ 1259457 w 1259457"/>
              <a:gd name="connsiteY4" fmla="*/ 258792 h 1354949"/>
              <a:gd name="connsiteX5" fmla="*/ 1242204 w 1259457"/>
              <a:gd name="connsiteY5" fmla="*/ 336430 h 1354949"/>
              <a:gd name="connsiteX6" fmla="*/ 1224951 w 1259457"/>
              <a:gd name="connsiteY6" fmla="*/ 362309 h 1354949"/>
              <a:gd name="connsiteX7" fmla="*/ 1190446 w 1259457"/>
              <a:gd name="connsiteY7" fmla="*/ 439947 h 1354949"/>
              <a:gd name="connsiteX8" fmla="*/ 1164566 w 1259457"/>
              <a:gd name="connsiteY8" fmla="*/ 457200 h 1354949"/>
              <a:gd name="connsiteX9" fmla="*/ 1095555 w 1259457"/>
              <a:gd name="connsiteY9" fmla="*/ 534837 h 1354949"/>
              <a:gd name="connsiteX10" fmla="*/ 1086929 w 1259457"/>
              <a:gd name="connsiteY10" fmla="*/ 569343 h 1354949"/>
              <a:gd name="connsiteX11" fmla="*/ 1069676 w 1259457"/>
              <a:gd name="connsiteY11" fmla="*/ 646981 h 1354949"/>
              <a:gd name="connsiteX12" fmla="*/ 1052423 w 1259457"/>
              <a:gd name="connsiteY12" fmla="*/ 672860 h 1354949"/>
              <a:gd name="connsiteX13" fmla="*/ 1026544 w 1259457"/>
              <a:gd name="connsiteY13" fmla="*/ 707366 h 1354949"/>
              <a:gd name="connsiteX14" fmla="*/ 992038 w 1259457"/>
              <a:gd name="connsiteY14" fmla="*/ 759124 h 1354949"/>
              <a:gd name="connsiteX15" fmla="*/ 983412 w 1259457"/>
              <a:gd name="connsiteY15" fmla="*/ 897147 h 1354949"/>
              <a:gd name="connsiteX16" fmla="*/ 974785 w 1259457"/>
              <a:gd name="connsiteY16" fmla="*/ 940279 h 1354949"/>
              <a:gd name="connsiteX17" fmla="*/ 957532 w 1259457"/>
              <a:gd name="connsiteY17" fmla="*/ 1000664 h 1354949"/>
              <a:gd name="connsiteX18" fmla="*/ 948906 w 1259457"/>
              <a:gd name="connsiteY18" fmla="*/ 1061049 h 1354949"/>
              <a:gd name="connsiteX19" fmla="*/ 931653 w 1259457"/>
              <a:gd name="connsiteY19" fmla="*/ 1121433 h 1354949"/>
              <a:gd name="connsiteX20" fmla="*/ 914400 w 1259457"/>
              <a:gd name="connsiteY20" fmla="*/ 1190445 h 1354949"/>
              <a:gd name="connsiteX21" fmla="*/ 879895 w 1259457"/>
              <a:gd name="connsiteY21" fmla="*/ 1242203 h 1354949"/>
              <a:gd name="connsiteX22" fmla="*/ 854015 w 1259457"/>
              <a:gd name="connsiteY22" fmla="*/ 1293962 h 1354949"/>
              <a:gd name="connsiteX23" fmla="*/ 828136 w 1259457"/>
              <a:gd name="connsiteY23" fmla="*/ 1319841 h 1354949"/>
              <a:gd name="connsiteX24" fmla="*/ 776378 w 1259457"/>
              <a:gd name="connsiteY24" fmla="*/ 1337094 h 1354949"/>
              <a:gd name="connsiteX25" fmla="*/ 698740 w 1259457"/>
              <a:gd name="connsiteY25" fmla="*/ 1354347 h 1354949"/>
              <a:gd name="connsiteX26" fmla="*/ 508959 w 1259457"/>
              <a:gd name="connsiteY26" fmla="*/ 1345720 h 1354949"/>
              <a:gd name="connsiteX27" fmla="*/ 550666 w 1259457"/>
              <a:gd name="connsiteY27" fmla="*/ 1348061 h 1354949"/>
              <a:gd name="connsiteX28" fmla="*/ 515256 w 1259457"/>
              <a:gd name="connsiteY28" fmla="*/ 1212814 h 1354949"/>
              <a:gd name="connsiteX29" fmla="*/ 421945 w 1259457"/>
              <a:gd name="connsiteY29" fmla="*/ 1168616 h 1354949"/>
              <a:gd name="connsiteX30" fmla="*/ 223371 w 1259457"/>
              <a:gd name="connsiteY30" fmla="*/ 1173429 h 1354949"/>
              <a:gd name="connsiteX31" fmla="*/ 138023 w 1259457"/>
              <a:gd name="connsiteY31" fmla="*/ 1242203 h 1354949"/>
              <a:gd name="connsiteX32" fmla="*/ 112144 w 1259457"/>
              <a:gd name="connsiteY32" fmla="*/ 1259456 h 1354949"/>
              <a:gd name="connsiteX33" fmla="*/ 0 w 1259457"/>
              <a:gd name="connsiteY33" fmla="*/ 1268083 h 1354949"/>
              <a:gd name="connsiteX34" fmla="*/ 0 w 1259457"/>
              <a:gd name="connsiteY34" fmla="*/ 1268083 h 1354949"/>
              <a:gd name="connsiteX0" fmla="*/ 1250831 w 1259457"/>
              <a:gd name="connsiteY0" fmla="*/ 0 h 1432486"/>
              <a:gd name="connsiteX1" fmla="*/ 1250831 w 1259457"/>
              <a:gd name="connsiteY1" fmla="*/ 0 h 1432486"/>
              <a:gd name="connsiteX2" fmla="*/ 1216325 w 1259457"/>
              <a:gd name="connsiteY2" fmla="*/ 155275 h 1432486"/>
              <a:gd name="connsiteX3" fmla="*/ 1242204 w 1259457"/>
              <a:gd name="connsiteY3" fmla="*/ 207033 h 1432486"/>
              <a:gd name="connsiteX4" fmla="*/ 1259457 w 1259457"/>
              <a:gd name="connsiteY4" fmla="*/ 258792 h 1432486"/>
              <a:gd name="connsiteX5" fmla="*/ 1242204 w 1259457"/>
              <a:gd name="connsiteY5" fmla="*/ 336430 h 1432486"/>
              <a:gd name="connsiteX6" fmla="*/ 1224951 w 1259457"/>
              <a:gd name="connsiteY6" fmla="*/ 362309 h 1432486"/>
              <a:gd name="connsiteX7" fmla="*/ 1190446 w 1259457"/>
              <a:gd name="connsiteY7" fmla="*/ 439947 h 1432486"/>
              <a:gd name="connsiteX8" fmla="*/ 1164566 w 1259457"/>
              <a:gd name="connsiteY8" fmla="*/ 457200 h 1432486"/>
              <a:gd name="connsiteX9" fmla="*/ 1095555 w 1259457"/>
              <a:gd name="connsiteY9" fmla="*/ 534837 h 1432486"/>
              <a:gd name="connsiteX10" fmla="*/ 1086929 w 1259457"/>
              <a:gd name="connsiteY10" fmla="*/ 569343 h 1432486"/>
              <a:gd name="connsiteX11" fmla="*/ 1069676 w 1259457"/>
              <a:gd name="connsiteY11" fmla="*/ 646981 h 1432486"/>
              <a:gd name="connsiteX12" fmla="*/ 1052423 w 1259457"/>
              <a:gd name="connsiteY12" fmla="*/ 672860 h 1432486"/>
              <a:gd name="connsiteX13" fmla="*/ 1026544 w 1259457"/>
              <a:gd name="connsiteY13" fmla="*/ 707366 h 1432486"/>
              <a:gd name="connsiteX14" fmla="*/ 992038 w 1259457"/>
              <a:gd name="connsiteY14" fmla="*/ 759124 h 1432486"/>
              <a:gd name="connsiteX15" fmla="*/ 983412 w 1259457"/>
              <a:gd name="connsiteY15" fmla="*/ 897147 h 1432486"/>
              <a:gd name="connsiteX16" fmla="*/ 974785 w 1259457"/>
              <a:gd name="connsiteY16" fmla="*/ 940279 h 1432486"/>
              <a:gd name="connsiteX17" fmla="*/ 957532 w 1259457"/>
              <a:gd name="connsiteY17" fmla="*/ 1000664 h 1432486"/>
              <a:gd name="connsiteX18" fmla="*/ 948906 w 1259457"/>
              <a:gd name="connsiteY18" fmla="*/ 1061049 h 1432486"/>
              <a:gd name="connsiteX19" fmla="*/ 931653 w 1259457"/>
              <a:gd name="connsiteY19" fmla="*/ 1121433 h 1432486"/>
              <a:gd name="connsiteX20" fmla="*/ 914400 w 1259457"/>
              <a:gd name="connsiteY20" fmla="*/ 1190445 h 1432486"/>
              <a:gd name="connsiteX21" fmla="*/ 879895 w 1259457"/>
              <a:gd name="connsiteY21" fmla="*/ 1242203 h 1432486"/>
              <a:gd name="connsiteX22" fmla="*/ 854015 w 1259457"/>
              <a:gd name="connsiteY22" fmla="*/ 1293962 h 1432486"/>
              <a:gd name="connsiteX23" fmla="*/ 828136 w 1259457"/>
              <a:gd name="connsiteY23" fmla="*/ 1319841 h 1432486"/>
              <a:gd name="connsiteX24" fmla="*/ 776378 w 1259457"/>
              <a:gd name="connsiteY24" fmla="*/ 1337094 h 1432486"/>
              <a:gd name="connsiteX25" fmla="*/ 635722 w 1259457"/>
              <a:gd name="connsiteY25" fmla="*/ 1432486 h 1432486"/>
              <a:gd name="connsiteX26" fmla="*/ 508959 w 1259457"/>
              <a:gd name="connsiteY26" fmla="*/ 1345720 h 1432486"/>
              <a:gd name="connsiteX27" fmla="*/ 550666 w 1259457"/>
              <a:gd name="connsiteY27" fmla="*/ 1348061 h 1432486"/>
              <a:gd name="connsiteX28" fmla="*/ 515256 w 1259457"/>
              <a:gd name="connsiteY28" fmla="*/ 1212814 h 1432486"/>
              <a:gd name="connsiteX29" fmla="*/ 421945 w 1259457"/>
              <a:gd name="connsiteY29" fmla="*/ 1168616 h 1432486"/>
              <a:gd name="connsiteX30" fmla="*/ 223371 w 1259457"/>
              <a:gd name="connsiteY30" fmla="*/ 1173429 h 1432486"/>
              <a:gd name="connsiteX31" fmla="*/ 138023 w 1259457"/>
              <a:gd name="connsiteY31" fmla="*/ 1242203 h 1432486"/>
              <a:gd name="connsiteX32" fmla="*/ 112144 w 1259457"/>
              <a:gd name="connsiteY32" fmla="*/ 1259456 h 1432486"/>
              <a:gd name="connsiteX33" fmla="*/ 0 w 1259457"/>
              <a:gd name="connsiteY33" fmla="*/ 1268083 h 1432486"/>
              <a:gd name="connsiteX34" fmla="*/ 0 w 1259457"/>
              <a:gd name="connsiteY34" fmla="*/ 1268083 h 1432486"/>
              <a:gd name="connsiteX0" fmla="*/ 1250831 w 1259457"/>
              <a:gd name="connsiteY0" fmla="*/ 0 h 1400680"/>
              <a:gd name="connsiteX1" fmla="*/ 1250831 w 1259457"/>
              <a:gd name="connsiteY1" fmla="*/ 0 h 1400680"/>
              <a:gd name="connsiteX2" fmla="*/ 1216325 w 1259457"/>
              <a:gd name="connsiteY2" fmla="*/ 155275 h 1400680"/>
              <a:gd name="connsiteX3" fmla="*/ 1242204 w 1259457"/>
              <a:gd name="connsiteY3" fmla="*/ 207033 h 1400680"/>
              <a:gd name="connsiteX4" fmla="*/ 1259457 w 1259457"/>
              <a:gd name="connsiteY4" fmla="*/ 258792 h 1400680"/>
              <a:gd name="connsiteX5" fmla="*/ 1242204 w 1259457"/>
              <a:gd name="connsiteY5" fmla="*/ 336430 h 1400680"/>
              <a:gd name="connsiteX6" fmla="*/ 1224951 w 1259457"/>
              <a:gd name="connsiteY6" fmla="*/ 362309 h 1400680"/>
              <a:gd name="connsiteX7" fmla="*/ 1190446 w 1259457"/>
              <a:gd name="connsiteY7" fmla="*/ 439947 h 1400680"/>
              <a:gd name="connsiteX8" fmla="*/ 1164566 w 1259457"/>
              <a:gd name="connsiteY8" fmla="*/ 457200 h 1400680"/>
              <a:gd name="connsiteX9" fmla="*/ 1095555 w 1259457"/>
              <a:gd name="connsiteY9" fmla="*/ 534837 h 1400680"/>
              <a:gd name="connsiteX10" fmla="*/ 1086929 w 1259457"/>
              <a:gd name="connsiteY10" fmla="*/ 569343 h 1400680"/>
              <a:gd name="connsiteX11" fmla="*/ 1069676 w 1259457"/>
              <a:gd name="connsiteY11" fmla="*/ 646981 h 1400680"/>
              <a:gd name="connsiteX12" fmla="*/ 1052423 w 1259457"/>
              <a:gd name="connsiteY12" fmla="*/ 672860 h 1400680"/>
              <a:gd name="connsiteX13" fmla="*/ 1026544 w 1259457"/>
              <a:gd name="connsiteY13" fmla="*/ 707366 h 1400680"/>
              <a:gd name="connsiteX14" fmla="*/ 992038 w 1259457"/>
              <a:gd name="connsiteY14" fmla="*/ 759124 h 1400680"/>
              <a:gd name="connsiteX15" fmla="*/ 983412 w 1259457"/>
              <a:gd name="connsiteY15" fmla="*/ 897147 h 1400680"/>
              <a:gd name="connsiteX16" fmla="*/ 974785 w 1259457"/>
              <a:gd name="connsiteY16" fmla="*/ 940279 h 1400680"/>
              <a:gd name="connsiteX17" fmla="*/ 957532 w 1259457"/>
              <a:gd name="connsiteY17" fmla="*/ 1000664 h 1400680"/>
              <a:gd name="connsiteX18" fmla="*/ 948906 w 1259457"/>
              <a:gd name="connsiteY18" fmla="*/ 1061049 h 1400680"/>
              <a:gd name="connsiteX19" fmla="*/ 931653 w 1259457"/>
              <a:gd name="connsiteY19" fmla="*/ 1121433 h 1400680"/>
              <a:gd name="connsiteX20" fmla="*/ 914400 w 1259457"/>
              <a:gd name="connsiteY20" fmla="*/ 1190445 h 1400680"/>
              <a:gd name="connsiteX21" fmla="*/ 879895 w 1259457"/>
              <a:gd name="connsiteY21" fmla="*/ 1242203 h 1400680"/>
              <a:gd name="connsiteX22" fmla="*/ 854015 w 1259457"/>
              <a:gd name="connsiteY22" fmla="*/ 1293962 h 1400680"/>
              <a:gd name="connsiteX23" fmla="*/ 828136 w 1259457"/>
              <a:gd name="connsiteY23" fmla="*/ 1319841 h 1400680"/>
              <a:gd name="connsiteX24" fmla="*/ 776378 w 1259457"/>
              <a:gd name="connsiteY24" fmla="*/ 1337094 h 1400680"/>
              <a:gd name="connsiteX25" fmla="*/ 663552 w 1259457"/>
              <a:gd name="connsiteY25" fmla="*/ 1400680 h 1400680"/>
              <a:gd name="connsiteX26" fmla="*/ 508959 w 1259457"/>
              <a:gd name="connsiteY26" fmla="*/ 1345720 h 1400680"/>
              <a:gd name="connsiteX27" fmla="*/ 550666 w 1259457"/>
              <a:gd name="connsiteY27" fmla="*/ 1348061 h 1400680"/>
              <a:gd name="connsiteX28" fmla="*/ 515256 w 1259457"/>
              <a:gd name="connsiteY28" fmla="*/ 1212814 h 1400680"/>
              <a:gd name="connsiteX29" fmla="*/ 421945 w 1259457"/>
              <a:gd name="connsiteY29" fmla="*/ 1168616 h 1400680"/>
              <a:gd name="connsiteX30" fmla="*/ 223371 w 1259457"/>
              <a:gd name="connsiteY30" fmla="*/ 1173429 h 1400680"/>
              <a:gd name="connsiteX31" fmla="*/ 138023 w 1259457"/>
              <a:gd name="connsiteY31" fmla="*/ 1242203 h 1400680"/>
              <a:gd name="connsiteX32" fmla="*/ 112144 w 1259457"/>
              <a:gd name="connsiteY32" fmla="*/ 1259456 h 1400680"/>
              <a:gd name="connsiteX33" fmla="*/ 0 w 1259457"/>
              <a:gd name="connsiteY33" fmla="*/ 1268083 h 1400680"/>
              <a:gd name="connsiteX34" fmla="*/ 0 w 1259457"/>
              <a:gd name="connsiteY34" fmla="*/ 1268083 h 1400680"/>
              <a:gd name="connsiteX0" fmla="*/ 1250831 w 1259457"/>
              <a:gd name="connsiteY0" fmla="*/ 0 h 1400680"/>
              <a:gd name="connsiteX1" fmla="*/ 1250831 w 1259457"/>
              <a:gd name="connsiteY1" fmla="*/ 0 h 1400680"/>
              <a:gd name="connsiteX2" fmla="*/ 1216325 w 1259457"/>
              <a:gd name="connsiteY2" fmla="*/ 155275 h 1400680"/>
              <a:gd name="connsiteX3" fmla="*/ 1242204 w 1259457"/>
              <a:gd name="connsiteY3" fmla="*/ 207033 h 1400680"/>
              <a:gd name="connsiteX4" fmla="*/ 1259457 w 1259457"/>
              <a:gd name="connsiteY4" fmla="*/ 258792 h 1400680"/>
              <a:gd name="connsiteX5" fmla="*/ 1242204 w 1259457"/>
              <a:gd name="connsiteY5" fmla="*/ 336430 h 1400680"/>
              <a:gd name="connsiteX6" fmla="*/ 1224951 w 1259457"/>
              <a:gd name="connsiteY6" fmla="*/ 362309 h 1400680"/>
              <a:gd name="connsiteX7" fmla="*/ 1190446 w 1259457"/>
              <a:gd name="connsiteY7" fmla="*/ 439947 h 1400680"/>
              <a:gd name="connsiteX8" fmla="*/ 1164566 w 1259457"/>
              <a:gd name="connsiteY8" fmla="*/ 457200 h 1400680"/>
              <a:gd name="connsiteX9" fmla="*/ 1095555 w 1259457"/>
              <a:gd name="connsiteY9" fmla="*/ 534837 h 1400680"/>
              <a:gd name="connsiteX10" fmla="*/ 1086929 w 1259457"/>
              <a:gd name="connsiteY10" fmla="*/ 569343 h 1400680"/>
              <a:gd name="connsiteX11" fmla="*/ 1069676 w 1259457"/>
              <a:gd name="connsiteY11" fmla="*/ 646981 h 1400680"/>
              <a:gd name="connsiteX12" fmla="*/ 1052423 w 1259457"/>
              <a:gd name="connsiteY12" fmla="*/ 672860 h 1400680"/>
              <a:gd name="connsiteX13" fmla="*/ 1026544 w 1259457"/>
              <a:gd name="connsiteY13" fmla="*/ 707366 h 1400680"/>
              <a:gd name="connsiteX14" fmla="*/ 992038 w 1259457"/>
              <a:gd name="connsiteY14" fmla="*/ 759124 h 1400680"/>
              <a:gd name="connsiteX15" fmla="*/ 983412 w 1259457"/>
              <a:gd name="connsiteY15" fmla="*/ 897147 h 1400680"/>
              <a:gd name="connsiteX16" fmla="*/ 974785 w 1259457"/>
              <a:gd name="connsiteY16" fmla="*/ 940279 h 1400680"/>
              <a:gd name="connsiteX17" fmla="*/ 957532 w 1259457"/>
              <a:gd name="connsiteY17" fmla="*/ 1000664 h 1400680"/>
              <a:gd name="connsiteX18" fmla="*/ 948906 w 1259457"/>
              <a:gd name="connsiteY18" fmla="*/ 1061049 h 1400680"/>
              <a:gd name="connsiteX19" fmla="*/ 931653 w 1259457"/>
              <a:gd name="connsiteY19" fmla="*/ 1121433 h 1400680"/>
              <a:gd name="connsiteX20" fmla="*/ 914400 w 1259457"/>
              <a:gd name="connsiteY20" fmla="*/ 1190445 h 1400680"/>
              <a:gd name="connsiteX21" fmla="*/ 879895 w 1259457"/>
              <a:gd name="connsiteY21" fmla="*/ 1242203 h 1400680"/>
              <a:gd name="connsiteX22" fmla="*/ 854015 w 1259457"/>
              <a:gd name="connsiteY22" fmla="*/ 1293962 h 1400680"/>
              <a:gd name="connsiteX23" fmla="*/ 828136 w 1259457"/>
              <a:gd name="connsiteY23" fmla="*/ 1319841 h 1400680"/>
              <a:gd name="connsiteX24" fmla="*/ 776378 w 1259457"/>
              <a:gd name="connsiteY24" fmla="*/ 1337094 h 1400680"/>
              <a:gd name="connsiteX25" fmla="*/ 663552 w 1259457"/>
              <a:gd name="connsiteY25" fmla="*/ 1400680 h 1400680"/>
              <a:gd name="connsiteX26" fmla="*/ 508959 w 1259457"/>
              <a:gd name="connsiteY26" fmla="*/ 1345720 h 1400680"/>
              <a:gd name="connsiteX27" fmla="*/ 515256 w 1259457"/>
              <a:gd name="connsiteY27" fmla="*/ 1212814 h 1400680"/>
              <a:gd name="connsiteX28" fmla="*/ 421945 w 1259457"/>
              <a:gd name="connsiteY28" fmla="*/ 1168616 h 1400680"/>
              <a:gd name="connsiteX29" fmla="*/ 223371 w 1259457"/>
              <a:gd name="connsiteY29" fmla="*/ 1173429 h 1400680"/>
              <a:gd name="connsiteX30" fmla="*/ 138023 w 1259457"/>
              <a:gd name="connsiteY30" fmla="*/ 1242203 h 1400680"/>
              <a:gd name="connsiteX31" fmla="*/ 112144 w 1259457"/>
              <a:gd name="connsiteY31" fmla="*/ 1259456 h 1400680"/>
              <a:gd name="connsiteX32" fmla="*/ 0 w 1259457"/>
              <a:gd name="connsiteY32" fmla="*/ 1268083 h 1400680"/>
              <a:gd name="connsiteX33" fmla="*/ 0 w 1259457"/>
              <a:gd name="connsiteY33" fmla="*/ 1268083 h 1400680"/>
              <a:gd name="connsiteX0" fmla="*/ 1250831 w 1259457"/>
              <a:gd name="connsiteY0" fmla="*/ 0 h 1400680"/>
              <a:gd name="connsiteX1" fmla="*/ 1250831 w 1259457"/>
              <a:gd name="connsiteY1" fmla="*/ 0 h 1400680"/>
              <a:gd name="connsiteX2" fmla="*/ 1216325 w 1259457"/>
              <a:gd name="connsiteY2" fmla="*/ 155275 h 1400680"/>
              <a:gd name="connsiteX3" fmla="*/ 1242204 w 1259457"/>
              <a:gd name="connsiteY3" fmla="*/ 207033 h 1400680"/>
              <a:gd name="connsiteX4" fmla="*/ 1259457 w 1259457"/>
              <a:gd name="connsiteY4" fmla="*/ 258792 h 1400680"/>
              <a:gd name="connsiteX5" fmla="*/ 1242204 w 1259457"/>
              <a:gd name="connsiteY5" fmla="*/ 336430 h 1400680"/>
              <a:gd name="connsiteX6" fmla="*/ 1224951 w 1259457"/>
              <a:gd name="connsiteY6" fmla="*/ 362309 h 1400680"/>
              <a:gd name="connsiteX7" fmla="*/ 1190446 w 1259457"/>
              <a:gd name="connsiteY7" fmla="*/ 439947 h 1400680"/>
              <a:gd name="connsiteX8" fmla="*/ 1164566 w 1259457"/>
              <a:gd name="connsiteY8" fmla="*/ 457200 h 1400680"/>
              <a:gd name="connsiteX9" fmla="*/ 1095555 w 1259457"/>
              <a:gd name="connsiteY9" fmla="*/ 534837 h 1400680"/>
              <a:gd name="connsiteX10" fmla="*/ 1086929 w 1259457"/>
              <a:gd name="connsiteY10" fmla="*/ 569343 h 1400680"/>
              <a:gd name="connsiteX11" fmla="*/ 1069676 w 1259457"/>
              <a:gd name="connsiteY11" fmla="*/ 646981 h 1400680"/>
              <a:gd name="connsiteX12" fmla="*/ 1052423 w 1259457"/>
              <a:gd name="connsiteY12" fmla="*/ 672860 h 1400680"/>
              <a:gd name="connsiteX13" fmla="*/ 1026544 w 1259457"/>
              <a:gd name="connsiteY13" fmla="*/ 707366 h 1400680"/>
              <a:gd name="connsiteX14" fmla="*/ 992038 w 1259457"/>
              <a:gd name="connsiteY14" fmla="*/ 759124 h 1400680"/>
              <a:gd name="connsiteX15" fmla="*/ 983412 w 1259457"/>
              <a:gd name="connsiteY15" fmla="*/ 897147 h 1400680"/>
              <a:gd name="connsiteX16" fmla="*/ 974785 w 1259457"/>
              <a:gd name="connsiteY16" fmla="*/ 940279 h 1400680"/>
              <a:gd name="connsiteX17" fmla="*/ 957532 w 1259457"/>
              <a:gd name="connsiteY17" fmla="*/ 1000664 h 1400680"/>
              <a:gd name="connsiteX18" fmla="*/ 948906 w 1259457"/>
              <a:gd name="connsiteY18" fmla="*/ 1061049 h 1400680"/>
              <a:gd name="connsiteX19" fmla="*/ 931653 w 1259457"/>
              <a:gd name="connsiteY19" fmla="*/ 1121433 h 1400680"/>
              <a:gd name="connsiteX20" fmla="*/ 914400 w 1259457"/>
              <a:gd name="connsiteY20" fmla="*/ 1190445 h 1400680"/>
              <a:gd name="connsiteX21" fmla="*/ 879895 w 1259457"/>
              <a:gd name="connsiteY21" fmla="*/ 1242203 h 1400680"/>
              <a:gd name="connsiteX22" fmla="*/ 854015 w 1259457"/>
              <a:gd name="connsiteY22" fmla="*/ 1293962 h 1400680"/>
              <a:gd name="connsiteX23" fmla="*/ 828136 w 1259457"/>
              <a:gd name="connsiteY23" fmla="*/ 1319841 h 1400680"/>
              <a:gd name="connsiteX24" fmla="*/ 776378 w 1259457"/>
              <a:gd name="connsiteY24" fmla="*/ 1337094 h 1400680"/>
              <a:gd name="connsiteX25" fmla="*/ 663552 w 1259457"/>
              <a:gd name="connsiteY25" fmla="*/ 1400680 h 1400680"/>
              <a:gd name="connsiteX26" fmla="*/ 564618 w 1259457"/>
              <a:gd name="connsiteY26" fmla="*/ 1333063 h 1400680"/>
              <a:gd name="connsiteX27" fmla="*/ 515256 w 1259457"/>
              <a:gd name="connsiteY27" fmla="*/ 1212814 h 1400680"/>
              <a:gd name="connsiteX28" fmla="*/ 421945 w 1259457"/>
              <a:gd name="connsiteY28" fmla="*/ 1168616 h 1400680"/>
              <a:gd name="connsiteX29" fmla="*/ 223371 w 1259457"/>
              <a:gd name="connsiteY29" fmla="*/ 1173429 h 1400680"/>
              <a:gd name="connsiteX30" fmla="*/ 138023 w 1259457"/>
              <a:gd name="connsiteY30" fmla="*/ 1242203 h 1400680"/>
              <a:gd name="connsiteX31" fmla="*/ 112144 w 1259457"/>
              <a:gd name="connsiteY31" fmla="*/ 1259456 h 1400680"/>
              <a:gd name="connsiteX32" fmla="*/ 0 w 1259457"/>
              <a:gd name="connsiteY32" fmla="*/ 1268083 h 1400680"/>
              <a:gd name="connsiteX33" fmla="*/ 0 w 1259457"/>
              <a:gd name="connsiteY33" fmla="*/ 1268083 h 1400680"/>
              <a:gd name="connsiteX0" fmla="*/ 1250831 w 1259457"/>
              <a:gd name="connsiteY0" fmla="*/ 0 h 1400680"/>
              <a:gd name="connsiteX1" fmla="*/ 1250831 w 1259457"/>
              <a:gd name="connsiteY1" fmla="*/ 0 h 1400680"/>
              <a:gd name="connsiteX2" fmla="*/ 1216325 w 1259457"/>
              <a:gd name="connsiteY2" fmla="*/ 155275 h 1400680"/>
              <a:gd name="connsiteX3" fmla="*/ 1242204 w 1259457"/>
              <a:gd name="connsiteY3" fmla="*/ 207033 h 1400680"/>
              <a:gd name="connsiteX4" fmla="*/ 1259457 w 1259457"/>
              <a:gd name="connsiteY4" fmla="*/ 258792 h 1400680"/>
              <a:gd name="connsiteX5" fmla="*/ 1242204 w 1259457"/>
              <a:gd name="connsiteY5" fmla="*/ 336430 h 1400680"/>
              <a:gd name="connsiteX6" fmla="*/ 1224951 w 1259457"/>
              <a:gd name="connsiteY6" fmla="*/ 362309 h 1400680"/>
              <a:gd name="connsiteX7" fmla="*/ 1190446 w 1259457"/>
              <a:gd name="connsiteY7" fmla="*/ 439947 h 1400680"/>
              <a:gd name="connsiteX8" fmla="*/ 1164566 w 1259457"/>
              <a:gd name="connsiteY8" fmla="*/ 457200 h 1400680"/>
              <a:gd name="connsiteX9" fmla="*/ 1095555 w 1259457"/>
              <a:gd name="connsiteY9" fmla="*/ 534837 h 1400680"/>
              <a:gd name="connsiteX10" fmla="*/ 1086929 w 1259457"/>
              <a:gd name="connsiteY10" fmla="*/ 569343 h 1400680"/>
              <a:gd name="connsiteX11" fmla="*/ 1069676 w 1259457"/>
              <a:gd name="connsiteY11" fmla="*/ 646981 h 1400680"/>
              <a:gd name="connsiteX12" fmla="*/ 1052423 w 1259457"/>
              <a:gd name="connsiteY12" fmla="*/ 672860 h 1400680"/>
              <a:gd name="connsiteX13" fmla="*/ 1026544 w 1259457"/>
              <a:gd name="connsiteY13" fmla="*/ 707366 h 1400680"/>
              <a:gd name="connsiteX14" fmla="*/ 992038 w 1259457"/>
              <a:gd name="connsiteY14" fmla="*/ 759124 h 1400680"/>
              <a:gd name="connsiteX15" fmla="*/ 983412 w 1259457"/>
              <a:gd name="connsiteY15" fmla="*/ 897147 h 1400680"/>
              <a:gd name="connsiteX16" fmla="*/ 974785 w 1259457"/>
              <a:gd name="connsiteY16" fmla="*/ 940279 h 1400680"/>
              <a:gd name="connsiteX17" fmla="*/ 957532 w 1259457"/>
              <a:gd name="connsiteY17" fmla="*/ 1000664 h 1400680"/>
              <a:gd name="connsiteX18" fmla="*/ 948906 w 1259457"/>
              <a:gd name="connsiteY18" fmla="*/ 1061049 h 1400680"/>
              <a:gd name="connsiteX19" fmla="*/ 931653 w 1259457"/>
              <a:gd name="connsiteY19" fmla="*/ 1121433 h 1400680"/>
              <a:gd name="connsiteX20" fmla="*/ 914400 w 1259457"/>
              <a:gd name="connsiteY20" fmla="*/ 1190445 h 1400680"/>
              <a:gd name="connsiteX21" fmla="*/ 879895 w 1259457"/>
              <a:gd name="connsiteY21" fmla="*/ 1242203 h 1400680"/>
              <a:gd name="connsiteX22" fmla="*/ 854015 w 1259457"/>
              <a:gd name="connsiteY22" fmla="*/ 1293962 h 1400680"/>
              <a:gd name="connsiteX23" fmla="*/ 828136 w 1259457"/>
              <a:gd name="connsiteY23" fmla="*/ 1319841 h 1400680"/>
              <a:gd name="connsiteX24" fmla="*/ 776378 w 1259457"/>
              <a:gd name="connsiteY24" fmla="*/ 1337094 h 1400680"/>
              <a:gd name="connsiteX25" fmla="*/ 663552 w 1259457"/>
              <a:gd name="connsiteY25" fmla="*/ 1400680 h 1400680"/>
              <a:gd name="connsiteX26" fmla="*/ 564618 w 1259457"/>
              <a:gd name="connsiteY26" fmla="*/ 1333063 h 1400680"/>
              <a:gd name="connsiteX27" fmla="*/ 515256 w 1259457"/>
              <a:gd name="connsiteY27" fmla="*/ 1212814 h 1400680"/>
              <a:gd name="connsiteX28" fmla="*/ 421945 w 1259457"/>
              <a:gd name="connsiteY28" fmla="*/ 1168616 h 1400680"/>
              <a:gd name="connsiteX29" fmla="*/ 223371 w 1259457"/>
              <a:gd name="connsiteY29" fmla="*/ 1173429 h 1400680"/>
              <a:gd name="connsiteX30" fmla="*/ 156157 w 1259457"/>
              <a:gd name="connsiteY30" fmla="*/ 1381513 h 1400680"/>
              <a:gd name="connsiteX31" fmla="*/ 112144 w 1259457"/>
              <a:gd name="connsiteY31" fmla="*/ 1259456 h 1400680"/>
              <a:gd name="connsiteX32" fmla="*/ 0 w 1259457"/>
              <a:gd name="connsiteY32" fmla="*/ 1268083 h 1400680"/>
              <a:gd name="connsiteX33" fmla="*/ 0 w 1259457"/>
              <a:gd name="connsiteY33" fmla="*/ 1268083 h 1400680"/>
              <a:gd name="connsiteX0" fmla="*/ 1267311 w 1275937"/>
              <a:gd name="connsiteY0" fmla="*/ 0 h 1408088"/>
              <a:gd name="connsiteX1" fmla="*/ 1267311 w 1275937"/>
              <a:gd name="connsiteY1" fmla="*/ 0 h 1408088"/>
              <a:gd name="connsiteX2" fmla="*/ 1232805 w 1275937"/>
              <a:gd name="connsiteY2" fmla="*/ 155275 h 1408088"/>
              <a:gd name="connsiteX3" fmla="*/ 1258684 w 1275937"/>
              <a:gd name="connsiteY3" fmla="*/ 207033 h 1408088"/>
              <a:gd name="connsiteX4" fmla="*/ 1275937 w 1275937"/>
              <a:gd name="connsiteY4" fmla="*/ 258792 h 1408088"/>
              <a:gd name="connsiteX5" fmla="*/ 1258684 w 1275937"/>
              <a:gd name="connsiteY5" fmla="*/ 336430 h 1408088"/>
              <a:gd name="connsiteX6" fmla="*/ 1241431 w 1275937"/>
              <a:gd name="connsiteY6" fmla="*/ 362309 h 1408088"/>
              <a:gd name="connsiteX7" fmla="*/ 1206926 w 1275937"/>
              <a:gd name="connsiteY7" fmla="*/ 439947 h 1408088"/>
              <a:gd name="connsiteX8" fmla="*/ 1181046 w 1275937"/>
              <a:gd name="connsiteY8" fmla="*/ 457200 h 1408088"/>
              <a:gd name="connsiteX9" fmla="*/ 1112035 w 1275937"/>
              <a:gd name="connsiteY9" fmla="*/ 534837 h 1408088"/>
              <a:gd name="connsiteX10" fmla="*/ 1103409 w 1275937"/>
              <a:gd name="connsiteY10" fmla="*/ 569343 h 1408088"/>
              <a:gd name="connsiteX11" fmla="*/ 1086156 w 1275937"/>
              <a:gd name="connsiteY11" fmla="*/ 646981 h 1408088"/>
              <a:gd name="connsiteX12" fmla="*/ 1068903 w 1275937"/>
              <a:gd name="connsiteY12" fmla="*/ 672860 h 1408088"/>
              <a:gd name="connsiteX13" fmla="*/ 1043024 w 1275937"/>
              <a:gd name="connsiteY13" fmla="*/ 707366 h 1408088"/>
              <a:gd name="connsiteX14" fmla="*/ 1008518 w 1275937"/>
              <a:gd name="connsiteY14" fmla="*/ 759124 h 1408088"/>
              <a:gd name="connsiteX15" fmla="*/ 999892 w 1275937"/>
              <a:gd name="connsiteY15" fmla="*/ 897147 h 1408088"/>
              <a:gd name="connsiteX16" fmla="*/ 991265 w 1275937"/>
              <a:gd name="connsiteY16" fmla="*/ 940279 h 1408088"/>
              <a:gd name="connsiteX17" fmla="*/ 974012 w 1275937"/>
              <a:gd name="connsiteY17" fmla="*/ 1000664 h 1408088"/>
              <a:gd name="connsiteX18" fmla="*/ 965386 w 1275937"/>
              <a:gd name="connsiteY18" fmla="*/ 1061049 h 1408088"/>
              <a:gd name="connsiteX19" fmla="*/ 948133 w 1275937"/>
              <a:gd name="connsiteY19" fmla="*/ 1121433 h 1408088"/>
              <a:gd name="connsiteX20" fmla="*/ 930880 w 1275937"/>
              <a:gd name="connsiteY20" fmla="*/ 1190445 h 1408088"/>
              <a:gd name="connsiteX21" fmla="*/ 896375 w 1275937"/>
              <a:gd name="connsiteY21" fmla="*/ 1242203 h 1408088"/>
              <a:gd name="connsiteX22" fmla="*/ 870495 w 1275937"/>
              <a:gd name="connsiteY22" fmla="*/ 1293962 h 1408088"/>
              <a:gd name="connsiteX23" fmla="*/ 844616 w 1275937"/>
              <a:gd name="connsiteY23" fmla="*/ 1319841 h 1408088"/>
              <a:gd name="connsiteX24" fmla="*/ 792858 w 1275937"/>
              <a:gd name="connsiteY24" fmla="*/ 1337094 h 1408088"/>
              <a:gd name="connsiteX25" fmla="*/ 680032 w 1275937"/>
              <a:gd name="connsiteY25" fmla="*/ 1400680 h 1408088"/>
              <a:gd name="connsiteX26" fmla="*/ 581098 w 1275937"/>
              <a:gd name="connsiteY26" fmla="*/ 1333063 h 1408088"/>
              <a:gd name="connsiteX27" fmla="*/ 531736 w 1275937"/>
              <a:gd name="connsiteY27" fmla="*/ 1212814 h 1408088"/>
              <a:gd name="connsiteX28" fmla="*/ 438425 w 1275937"/>
              <a:gd name="connsiteY28" fmla="*/ 1168616 h 1408088"/>
              <a:gd name="connsiteX29" fmla="*/ 239851 w 1275937"/>
              <a:gd name="connsiteY29" fmla="*/ 1173429 h 1408088"/>
              <a:gd name="connsiteX30" fmla="*/ 172637 w 1275937"/>
              <a:gd name="connsiteY30" fmla="*/ 1381513 h 1408088"/>
              <a:gd name="connsiteX31" fmla="*/ 35440 w 1275937"/>
              <a:gd name="connsiteY31" fmla="*/ 1390368 h 1408088"/>
              <a:gd name="connsiteX32" fmla="*/ 16480 w 1275937"/>
              <a:gd name="connsiteY32" fmla="*/ 1268083 h 1408088"/>
              <a:gd name="connsiteX33" fmla="*/ 16480 w 1275937"/>
              <a:gd name="connsiteY33" fmla="*/ 1268083 h 1408088"/>
              <a:gd name="connsiteX0" fmla="*/ 1267311 w 1275937"/>
              <a:gd name="connsiteY0" fmla="*/ 0 h 1408088"/>
              <a:gd name="connsiteX1" fmla="*/ 1267311 w 1275937"/>
              <a:gd name="connsiteY1" fmla="*/ 0 h 1408088"/>
              <a:gd name="connsiteX2" fmla="*/ 1232805 w 1275937"/>
              <a:gd name="connsiteY2" fmla="*/ 155275 h 1408088"/>
              <a:gd name="connsiteX3" fmla="*/ 1258684 w 1275937"/>
              <a:gd name="connsiteY3" fmla="*/ 207033 h 1408088"/>
              <a:gd name="connsiteX4" fmla="*/ 1275937 w 1275937"/>
              <a:gd name="connsiteY4" fmla="*/ 258792 h 1408088"/>
              <a:gd name="connsiteX5" fmla="*/ 1258684 w 1275937"/>
              <a:gd name="connsiteY5" fmla="*/ 336430 h 1408088"/>
              <a:gd name="connsiteX6" fmla="*/ 1241431 w 1275937"/>
              <a:gd name="connsiteY6" fmla="*/ 362309 h 1408088"/>
              <a:gd name="connsiteX7" fmla="*/ 1206926 w 1275937"/>
              <a:gd name="connsiteY7" fmla="*/ 439947 h 1408088"/>
              <a:gd name="connsiteX8" fmla="*/ 1181046 w 1275937"/>
              <a:gd name="connsiteY8" fmla="*/ 457200 h 1408088"/>
              <a:gd name="connsiteX9" fmla="*/ 1112035 w 1275937"/>
              <a:gd name="connsiteY9" fmla="*/ 534837 h 1408088"/>
              <a:gd name="connsiteX10" fmla="*/ 1103409 w 1275937"/>
              <a:gd name="connsiteY10" fmla="*/ 569343 h 1408088"/>
              <a:gd name="connsiteX11" fmla="*/ 1086156 w 1275937"/>
              <a:gd name="connsiteY11" fmla="*/ 646981 h 1408088"/>
              <a:gd name="connsiteX12" fmla="*/ 1068903 w 1275937"/>
              <a:gd name="connsiteY12" fmla="*/ 672860 h 1408088"/>
              <a:gd name="connsiteX13" fmla="*/ 1043024 w 1275937"/>
              <a:gd name="connsiteY13" fmla="*/ 707366 h 1408088"/>
              <a:gd name="connsiteX14" fmla="*/ 1008518 w 1275937"/>
              <a:gd name="connsiteY14" fmla="*/ 759124 h 1408088"/>
              <a:gd name="connsiteX15" fmla="*/ 999892 w 1275937"/>
              <a:gd name="connsiteY15" fmla="*/ 897147 h 1408088"/>
              <a:gd name="connsiteX16" fmla="*/ 991265 w 1275937"/>
              <a:gd name="connsiteY16" fmla="*/ 940279 h 1408088"/>
              <a:gd name="connsiteX17" fmla="*/ 974012 w 1275937"/>
              <a:gd name="connsiteY17" fmla="*/ 1000664 h 1408088"/>
              <a:gd name="connsiteX18" fmla="*/ 965386 w 1275937"/>
              <a:gd name="connsiteY18" fmla="*/ 1061049 h 1408088"/>
              <a:gd name="connsiteX19" fmla="*/ 948133 w 1275937"/>
              <a:gd name="connsiteY19" fmla="*/ 1121433 h 1408088"/>
              <a:gd name="connsiteX20" fmla="*/ 930880 w 1275937"/>
              <a:gd name="connsiteY20" fmla="*/ 1190445 h 1408088"/>
              <a:gd name="connsiteX21" fmla="*/ 896375 w 1275937"/>
              <a:gd name="connsiteY21" fmla="*/ 1242203 h 1408088"/>
              <a:gd name="connsiteX22" fmla="*/ 870495 w 1275937"/>
              <a:gd name="connsiteY22" fmla="*/ 1293962 h 1408088"/>
              <a:gd name="connsiteX23" fmla="*/ 844616 w 1275937"/>
              <a:gd name="connsiteY23" fmla="*/ 1319841 h 1408088"/>
              <a:gd name="connsiteX24" fmla="*/ 792858 w 1275937"/>
              <a:gd name="connsiteY24" fmla="*/ 1337094 h 1408088"/>
              <a:gd name="connsiteX25" fmla="*/ 680032 w 1275937"/>
              <a:gd name="connsiteY25" fmla="*/ 1400680 h 1408088"/>
              <a:gd name="connsiteX26" fmla="*/ 581098 w 1275937"/>
              <a:gd name="connsiteY26" fmla="*/ 1333063 h 1408088"/>
              <a:gd name="connsiteX27" fmla="*/ 531736 w 1275937"/>
              <a:gd name="connsiteY27" fmla="*/ 1212814 h 1408088"/>
              <a:gd name="connsiteX28" fmla="*/ 438425 w 1275937"/>
              <a:gd name="connsiteY28" fmla="*/ 1168616 h 1408088"/>
              <a:gd name="connsiteX29" fmla="*/ 239851 w 1275937"/>
              <a:gd name="connsiteY29" fmla="*/ 1173429 h 1408088"/>
              <a:gd name="connsiteX30" fmla="*/ 172637 w 1275937"/>
              <a:gd name="connsiteY30" fmla="*/ 1381513 h 1408088"/>
              <a:gd name="connsiteX31" fmla="*/ 35440 w 1275937"/>
              <a:gd name="connsiteY31" fmla="*/ 1390368 h 1408088"/>
              <a:gd name="connsiteX32" fmla="*/ 16480 w 1275937"/>
              <a:gd name="connsiteY32" fmla="*/ 1268083 h 1408088"/>
              <a:gd name="connsiteX0" fmla="*/ 1231871 w 1240497"/>
              <a:gd name="connsiteY0" fmla="*/ 0 h 1400680"/>
              <a:gd name="connsiteX1" fmla="*/ 1231871 w 1240497"/>
              <a:gd name="connsiteY1" fmla="*/ 0 h 1400680"/>
              <a:gd name="connsiteX2" fmla="*/ 1197365 w 1240497"/>
              <a:gd name="connsiteY2" fmla="*/ 155275 h 1400680"/>
              <a:gd name="connsiteX3" fmla="*/ 1223244 w 1240497"/>
              <a:gd name="connsiteY3" fmla="*/ 207033 h 1400680"/>
              <a:gd name="connsiteX4" fmla="*/ 1240497 w 1240497"/>
              <a:gd name="connsiteY4" fmla="*/ 258792 h 1400680"/>
              <a:gd name="connsiteX5" fmla="*/ 1223244 w 1240497"/>
              <a:gd name="connsiteY5" fmla="*/ 336430 h 1400680"/>
              <a:gd name="connsiteX6" fmla="*/ 1205991 w 1240497"/>
              <a:gd name="connsiteY6" fmla="*/ 362309 h 1400680"/>
              <a:gd name="connsiteX7" fmla="*/ 1171486 w 1240497"/>
              <a:gd name="connsiteY7" fmla="*/ 439947 h 1400680"/>
              <a:gd name="connsiteX8" fmla="*/ 1145606 w 1240497"/>
              <a:gd name="connsiteY8" fmla="*/ 457200 h 1400680"/>
              <a:gd name="connsiteX9" fmla="*/ 1076595 w 1240497"/>
              <a:gd name="connsiteY9" fmla="*/ 534837 h 1400680"/>
              <a:gd name="connsiteX10" fmla="*/ 1067969 w 1240497"/>
              <a:gd name="connsiteY10" fmla="*/ 569343 h 1400680"/>
              <a:gd name="connsiteX11" fmla="*/ 1050716 w 1240497"/>
              <a:gd name="connsiteY11" fmla="*/ 646981 h 1400680"/>
              <a:gd name="connsiteX12" fmla="*/ 1033463 w 1240497"/>
              <a:gd name="connsiteY12" fmla="*/ 672860 h 1400680"/>
              <a:gd name="connsiteX13" fmla="*/ 1007584 w 1240497"/>
              <a:gd name="connsiteY13" fmla="*/ 707366 h 1400680"/>
              <a:gd name="connsiteX14" fmla="*/ 973078 w 1240497"/>
              <a:gd name="connsiteY14" fmla="*/ 759124 h 1400680"/>
              <a:gd name="connsiteX15" fmla="*/ 964452 w 1240497"/>
              <a:gd name="connsiteY15" fmla="*/ 897147 h 1400680"/>
              <a:gd name="connsiteX16" fmla="*/ 955825 w 1240497"/>
              <a:gd name="connsiteY16" fmla="*/ 940279 h 1400680"/>
              <a:gd name="connsiteX17" fmla="*/ 938572 w 1240497"/>
              <a:gd name="connsiteY17" fmla="*/ 1000664 h 1400680"/>
              <a:gd name="connsiteX18" fmla="*/ 929946 w 1240497"/>
              <a:gd name="connsiteY18" fmla="*/ 1061049 h 1400680"/>
              <a:gd name="connsiteX19" fmla="*/ 912693 w 1240497"/>
              <a:gd name="connsiteY19" fmla="*/ 1121433 h 1400680"/>
              <a:gd name="connsiteX20" fmla="*/ 895440 w 1240497"/>
              <a:gd name="connsiteY20" fmla="*/ 1190445 h 1400680"/>
              <a:gd name="connsiteX21" fmla="*/ 860935 w 1240497"/>
              <a:gd name="connsiteY21" fmla="*/ 1242203 h 1400680"/>
              <a:gd name="connsiteX22" fmla="*/ 835055 w 1240497"/>
              <a:gd name="connsiteY22" fmla="*/ 1293962 h 1400680"/>
              <a:gd name="connsiteX23" fmla="*/ 809176 w 1240497"/>
              <a:gd name="connsiteY23" fmla="*/ 1319841 h 1400680"/>
              <a:gd name="connsiteX24" fmla="*/ 757418 w 1240497"/>
              <a:gd name="connsiteY24" fmla="*/ 1337094 h 1400680"/>
              <a:gd name="connsiteX25" fmla="*/ 644592 w 1240497"/>
              <a:gd name="connsiteY25" fmla="*/ 1400680 h 1400680"/>
              <a:gd name="connsiteX26" fmla="*/ 545658 w 1240497"/>
              <a:gd name="connsiteY26" fmla="*/ 1333063 h 1400680"/>
              <a:gd name="connsiteX27" fmla="*/ 496296 w 1240497"/>
              <a:gd name="connsiteY27" fmla="*/ 1212814 h 1400680"/>
              <a:gd name="connsiteX28" fmla="*/ 402985 w 1240497"/>
              <a:gd name="connsiteY28" fmla="*/ 1168616 h 1400680"/>
              <a:gd name="connsiteX29" fmla="*/ 204411 w 1240497"/>
              <a:gd name="connsiteY29" fmla="*/ 1173429 h 1400680"/>
              <a:gd name="connsiteX30" fmla="*/ 137197 w 1240497"/>
              <a:gd name="connsiteY30" fmla="*/ 1381513 h 1400680"/>
              <a:gd name="connsiteX31" fmla="*/ 0 w 1240497"/>
              <a:gd name="connsiteY31" fmla="*/ 1390368 h 1400680"/>
              <a:gd name="connsiteX0" fmla="*/ 1231871 w 1240497"/>
              <a:gd name="connsiteY0" fmla="*/ 0 h 1400680"/>
              <a:gd name="connsiteX1" fmla="*/ 1231871 w 1240497"/>
              <a:gd name="connsiteY1" fmla="*/ 0 h 1400680"/>
              <a:gd name="connsiteX2" fmla="*/ 1197365 w 1240497"/>
              <a:gd name="connsiteY2" fmla="*/ 155275 h 1400680"/>
              <a:gd name="connsiteX3" fmla="*/ 1223244 w 1240497"/>
              <a:gd name="connsiteY3" fmla="*/ 207033 h 1400680"/>
              <a:gd name="connsiteX4" fmla="*/ 1240497 w 1240497"/>
              <a:gd name="connsiteY4" fmla="*/ 258792 h 1400680"/>
              <a:gd name="connsiteX5" fmla="*/ 1223244 w 1240497"/>
              <a:gd name="connsiteY5" fmla="*/ 336430 h 1400680"/>
              <a:gd name="connsiteX6" fmla="*/ 1205991 w 1240497"/>
              <a:gd name="connsiteY6" fmla="*/ 362309 h 1400680"/>
              <a:gd name="connsiteX7" fmla="*/ 1171486 w 1240497"/>
              <a:gd name="connsiteY7" fmla="*/ 439947 h 1400680"/>
              <a:gd name="connsiteX8" fmla="*/ 1145606 w 1240497"/>
              <a:gd name="connsiteY8" fmla="*/ 457200 h 1400680"/>
              <a:gd name="connsiteX9" fmla="*/ 1076595 w 1240497"/>
              <a:gd name="connsiteY9" fmla="*/ 534837 h 1400680"/>
              <a:gd name="connsiteX10" fmla="*/ 1067969 w 1240497"/>
              <a:gd name="connsiteY10" fmla="*/ 569343 h 1400680"/>
              <a:gd name="connsiteX11" fmla="*/ 1050716 w 1240497"/>
              <a:gd name="connsiteY11" fmla="*/ 646981 h 1400680"/>
              <a:gd name="connsiteX12" fmla="*/ 1033463 w 1240497"/>
              <a:gd name="connsiteY12" fmla="*/ 672860 h 1400680"/>
              <a:gd name="connsiteX13" fmla="*/ 1007584 w 1240497"/>
              <a:gd name="connsiteY13" fmla="*/ 707366 h 1400680"/>
              <a:gd name="connsiteX14" fmla="*/ 973078 w 1240497"/>
              <a:gd name="connsiteY14" fmla="*/ 759124 h 1400680"/>
              <a:gd name="connsiteX15" fmla="*/ 964452 w 1240497"/>
              <a:gd name="connsiteY15" fmla="*/ 897147 h 1400680"/>
              <a:gd name="connsiteX16" fmla="*/ 955825 w 1240497"/>
              <a:gd name="connsiteY16" fmla="*/ 940279 h 1400680"/>
              <a:gd name="connsiteX17" fmla="*/ 938572 w 1240497"/>
              <a:gd name="connsiteY17" fmla="*/ 1000664 h 1400680"/>
              <a:gd name="connsiteX18" fmla="*/ 929946 w 1240497"/>
              <a:gd name="connsiteY18" fmla="*/ 1061049 h 1400680"/>
              <a:gd name="connsiteX19" fmla="*/ 912693 w 1240497"/>
              <a:gd name="connsiteY19" fmla="*/ 1121433 h 1400680"/>
              <a:gd name="connsiteX20" fmla="*/ 895440 w 1240497"/>
              <a:gd name="connsiteY20" fmla="*/ 1190445 h 1400680"/>
              <a:gd name="connsiteX21" fmla="*/ 860935 w 1240497"/>
              <a:gd name="connsiteY21" fmla="*/ 1242203 h 1400680"/>
              <a:gd name="connsiteX22" fmla="*/ 835055 w 1240497"/>
              <a:gd name="connsiteY22" fmla="*/ 1293962 h 1400680"/>
              <a:gd name="connsiteX23" fmla="*/ 809176 w 1240497"/>
              <a:gd name="connsiteY23" fmla="*/ 1319841 h 1400680"/>
              <a:gd name="connsiteX24" fmla="*/ 757418 w 1240497"/>
              <a:gd name="connsiteY24" fmla="*/ 1337094 h 1400680"/>
              <a:gd name="connsiteX25" fmla="*/ 644592 w 1240497"/>
              <a:gd name="connsiteY25" fmla="*/ 1400680 h 1400680"/>
              <a:gd name="connsiteX26" fmla="*/ 545658 w 1240497"/>
              <a:gd name="connsiteY26" fmla="*/ 1333063 h 1400680"/>
              <a:gd name="connsiteX27" fmla="*/ 496296 w 1240497"/>
              <a:gd name="connsiteY27" fmla="*/ 1212814 h 1400680"/>
              <a:gd name="connsiteX28" fmla="*/ 402985 w 1240497"/>
              <a:gd name="connsiteY28" fmla="*/ 1168616 h 1400680"/>
              <a:gd name="connsiteX29" fmla="*/ 204411 w 1240497"/>
              <a:gd name="connsiteY29" fmla="*/ 1173429 h 1400680"/>
              <a:gd name="connsiteX30" fmla="*/ 129245 w 1240497"/>
              <a:gd name="connsiteY30" fmla="*/ 1361635 h 1400680"/>
              <a:gd name="connsiteX31" fmla="*/ 0 w 1240497"/>
              <a:gd name="connsiteY31" fmla="*/ 1390368 h 1400680"/>
              <a:gd name="connsiteX0" fmla="*/ 1231871 w 1240497"/>
              <a:gd name="connsiteY0" fmla="*/ 0 h 1400680"/>
              <a:gd name="connsiteX1" fmla="*/ 1231871 w 1240497"/>
              <a:gd name="connsiteY1" fmla="*/ 0 h 1400680"/>
              <a:gd name="connsiteX2" fmla="*/ 1197365 w 1240497"/>
              <a:gd name="connsiteY2" fmla="*/ 155275 h 1400680"/>
              <a:gd name="connsiteX3" fmla="*/ 1223244 w 1240497"/>
              <a:gd name="connsiteY3" fmla="*/ 207033 h 1400680"/>
              <a:gd name="connsiteX4" fmla="*/ 1240497 w 1240497"/>
              <a:gd name="connsiteY4" fmla="*/ 258792 h 1400680"/>
              <a:gd name="connsiteX5" fmla="*/ 1223244 w 1240497"/>
              <a:gd name="connsiteY5" fmla="*/ 336430 h 1400680"/>
              <a:gd name="connsiteX6" fmla="*/ 1205991 w 1240497"/>
              <a:gd name="connsiteY6" fmla="*/ 362309 h 1400680"/>
              <a:gd name="connsiteX7" fmla="*/ 1171486 w 1240497"/>
              <a:gd name="connsiteY7" fmla="*/ 439947 h 1400680"/>
              <a:gd name="connsiteX8" fmla="*/ 1145606 w 1240497"/>
              <a:gd name="connsiteY8" fmla="*/ 457200 h 1400680"/>
              <a:gd name="connsiteX9" fmla="*/ 1076595 w 1240497"/>
              <a:gd name="connsiteY9" fmla="*/ 534837 h 1400680"/>
              <a:gd name="connsiteX10" fmla="*/ 1067969 w 1240497"/>
              <a:gd name="connsiteY10" fmla="*/ 569343 h 1400680"/>
              <a:gd name="connsiteX11" fmla="*/ 1050716 w 1240497"/>
              <a:gd name="connsiteY11" fmla="*/ 646981 h 1400680"/>
              <a:gd name="connsiteX12" fmla="*/ 1033463 w 1240497"/>
              <a:gd name="connsiteY12" fmla="*/ 672860 h 1400680"/>
              <a:gd name="connsiteX13" fmla="*/ 1007584 w 1240497"/>
              <a:gd name="connsiteY13" fmla="*/ 707366 h 1400680"/>
              <a:gd name="connsiteX14" fmla="*/ 973078 w 1240497"/>
              <a:gd name="connsiteY14" fmla="*/ 759124 h 1400680"/>
              <a:gd name="connsiteX15" fmla="*/ 964452 w 1240497"/>
              <a:gd name="connsiteY15" fmla="*/ 897147 h 1400680"/>
              <a:gd name="connsiteX16" fmla="*/ 955825 w 1240497"/>
              <a:gd name="connsiteY16" fmla="*/ 940279 h 1400680"/>
              <a:gd name="connsiteX17" fmla="*/ 938572 w 1240497"/>
              <a:gd name="connsiteY17" fmla="*/ 1000664 h 1400680"/>
              <a:gd name="connsiteX18" fmla="*/ 929946 w 1240497"/>
              <a:gd name="connsiteY18" fmla="*/ 1061049 h 1400680"/>
              <a:gd name="connsiteX19" fmla="*/ 912693 w 1240497"/>
              <a:gd name="connsiteY19" fmla="*/ 1121433 h 1400680"/>
              <a:gd name="connsiteX20" fmla="*/ 895440 w 1240497"/>
              <a:gd name="connsiteY20" fmla="*/ 1190445 h 1400680"/>
              <a:gd name="connsiteX21" fmla="*/ 860935 w 1240497"/>
              <a:gd name="connsiteY21" fmla="*/ 1242203 h 1400680"/>
              <a:gd name="connsiteX22" fmla="*/ 835055 w 1240497"/>
              <a:gd name="connsiteY22" fmla="*/ 1293962 h 1400680"/>
              <a:gd name="connsiteX23" fmla="*/ 809176 w 1240497"/>
              <a:gd name="connsiteY23" fmla="*/ 1319841 h 1400680"/>
              <a:gd name="connsiteX24" fmla="*/ 757418 w 1240497"/>
              <a:gd name="connsiteY24" fmla="*/ 1337094 h 1400680"/>
              <a:gd name="connsiteX25" fmla="*/ 644592 w 1240497"/>
              <a:gd name="connsiteY25" fmla="*/ 1400680 h 1400680"/>
              <a:gd name="connsiteX26" fmla="*/ 545658 w 1240497"/>
              <a:gd name="connsiteY26" fmla="*/ 1333063 h 1400680"/>
              <a:gd name="connsiteX27" fmla="*/ 496296 w 1240497"/>
              <a:gd name="connsiteY27" fmla="*/ 1212814 h 1400680"/>
              <a:gd name="connsiteX28" fmla="*/ 402985 w 1240497"/>
              <a:gd name="connsiteY28" fmla="*/ 1168616 h 1400680"/>
              <a:gd name="connsiteX29" fmla="*/ 166440 w 1240497"/>
              <a:gd name="connsiteY29" fmla="*/ 1197445 h 1400680"/>
              <a:gd name="connsiteX30" fmla="*/ 129245 w 1240497"/>
              <a:gd name="connsiteY30" fmla="*/ 1361635 h 1400680"/>
              <a:gd name="connsiteX31" fmla="*/ 0 w 1240497"/>
              <a:gd name="connsiteY31" fmla="*/ 1390368 h 1400680"/>
              <a:gd name="connsiteX0" fmla="*/ 1231871 w 1240497"/>
              <a:gd name="connsiteY0" fmla="*/ 0 h 1400680"/>
              <a:gd name="connsiteX1" fmla="*/ 1231871 w 1240497"/>
              <a:gd name="connsiteY1" fmla="*/ 0 h 1400680"/>
              <a:gd name="connsiteX2" fmla="*/ 1197365 w 1240497"/>
              <a:gd name="connsiteY2" fmla="*/ 155275 h 1400680"/>
              <a:gd name="connsiteX3" fmla="*/ 1223244 w 1240497"/>
              <a:gd name="connsiteY3" fmla="*/ 207033 h 1400680"/>
              <a:gd name="connsiteX4" fmla="*/ 1240497 w 1240497"/>
              <a:gd name="connsiteY4" fmla="*/ 258792 h 1400680"/>
              <a:gd name="connsiteX5" fmla="*/ 1223244 w 1240497"/>
              <a:gd name="connsiteY5" fmla="*/ 336430 h 1400680"/>
              <a:gd name="connsiteX6" fmla="*/ 1205991 w 1240497"/>
              <a:gd name="connsiteY6" fmla="*/ 362309 h 1400680"/>
              <a:gd name="connsiteX7" fmla="*/ 1171486 w 1240497"/>
              <a:gd name="connsiteY7" fmla="*/ 439947 h 1400680"/>
              <a:gd name="connsiteX8" fmla="*/ 1145606 w 1240497"/>
              <a:gd name="connsiteY8" fmla="*/ 457200 h 1400680"/>
              <a:gd name="connsiteX9" fmla="*/ 1076595 w 1240497"/>
              <a:gd name="connsiteY9" fmla="*/ 534837 h 1400680"/>
              <a:gd name="connsiteX10" fmla="*/ 1067969 w 1240497"/>
              <a:gd name="connsiteY10" fmla="*/ 569343 h 1400680"/>
              <a:gd name="connsiteX11" fmla="*/ 1050716 w 1240497"/>
              <a:gd name="connsiteY11" fmla="*/ 646981 h 1400680"/>
              <a:gd name="connsiteX12" fmla="*/ 1033463 w 1240497"/>
              <a:gd name="connsiteY12" fmla="*/ 672860 h 1400680"/>
              <a:gd name="connsiteX13" fmla="*/ 1007584 w 1240497"/>
              <a:gd name="connsiteY13" fmla="*/ 707366 h 1400680"/>
              <a:gd name="connsiteX14" fmla="*/ 973078 w 1240497"/>
              <a:gd name="connsiteY14" fmla="*/ 759124 h 1400680"/>
              <a:gd name="connsiteX15" fmla="*/ 964452 w 1240497"/>
              <a:gd name="connsiteY15" fmla="*/ 897147 h 1400680"/>
              <a:gd name="connsiteX16" fmla="*/ 955825 w 1240497"/>
              <a:gd name="connsiteY16" fmla="*/ 940279 h 1400680"/>
              <a:gd name="connsiteX17" fmla="*/ 938572 w 1240497"/>
              <a:gd name="connsiteY17" fmla="*/ 1000664 h 1400680"/>
              <a:gd name="connsiteX18" fmla="*/ 929946 w 1240497"/>
              <a:gd name="connsiteY18" fmla="*/ 1061049 h 1400680"/>
              <a:gd name="connsiteX19" fmla="*/ 912693 w 1240497"/>
              <a:gd name="connsiteY19" fmla="*/ 1121433 h 1400680"/>
              <a:gd name="connsiteX20" fmla="*/ 895440 w 1240497"/>
              <a:gd name="connsiteY20" fmla="*/ 1190445 h 1400680"/>
              <a:gd name="connsiteX21" fmla="*/ 860935 w 1240497"/>
              <a:gd name="connsiteY21" fmla="*/ 1242203 h 1400680"/>
              <a:gd name="connsiteX22" fmla="*/ 835055 w 1240497"/>
              <a:gd name="connsiteY22" fmla="*/ 1293962 h 1400680"/>
              <a:gd name="connsiteX23" fmla="*/ 809176 w 1240497"/>
              <a:gd name="connsiteY23" fmla="*/ 1319841 h 1400680"/>
              <a:gd name="connsiteX24" fmla="*/ 757418 w 1240497"/>
              <a:gd name="connsiteY24" fmla="*/ 1337094 h 1400680"/>
              <a:gd name="connsiteX25" fmla="*/ 644592 w 1240497"/>
              <a:gd name="connsiteY25" fmla="*/ 1400680 h 1400680"/>
              <a:gd name="connsiteX26" fmla="*/ 545658 w 1240497"/>
              <a:gd name="connsiteY26" fmla="*/ 1333063 h 1400680"/>
              <a:gd name="connsiteX27" fmla="*/ 496296 w 1240497"/>
              <a:gd name="connsiteY27" fmla="*/ 1212814 h 1400680"/>
              <a:gd name="connsiteX28" fmla="*/ 402985 w 1240497"/>
              <a:gd name="connsiteY28" fmla="*/ 1168616 h 1400680"/>
              <a:gd name="connsiteX29" fmla="*/ 273963 w 1240497"/>
              <a:gd name="connsiteY29" fmla="*/ 1188794 h 1400680"/>
              <a:gd name="connsiteX30" fmla="*/ 166440 w 1240497"/>
              <a:gd name="connsiteY30" fmla="*/ 1197445 h 1400680"/>
              <a:gd name="connsiteX31" fmla="*/ 129245 w 1240497"/>
              <a:gd name="connsiteY31" fmla="*/ 1361635 h 1400680"/>
              <a:gd name="connsiteX32" fmla="*/ 0 w 1240497"/>
              <a:gd name="connsiteY32" fmla="*/ 1390368 h 1400680"/>
              <a:gd name="connsiteX0" fmla="*/ 1231871 w 1240497"/>
              <a:gd name="connsiteY0" fmla="*/ 0 h 1400680"/>
              <a:gd name="connsiteX1" fmla="*/ 1231871 w 1240497"/>
              <a:gd name="connsiteY1" fmla="*/ 0 h 1400680"/>
              <a:gd name="connsiteX2" fmla="*/ 1197365 w 1240497"/>
              <a:gd name="connsiteY2" fmla="*/ 155275 h 1400680"/>
              <a:gd name="connsiteX3" fmla="*/ 1223244 w 1240497"/>
              <a:gd name="connsiteY3" fmla="*/ 207033 h 1400680"/>
              <a:gd name="connsiteX4" fmla="*/ 1240497 w 1240497"/>
              <a:gd name="connsiteY4" fmla="*/ 258792 h 1400680"/>
              <a:gd name="connsiteX5" fmla="*/ 1223244 w 1240497"/>
              <a:gd name="connsiteY5" fmla="*/ 336430 h 1400680"/>
              <a:gd name="connsiteX6" fmla="*/ 1205991 w 1240497"/>
              <a:gd name="connsiteY6" fmla="*/ 362309 h 1400680"/>
              <a:gd name="connsiteX7" fmla="*/ 1171486 w 1240497"/>
              <a:gd name="connsiteY7" fmla="*/ 439947 h 1400680"/>
              <a:gd name="connsiteX8" fmla="*/ 1145606 w 1240497"/>
              <a:gd name="connsiteY8" fmla="*/ 457200 h 1400680"/>
              <a:gd name="connsiteX9" fmla="*/ 1076595 w 1240497"/>
              <a:gd name="connsiteY9" fmla="*/ 534837 h 1400680"/>
              <a:gd name="connsiteX10" fmla="*/ 1067969 w 1240497"/>
              <a:gd name="connsiteY10" fmla="*/ 569343 h 1400680"/>
              <a:gd name="connsiteX11" fmla="*/ 1050716 w 1240497"/>
              <a:gd name="connsiteY11" fmla="*/ 646981 h 1400680"/>
              <a:gd name="connsiteX12" fmla="*/ 1033463 w 1240497"/>
              <a:gd name="connsiteY12" fmla="*/ 672860 h 1400680"/>
              <a:gd name="connsiteX13" fmla="*/ 1007584 w 1240497"/>
              <a:gd name="connsiteY13" fmla="*/ 707366 h 1400680"/>
              <a:gd name="connsiteX14" fmla="*/ 973078 w 1240497"/>
              <a:gd name="connsiteY14" fmla="*/ 759124 h 1400680"/>
              <a:gd name="connsiteX15" fmla="*/ 964452 w 1240497"/>
              <a:gd name="connsiteY15" fmla="*/ 897147 h 1400680"/>
              <a:gd name="connsiteX16" fmla="*/ 955825 w 1240497"/>
              <a:gd name="connsiteY16" fmla="*/ 940279 h 1400680"/>
              <a:gd name="connsiteX17" fmla="*/ 938572 w 1240497"/>
              <a:gd name="connsiteY17" fmla="*/ 1000664 h 1400680"/>
              <a:gd name="connsiteX18" fmla="*/ 929946 w 1240497"/>
              <a:gd name="connsiteY18" fmla="*/ 1061049 h 1400680"/>
              <a:gd name="connsiteX19" fmla="*/ 912693 w 1240497"/>
              <a:gd name="connsiteY19" fmla="*/ 1121433 h 1400680"/>
              <a:gd name="connsiteX20" fmla="*/ 895440 w 1240497"/>
              <a:gd name="connsiteY20" fmla="*/ 1190445 h 1400680"/>
              <a:gd name="connsiteX21" fmla="*/ 860935 w 1240497"/>
              <a:gd name="connsiteY21" fmla="*/ 1242203 h 1400680"/>
              <a:gd name="connsiteX22" fmla="*/ 835055 w 1240497"/>
              <a:gd name="connsiteY22" fmla="*/ 1293962 h 1400680"/>
              <a:gd name="connsiteX23" fmla="*/ 809176 w 1240497"/>
              <a:gd name="connsiteY23" fmla="*/ 1319841 h 1400680"/>
              <a:gd name="connsiteX24" fmla="*/ 757418 w 1240497"/>
              <a:gd name="connsiteY24" fmla="*/ 1337094 h 1400680"/>
              <a:gd name="connsiteX25" fmla="*/ 644592 w 1240497"/>
              <a:gd name="connsiteY25" fmla="*/ 1400680 h 1400680"/>
              <a:gd name="connsiteX26" fmla="*/ 545658 w 1240497"/>
              <a:gd name="connsiteY26" fmla="*/ 1333063 h 1400680"/>
              <a:gd name="connsiteX27" fmla="*/ 496296 w 1240497"/>
              <a:gd name="connsiteY27" fmla="*/ 1212814 h 1400680"/>
              <a:gd name="connsiteX28" fmla="*/ 402985 w 1240497"/>
              <a:gd name="connsiteY28" fmla="*/ 1168616 h 1400680"/>
              <a:gd name="connsiteX29" fmla="*/ 277938 w 1240497"/>
              <a:gd name="connsiteY29" fmla="*/ 1160964 h 1400680"/>
              <a:gd name="connsiteX30" fmla="*/ 166440 w 1240497"/>
              <a:gd name="connsiteY30" fmla="*/ 1197445 h 1400680"/>
              <a:gd name="connsiteX31" fmla="*/ 129245 w 1240497"/>
              <a:gd name="connsiteY31" fmla="*/ 1361635 h 1400680"/>
              <a:gd name="connsiteX32" fmla="*/ 0 w 1240497"/>
              <a:gd name="connsiteY32" fmla="*/ 1390368 h 14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0497" h="1400680">
                <a:moveTo>
                  <a:pt x="1231871" y="0"/>
                </a:moveTo>
                <a:lnTo>
                  <a:pt x="1231871" y="0"/>
                </a:lnTo>
                <a:cubicBezTo>
                  <a:pt x="1174306" y="80588"/>
                  <a:pt x="1181325" y="42993"/>
                  <a:pt x="1197365" y="155275"/>
                </a:cubicBezTo>
                <a:cubicBezTo>
                  <a:pt x="1202333" y="190049"/>
                  <a:pt x="1208856" y="174661"/>
                  <a:pt x="1223244" y="207033"/>
                </a:cubicBezTo>
                <a:cubicBezTo>
                  <a:pt x="1230630" y="223652"/>
                  <a:pt x="1240497" y="258792"/>
                  <a:pt x="1240497" y="258792"/>
                </a:cubicBezTo>
                <a:cubicBezTo>
                  <a:pt x="1237183" y="278675"/>
                  <a:pt x="1233863" y="315192"/>
                  <a:pt x="1223244" y="336430"/>
                </a:cubicBezTo>
                <a:cubicBezTo>
                  <a:pt x="1218607" y="345703"/>
                  <a:pt x="1211742" y="353683"/>
                  <a:pt x="1205991" y="362309"/>
                </a:cubicBezTo>
                <a:cubicBezTo>
                  <a:pt x="1197451" y="387929"/>
                  <a:pt x="1191989" y="419444"/>
                  <a:pt x="1171486" y="439947"/>
                </a:cubicBezTo>
                <a:cubicBezTo>
                  <a:pt x="1164155" y="447278"/>
                  <a:pt x="1153355" y="450312"/>
                  <a:pt x="1145606" y="457200"/>
                </a:cubicBezTo>
                <a:cubicBezTo>
                  <a:pt x="1097262" y="500173"/>
                  <a:pt x="1102817" y="495505"/>
                  <a:pt x="1076595" y="534837"/>
                </a:cubicBezTo>
                <a:cubicBezTo>
                  <a:pt x="1073720" y="546339"/>
                  <a:pt x="1070294" y="557717"/>
                  <a:pt x="1067969" y="569343"/>
                </a:cubicBezTo>
                <a:cubicBezTo>
                  <a:pt x="1063553" y="591423"/>
                  <a:pt x="1061906" y="624600"/>
                  <a:pt x="1050716" y="646981"/>
                </a:cubicBezTo>
                <a:cubicBezTo>
                  <a:pt x="1046080" y="656254"/>
                  <a:pt x="1039489" y="664424"/>
                  <a:pt x="1033463" y="672860"/>
                </a:cubicBezTo>
                <a:cubicBezTo>
                  <a:pt x="1025106" y="684559"/>
                  <a:pt x="1015829" y="695588"/>
                  <a:pt x="1007584" y="707366"/>
                </a:cubicBezTo>
                <a:cubicBezTo>
                  <a:pt x="995693" y="724353"/>
                  <a:pt x="973078" y="759124"/>
                  <a:pt x="973078" y="759124"/>
                </a:cubicBezTo>
                <a:cubicBezTo>
                  <a:pt x="970203" y="805132"/>
                  <a:pt x="968822" y="851257"/>
                  <a:pt x="964452" y="897147"/>
                </a:cubicBezTo>
                <a:cubicBezTo>
                  <a:pt x="963062" y="911743"/>
                  <a:pt x="959006" y="925966"/>
                  <a:pt x="955825" y="940279"/>
                </a:cubicBezTo>
                <a:cubicBezTo>
                  <a:pt x="948603" y="972779"/>
                  <a:pt x="948180" y="971841"/>
                  <a:pt x="938572" y="1000664"/>
                </a:cubicBezTo>
                <a:cubicBezTo>
                  <a:pt x="935697" y="1020792"/>
                  <a:pt x="933583" y="1041044"/>
                  <a:pt x="929946" y="1061049"/>
                </a:cubicBezTo>
                <a:cubicBezTo>
                  <a:pt x="919187" y="1120228"/>
                  <a:pt x="925014" y="1072149"/>
                  <a:pt x="912693" y="1121433"/>
                </a:cubicBezTo>
                <a:cubicBezTo>
                  <a:pt x="909215" y="1135346"/>
                  <a:pt x="904406" y="1174307"/>
                  <a:pt x="895440" y="1190445"/>
                </a:cubicBezTo>
                <a:cubicBezTo>
                  <a:pt x="885370" y="1208571"/>
                  <a:pt x="867492" y="1222532"/>
                  <a:pt x="860935" y="1242203"/>
                </a:cubicBezTo>
                <a:cubicBezTo>
                  <a:pt x="852289" y="1268141"/>
                  <a:pt x="853636" y="1271665"/>
                  <a:pt x="835055" y="1293962"/>
                </a:cubicBezTo>
                <a:cubicBezTo>
                  <a:pt x="827245" y="1303334"/>
                  <a:pt x="819840" y="1313916"/>
                  <a:pt x="809176" y="1319841"/>
                </a:cubicBezTo>
                <a:cubicBezTo>
                  <a:pt x="793279" y="1328673"/>
                  <a:pt x="774671" y="1331343"/>
                  <a:pt x="757418" y="1337094"/>
                </a:cubicBezTo>
                <a:cubicBezTo>
                  <a:pt x="714950" y="1351250"/>
                  <a:pt x="705309" y="1390560"/>
                  <a:pt x="644592" y="1400680"/>
                </a:cubicBezTo>
                <a:cubicBezTo>
                  <a:pt x="581332" y="1397804"/>
                  <a:pt x="608533" y="1340608"/>
                  <a:pt x="545658" y="1333063"/>
                </a:cubicBezTo>
                <a:cubicBezTo>
                  <a:pt x="520942" y="1301752"/>
                  <a:pt x="510798" y="1242331"/>
                  <a:pt x="496296" y="1212814"/>
                </a:cubicBezTo>
                <a:cubicBezTo>
                  <a:pt x="486107" y="1186172"/>
                  <a:pt x="437643" y="1185829"/>
                  <a:pt x="402985" y="1168616"/>
                </a:cubicBezTo>
                <a:cubicBezTo>
                  <a:pt x="365930" y="1164613"/>
                  <a:pt x="317362" y="1156159"/>
                  <a:pt x="277938" y="1160964"/>
                </a:cubicBezTo>
                <a:cubicBezTo>
                  <a:pt x="238514" y="1165769"/>
                  <a:pt x="190560" y="1168638"/>
                  <a:pt x="166440" y="1197445"/>
                </a:cubicBezTo>
                <a:cubicBezTo>
                  <a:pt x="148374" y="1199530"/>
                  <a:pt x="129245" y="1361635"/>
                  <a:pt x="129245" y="1361635"/>
                </a:cubicBezTo>
                <a:cubicBezTo>
                  <a:pt x="120619" y="1367386"/>
                  <a:pt x="9273" y="1385731"/>
                  <a:pt x="0" y="1390368"/>
                </a:cubicBezTo>
              </a:path>
            </a:pathLst>
          </a:cu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orma livre 18"/>
          <p:cNvSpPr/>
          <p:nvPr/>
        </p:nvSpPr>
        <p:spPr>
          <a:xfrm>
            <a:off x="4983610" y="3966155"/>
            <a:ext cx="1262207" cy="311378"/>
          </a:xfrm>
          <a:custGeom>
            <a:avLst/>
            <a:gdLst>
              <a:gd name="connsiteX0" fmla="*/ 0 w 1007390"/>
              <a:gd name="connsiteY0" fmla="*/ 16415 h 124904"/>
              <a:gd name="connsiteX1" fmla="*/ 294468 w 1007390"/>
              <a:gd name="connsiteY1" fmla="*/ 16415 h 124904"/>
              <a:gd name="connsiteX2" fmla="*/ 356461 w 1007390"/>
              <a:gd name="connsiteY2" fmla="*/ 47412 h 124904"/>
              <a:gd name="connsiteX3" fmla="*/ 464949 w 1007390"/>
              <a:gd name="connsiteY3" fmla="*/ 78408 h 124904"/>
              <a:gd name="connsiteX4" fmla="*/ 526942 w 1007390"/>
              <a:gd name="connsiteY4" fmla="*/ 109405 h 124904"/>
              <a:gd name="connsiteX5" fmla="*/ 774915 w 1007390"/>
              <a:gd name="connsiteY5" fmla="*/ 78408 h 124904"/>
              <a:gd name="connsiteX6" fmla="*/ 867905 w 1007390"/>
              <a:gd name="connsiteY6" fmla="*/ 917 h 124904"/>
              <a:gd name="connsiteX7" fmla="*/ 976393 w 1007390"/>
              <a:gd name="connsiteY7" fmla="*/ 16415 h 124904"/>
              <a:gd name="connsiteX8" fmla="*/ 1007390 w 1007390"/>
              <a:gd name="connsiteY8" fmla="*/ 47412 h 12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390" h="124904">
                <a:moveTo>
                  <a:pt x="0" y="16415"/>
                </a:moveTo>
                <a:cubicBezTo>
                  <a:pt x="121233" y="5394"/>
                  <a:pt x="180085" y="-12181"/>
                  <a:pt x="294468" y="16415"/>
                </a:cubicBezTo>
                <a:cubicBezTo>
                  <a:pt x="316882" y="22018"/>
                  <a:pt x="335226" y="38311"/>
                  <a:pt x="356461" y="47412"/>
                </a:cubicBezTo>
                <a:cubicBezTo>
                  <a:pt x="387587" y="60752"/>
                  <a:pt x="433493" y="70544"/>
                  <a:pt x="464949" y="78408"/>
                </a:cubicBezTo>
                <a:cubicBezTo>
                  <a:pt x="485613" y="88740"/>
                  <a:pt x="505024" y="102099"/>
                  <a:pt x="526942" y="109405"/>
                </a:cubicBezTo>
                <a:cubicBezTo>
                  <a:pt x="632436" y="144570"/>
                  <a:pt x="645557" y="113688"/>
                  <a:pt x="774915" y="78408"/>
                </a:cubicBezTo>
                <a:cubicBezTo>
                  <a:pt x="786623" y="66700"/>
                  <a:pt x="843929" y="3315"/>
                  <a:pt x="867905" y="917"/>
                </a:cubicBezTo>
                <a:cubicBezTo>
                  <a:pt x="904254" y="-2718"/>
                  <a:pt x="941738" y="4863"/>
                  <a:pt x="976393" y="16415"/>
                </a:cubicBezTo>
                <a:cubicBezTo>
                  <a:pt x="990255" y="21036"/>
                  <a:pt x="997058" y="37080"/>
                  <a:pt x="1007390" y="4741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Forma livre 27"/>
          <p:cNvSpPr/>
          <p:nvPr/>
        </p:nvSpPr>
        <p:spPr>
          <a:xfrm>
            <a:off x="6555783" y="4417017"/>
            <a:ext cx="1022888" cy="542441"/>
          </a:xfrm>
          <a:custGeom>
            <a:avLst/>
            <a:gdLst>
              <a:gd name="connsiteX0" fmla="*/ 0 w 1022888"/>
              <a:gd name="connsiteY0" fmla="*/ 0 h 542441"/>
              <a:gd name="connsiteX1" fmla="*/ 139485 w 1022888"/>
              <a:gd name="connsiteY1" fmla="*/ 15498 h 542441"/>
              <a:gd name="connsiteX2" fmla="*/ 185980 w 1022888"/>
              <a:gd name="connsiteY2" fmla="*/ 30997 h 542441"/>
              <a:gd name="connsiteX3" fmla="*/ 216976 w 1022888"/>
              <a:gd name="connsiteY3" fmla="*/ 123986 h 542441"/>
              <a:gd name="connsiteX4" fmla="*/ 232475 w 1022888"/>
              <a:gd name="connsiteY4" fmla="*/ 185980 h 542441"/>
              <a:gd name="connsiteX5" fmla="*/ 278970 w 1022888"/>
              <a:gd name="connsiteY5" fmla="*/ 201478 h 542441"/>
              <a:gd name="connsiteX6" fmla="*/ 449451 w 1022888"/>
              <a:gd name="connsiteY6" fmla="*/ 201478 h 542441"/>
              <a:gd name="connsiteX7" fmla="*/ 480448 w 1022888"/>
              <a:gd name="connsiteY7" fmla="*/ 247973 h 542441"/>
              <a:gd name="connsiteX8" fmla="*/ 526942 w 1022888"/>
              <a:gd name="connsiteY8" fmla="*/ 278969 h 542441"/>
              <a:gd name="connsiteX9" fmla="*/ 542441 w 1022888"/>
              <a:gd name="connsiteY9" fmla="*/ 325464 h 542441"/>
              <a:gd name="connsiteX10" fmla="*/ 573437 w 1022888"/>
              <a:gd name="connsiteY10" fmla="*/ 371959 h 542441"/>
              <a:gd name="connsiteX11" fmla="*/ 635431 w 1022888"/>
              <a:gd name="connsiteY11" fmla="*/ 542441 h 542441"/>
              <a:gd name="connsiteX12" fmla="*/ 712922 w 1022888"/>
              <a:gd name="connsiteY12" fmla="*/ 480447 h 542441"/>
              <a:gd name="connsiteX13" fmla="*/ 759417 w 1022888"/>
              <a:gd name="connsiteY13" fmla="*/ 464949 h 542441"/>
              <a:gd name="connsiteX14" fmla="*/ 852407 w 1022888"/>
              <a:gd name="connsiteY14" fmla="*/ 418454 h 542441"/>
              <a:gd name="connsiteX15" fmla="*/ 1007390 w 1022888"/>
              <a:gd name="connsiteY15" fmla="*/ 433952 h 542441"/>
              <a:gd name="connsiteX16" fmla="*/ 1022888 w 1022888"/>
              <a:gd name="connsiteY16" fmla="*/ 433952 h 54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22888" h="542441">
                <a:moveTo>
                  <a:pt x="0" y="0"/>
                </a:moveTo>
                <a:cubicBezTo>
                  <a:pt x="46495" y="5166"/>
                  <a:pt x="93340" y="7807"/>
                  <a:pt x="139485" y="15498"/>
                </a:cubicBezTo>
                <a:cubicBezTo>
                  <a:pt x="155599" y="18184"/>
                  <a:pt x="176484" y="17703"/>
                  <a:pt x="185980" y="30997"/>
                </a:cubicBezTo>
                <a:cubicBezTo>
                  <a:pt x="204971" y="57584"/>
                  <a:pt x="209051" y="92289"/>
                  <a:pt x="216976" y="123986"/>
                </a:cubicBezTo>
                <a:cubicBezTo>
                  <a:pt x="222142" y="144651"/>
                  <a:pt x="219169" y="169347"/>
                  <a:pt x="232475" y="185980"/>
                </a:cubicBezTo>
                <a:cubicBezTo>
                  <a:pt x="242680" y="198737"/>
                  <a:pt x="263472" y="196312"/>
                  <a:pt x="278970" y="201478"/>
                </a:cubicBezTo>
                <a:cubicBezTo>
                  <a:pt x="339783" y="189315"/>
                  <a:pt x="387132" y="170319"/>
                  <a:pt x="449451" y="201478"/>
                </a:cubicBezTo>
                <a:cubicBezTo>
                  <a:pt x="466111" y="209808"/>
                  <a:pt x="467277" y="234802"/>
                  <a:pt x="480448" y="247973"/>
                </a:cubicBezTo>
                <a:cubicBezTo>
                  <a:pt x="493619" y="261144"/>
                  <a:pt x="511444" y="268637"/>
                  <a:pt x="526942" y="278969"/>
                </a:cubicBezTo>
                <a:cubicBezTo>
                  <a:pt x="532108" y="294467"/>
                  <a:pt x="535135" y="310852"/>
                  <a:pt x="542441" y="325464"/>
                </a:cubicBezTo>
                <a:cubicBezTo>
                  <a:pt x="550771" y="342124"/>
                  <a:pt x="569249" y="353809"/>
                  <a:pt x="573437" y="371959"/>
                </a:cubicBezTo>
                <a:cubicBezTo>
                  <a:pt x="614820" y="551284"/>
                  <a:pt x="532049" y="507979"/>
                  <a:pt x="635431" y="542441"/>
                </a:cubicBezTo>
                <a:cubicBezTo>
                  <a:pt x="752298" y="503483"/>
                  <a:pt x="612772" y="560566"/>
                  <a:pt x="712922" y="480447"/>
                </a:cubicBezTo>
                <a:cubicBezTo>
                  <a:pt x="725679" y="470242"/>
                  <a:pt x="743919" y="470115"/>
                  <a:pt x="759417" y="464949"/>
                </a:cubicBezTo>
                <a:cubicBezTo>
                  <a:pt x="782926" y="449276"/>
                  <a:pt x="820323" y="418454"/>
                  <a:pt x="852407" y="418454"/>
                </a:cubicBezTo>
                <a:cubicBezTo>
                  <a:pt x="904326" y="418454"/>
                  <a:pt x="955685" y="429252"/>
                  <a:pt x="1007390" y="433952"/>
                </a:cubicBezTo>
                <a:cubicBezTo>
                  <a:pt x="1012535" y="434420"/>
                  <a:pt x="1017722" y="433952"/>
                  <a:pt x="1022888" y="433952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Forma livre 28"/>
          <p:cNvSpPr/>
          <p:nvPr/>
        </p:nvSpPr>
        <p:spPr>
          <a:xfrm>
            <a:off x="5129939" y="4262034"/>
            <a:ext cx="1115878" cy="495946"/>
          </a:xfrm>
          <a:custGeom>
            <a:avLst/>
            <a:gdLst>
              <a:gd name="connsiteX0" fmla="*/ 1115878 w 1115878"/>
              <a:gd name="connsiteY0" fmla="*/ 0 h 495946"/>
              <a:gd name="connsiteX1" fmla="*/ 1038386 w 1115878"/>
              <a:gd name="connsiteY1" fmla="*/ 15498 h 495946"/>
              <a:gd name="connsiteX2" fmla="*/ 991892 w 1115878"/>
              <a:gd name="connsiteY2" fmla="*/ 61993 h 495946"/>
              <a:gd name="connsiteX3" fmla="*/ 945397 w 1115878"/>
              <a:gd name="connsiteY3" fmla="*/ 92990 h 495946"/>
              <a:gd name="connsiteX4" fmla="*/ 883403 w 1115878"/>
              <a:gd name="connsiteY4" fmla="*/ 139485 h 495946"/>
              <a:gd name="connsiteX5" fmla="*/ 852407 w 1115878"/>
              <a:gd name="connsiteY5" fmla="*/ 185980 h 495946"/>
              <a:gd name="connsiteX6" fmla="*/ 836908 w 1115878"/>
              <a:gd name="connsiteY6" fmla="*/ 232474 h 495946"/>
              <a:gd name="connsiteX7" fmla="*/ 759417 w 1115878"/>
              <a:gd name="connsiteY7" fmla="*/ 325464 h 495946"/>
              <a:gd name="connsiteX8" fmla="*/ 697424 w 1115878"/>
              <a:gd name="connsiteY8" fmla="*/ 340963 h 495946"/>
              <a:gd name="connsiteX9" fmla="*/ 526942 w 1115878"/>
              <a:gd name="connsiteY9" fmla="*/ 371959 h 495946"/>
              <a:gd name="connsiteX10" fmla="*/ 46495 w 1115878"/>
              <a:gd name="connsiteY10" fmla="*/ 371959 h 495946"/>
              <a:gd name="connsiteX11" fmla="*/ 15498 w 1115878"/>
              <a:gd name="connsiteY11" fmla="*/ 464949 h 495946"/>
              <a:gd name="connsiteX12" fmla="*/ 0 w 1115878"/>
              <a:gd name="connsiteY12" fmla="*/ 495946 h 49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5878" h="495946">
                <a:moveTo>
                  <a:pt x="1115878" y="0"/>
                </a:moveTo>
                <a:cubicBezTo>
                  <a:pt x="1090047" y="5166"/>
                  <a:pt x="1061947" y="3717"/>
                  <a:pt x="1038386" y="15498"/>
                </a:cubicBezTo>
                <a:cubicBezTo>
                  <a:pt x="1018782" y="25300"/>
                  <a:pt x="1008730" y="47961"/>
                  <a:pt x="991892" y="61993"/>
                </a:cubicBezTo>
                <a:cubicBezTo>
                  <a:pt x="977583" y="73918"/>
                  <a:pt x="960554" y="82163"/>
                  <a:pt x="945397" y="92990"/>
                </a:cubicBezTo>
                <a:cubicBezTo>
                  <a:pt x="924378" y="108004"/>
                  <a:pt x="904068" y="123987"/>
                  <a:pt x="883403" y="139485"/>
                </a:cubicBezTo>
                <a:cubicBezTo>
                  <a:pt x="873071" y="154983"/>
                  <a:pt x="860737" y="169320"/>
                  <a:pt x="852407" y="185980"/>
                </a:cubicBezTo>
                <a:cubicBezTo>
                  <a:pt x="845101" y="200592"/>
                  <a:pt x="844214" y="217862"/>
                  <a:pt x="836908" y="232474"/>
                </a:cubicBezTo>
                <a:cubicBezTo>
                  <a:pt x="824069" y="258153"/>
                  <a:pt x="783412" y="311752"/>
                  <a:pt x="759417" y="325464"/>
                </a:cubicBezTo>
                <a:cubicBezTo>
                  <a:pt x="740923" y="336032"/>
                  <a:pt x="718381" y="337153"/>
                  <a:pt x="697424" y="340963"/>
                </a:cubicBezTo>
                <a:cubicBezTo>
                  <a:pt x="493785" y="377989"/>
                  <a:pt x="667562" y="336805"/>
                  <a:pt x="526942" y="371959"/>
                </a:cubicBezTo>
                <a:cubicBezTo>
                  <a:pt x="430515" y="365531"/>
                  <a:pt x="138781" y="336070"/>
                  <a:pt x="46495" y="371959"/>
                </a:cubicBezTo>
                <a:cubicBezTo>
                  <a:pt x="16043" y="383801"/>
                  <a:pt x="30110" y="435725"/>
                  <a:pt x="15498" y="464949"/>
                </a:cubicBezTo>
                <a:lnTo>
                  <a:pt x="0" y="495946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0" name="Picture 2" descr="C:\Users\DPEA-E\Pictures\transfer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14290"/>
            <a:ext cx="6310314" cy="2214579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214290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413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:\Users\PC\AppData\Local\Microsoft\Windows\INetCache\Content.Word\20180621_1029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42910" y="-357214"/>
            <a:ext cx="34290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C:\Users\PC\AppData\Local\Microsoft\Windows\INetCache\Content.Word\20180621_1030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643314"/>
            <a:ext cx="442915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C:\Users\PC\Pictures\Picasa\Exportações\P. CABONDA E CANGANDALA\DSC081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2852"/>
            <a:ext cx="435771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C:\Users\PC\Pictures\Picasa\Exportações\R2\20180117_1018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643314"/>
            <a:ext cx="435771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61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814"/>
            <a:ext cx="8784976" cy="151216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4" name="Canto dobrado 3"/>
          <p:cNvSpPr/>
          <p:nvPr/>
        </p:nvSpPr>
        <p:spPr>
          <a:xfrm>
            <a:off x="179512" y="1673982"/>
            <a:ext cx="8784976" cy="5067386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25003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DPEA-E\Pictures\transfer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14290"/>
            <a:ext cx="6357982" cy="1428759"/>
          </a:xfrm>
          <a:prstGeom prst="rect">
            <a:avLst/>
          </a:prstGeom>
          <a:noFill/>
        </p:spPr>
      </p:pic>
      <p:sp>
        <p:nvSpPr>
          <p:cNvPr id="10" name="Retângulo 3"/>
          <p:cNvSpPr/>
          <p:nvPr/>
        </p:nvSpPr>
        <p:spPr>
          <a:xfrm>
            <a:off x="142844" y="1714488"/>
            <a:ext cx="8804580" cy="4090351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97560" algn="l"/>
              </a:tabLst>
            </a:pPr>
            <a:r>
              <a:rPr lang="pt-PT" sz="1200" b="1" dirty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PT" sz="1200" b="1" dirty="0" smtClean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PRINCIPAIS CONSTRANGIMENTOS/DESAFIOS:</a:t>
            </a:r>
          </a:p>
          <a:p>
            <a:pPr marL="400050" indent="-400050" algn="just">
              <a:lnSpc>
                <a:spcPct val="115000"/>
              </a:lnSpc>
              <a:spcAft>
                <a:spcPts val="0"/>
              </a:spcAft>
              <a:buFont typeface="+mj-lt"/>
              <a:buAutoNum type="romanLcPeriod"/>
              <a:tabLst>
                <a:tab pos="797560" algn="l"/>
              </a:tabLst>
            </a:pPr>
            <a:r>
              <a:rPr lang="pt-PT" sz="1200" b="1" dirty="0" smtClean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Nível </a:t>
            </a:r>
            <a:r>
              <a:rPr lang="pt-PT" sz="1200" b="1" dirty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Procura claramente superior a </a:t>
            </a:r>
            <a:r>
              <a:rPr lang="pt-PT" sz="1200" b="1" dirty="0" smtClean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Oferta</a:t>
            </a:r>
          </a:p>
          <a:p>
            <a:pPr marL="400050" indent="-400050" algn="just">
              <a:lnSpc>
                <a:spcPct val="115000"/>
              </a:lnSpc>
              <a:spcAft>
                <a:spcPts val="0"/>
              </a:spcAft>
              <a:buFont typeface="+mj-lt"/>
              <a:buAutoNum type="romanLcPeriod"/>
              <a:tabLst>
                <a:tab pos="797560" algn="l"/>
              </a:tabLst>
            </a:pPr>
            <a:r>
              <a:rPr lang="pt-PT" sz="1200" b="1" dirty="0" smtClean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Produção e adução insuficiente para atender as 4.400 novas ligações na Cidade de Malanje</a:t>
            </a:r>
          </a:p>
          <a:p>
            <a:pPr marL="400050" indent="-400050" algn="just">
              <a:lnSpc>
                <a:spcPct val="115000"/>
              </a:lnSpc>
              <a:spcAft>
                <a:spcPts val="0"/>
              </a:spcAft>
              <a:buFont typeface="+mj-lt"/>
              <a:buAutoNum type="romanLcPeriod"/>
              <a:tabLst>
                <a:tab pos="797560" algn="l"/>
              </a:tabLst>
            </a:pPr>
            <a:r>
              <a:rPr lang="pt-PT" sz="1200" b="1" dirty="0" smtClean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Baixa </a:t>
            </a:r>
            <a:r>
              <a:rPr lang="pt-PT" sz="1200" b="1" dirty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taxa de ligação </a:t>
            </a:r>
            <a:r>
              <a:rPr lang="pt-PT" sz="1200" b="1" dirty="0" smtClean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domiciliária</a:t>
            </a:r>
          </a:p>
          <a:p>
            <a:pPr marL="400050" indent="-400050" algn="just">
              <a:lnSpc>
                <a:spcPct val="115000"/>
              </a:lnSpc>
              <a:spcAft>
                <a:spcPts val="0"/>
              </a:spcAft>
              <a:buFont typeface="+mj-lt"/>
              <a:buAutoNum type="romanLcPeriod"/>
              <a:tabLst>
                <a:tab pos="797560" algn="l"/>
              </a:tabLst>
            </a:pPr>
            <a:r>
              <a:rPr lang="pt-PT" sz="1200" b="1" dirty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PT" sz="1200" b="1" dirty="0" smtClean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emora </a:t>
            </a:r>
            <a:r>
              <a:rPr lang="pt-PT" sz="1200" b="1" dirty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implementação dos projectos complexos</a:t>
            </a:r>
            <a:r>
              <a:rPr lang="pt-PT" sz="1200" b="1" dirty="0" smtClean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00050" indent="-400050" algn="just">
              <a:lnSpc>
                <a:spcPct val="115000"/>
              </a:lnSpc>
              <a:spcAft>
                <a:spcPts val="0"/>
              </a:spcAft>
              <a:buFont typeface="+mj-lt"/>
              <a:buAutoNum type="romanLcPeriod"/>
              <a:tabLst>
                <a:tab pos="797560" algn="l"/>
              </a:tabLst>
            </a:pPr>
            <a:r>
              <a:rPr lang="pt-PT" sz="1200" b="1" dirty="0" smtClean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Rede </a:t>
            </a:r>
            <a:r>
              <a:rPr lang="pt-PT" sz="1200" b="1" dirty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saneamento insuficiente e sem estação de tratamento de águas usadas</a:t>
            </a:r>
          </a:p>
          <a:p>
            <a:pPr marL="400050" indent="-400050" algn="just">
              <a:lnSpc>
                <a:spcPct val="115000"/>
              </a:lnSpc>
              <a:spcAft>
                <a:spcPts val="0"/>
              </a:spcAft>
              <a:buFont typeface="+mj-lt"/>
              <a:buAutoNum type="romanLcPeriod"/>
              <a:tabLst>
                <a:tab pos="797560" algn="l"/>
              </a:tabLst>
            </a:pPr>
            <a:r>
              <a:rPr lang="pt-PT" sz="1200" b="1" dirty="0" smtClean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Deficiente </a:t>
            </a:r>
            <a:r>
              <a:rPr lang="pt-PT" sz="1200" b="1" dirty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gestão, operação e manutenção das infra-estruturas de Sistemas de Abastecimento de Águas concluídos nos Municípios, Comunas e aldeias a disposição da população;</a:t>
            </a:r>
          </a:p>
          <a:p>
            <a:pPr marL="400050" indent="-400050" algn="just">
              <a:lnSpc>
                <a:spcPct val="115000"/>
              </a:lnSpc>
              <a:spcAft>
                <a:spcPts val="0"/>
              </a:spcAft>
              <a:buFont typeface="+mj-lt"/>
              <a:buAutoNum type="romanLcPeriod"/>
              <a:tabLst>
                <a:tab pos="797560" algn="l"/>
              </a:tabLst>
            </a:pPr>
            <a:r>
              <a:rPr lang="pt-PT" sz="1200" b="1" dirty="0" smtClean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Falta </a:t>
            </a:r>
            <a:r>
              <a:rPr lang="pt-PT" sz="1200" b="1" dirty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peças e sobressalentes para a reparação e manutenção das bombas manuais padrão, implantadas na Província; </a:t>
            </a:r>
          </a:p>
          <a:p>
            <a:pPr marL="400050" indent="-400050" algn="just">
              <a:lnSpc>
                <a:spcPct val="115000"/>
              </a:lnSpc>
              <a:spcAft>
                <a:spcPts val="0"/>
              </a:spcAft>
              <a:buFont typeface="+mj-lt"/>
              <a:buAutoNum type="romanLcPeriod"/>
              <a:tabLst>
                <a:tab pos="797560" algn="l"/>
              </a:tabLst>
            </a:pPr>
            <a:r>
              <a:rPr lang="pt-PT" sz="1200" b="1" dirty="0" smtClean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Reduzido </a:t>
            </a:r>
            <a:r>
              <a:rPr lang="pt-PT" sz="1200" b="1" dirty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de </a:t>
            </a:r>
            <a:r>
              <a:rPr lang="pt-PT" sz="1200" b="1" dirty="0" smtClean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técnicos </a:t>
            </a:r>
            <a:r>
              <a:rPr lang="pt-PT" sz="1200" b="1" dirty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especialidade no Sector de Águas a nível Provincial e Municipal;</a:t>
            </a:r>
          </a:p>
          <a:p>
            <a:pPr marL="400050" indent="-400050" algn="just">
              <a:lnSpc>
                <a:spcPct val="115000"/>
              </a:lnSpc>
              <a:spcAft>
                <a:spcPts val="0"/>
              </a:spcAft>
              <a:buFont typeface="+mj-lt"/>
              <a:buAutoNum type="romanLcPeriod"/>
              <a:tabLst>
                <a:tab pos="797560" algn="l"/>
              </a:tabLst>
            </a:pPr>
            <a:r>
              <a:rPr lang="pt-PT" sz="1200" b="1" dirty="0" smtClean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Paralização dos Projectos </a:t>
            </a:r>
            <a:r>
              <a:rPr lang="pt-PT" sz="1200" b="1" dirty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água, </a:t>
            </a:r>
            <a:r>
              <a:rPr lang="pt-PT" sz="1200" b="1" dirty="0" smtClean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falta de pagamentos, associado </a:t>
            </a:r>
            <a:r>
              <a:rPr lang="pt-PT" sz="1200" b="1" dirty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PT" sz="1200" b="1" dirty="0" smtClean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 conjuntura económica do país.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97560" algn="l"/>
              </a:tabLst>
            </a:pPr>
            <a:endParaRPr lang="pt-PT" sz="1200" b="1" dirty="0">
              <a:latin typeface="Century Gothic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>
              <a:lnSpc>
                <a:spcPct val="115000"/>
              </a:lnSpc>
              <a:spcAft>
                <a:spcPts val="0"/>
              </a:spcAft>
              <a:buFont typeface="+mj-lt"/>
              <a:buAutoNum type="romanLcPeriod"/>
              <a:tabLst>
                <a:tab pos="797560" algn="l"/>
              </a:tabLst>
            </a:pPr>
            <a:endParaRPr lang="pt-PT" sz="1200" b="1" dirty="0" smtClean="0">
              <a:latin typeface="Century Gothic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97560" algn="l"/>
              </a:tabLst>
            </a:pPr>
            <a:endParaRPr lang="pt-PT" sz="16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PT" sz="1600" b="1" dirty="0" smtClean="0"/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797560" algn="l"/>
              </a:tabLst>
            </a:pPr>
            <a:endParaRPr lang="pt-PT" sz="16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31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814"/>
            <a:ext cx="8784976" cy="151216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4" name="Canto dobrado 3"/>
          <p:cNvSpPr/>
          <p:nvPr/>
        </p:nvSpPr>
        <p:spPr>
          <a:xfrm>
            <a:off x="179512" y="1673982"/>
            <a:ext cx="8784976" cy="5067386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25003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DPEA-E\Pictures\transfer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14290"/>
            <a:ext cx="6357982" cy="1428759"/>
          </a:xfrm>
          <a:prstGeom prst="rect">
            <a:avLst/>
          </a:prstGeom>
          <a:noFill/>
        </p:spPr>
      </p:pic>
      <p:sp>
        <p:nvSpPr>
          <p:cNvPr id="10" name="Retângulo 8"/>
          <p:cNvSpPr/>
          <p:nvPr/>
        </p:nvSpPr>
        <p:spPr>
          <a:xfrm>
            <a:off x="142844" y="1357298"/>
            <a:ext cx="9001156" cy="5720027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797560" algn="l"/>
              </a:tabLst>
            </a:pPr>
            <a:endParaRPr lang="pt-PT" sz="16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797560" algn="l"/>
              </a:tabLst>
            </a:pPr>
            <a:r>
              <a:rPr lang="pt-PT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pt-PT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PT" sz="1400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PROJECTOS/ACTIVIDADES EM PERSPECTIVAS</a:t>
            </a:r>
          </a:p>
          <a:p>
            <a:pPr lvl="1">
              <a:lnSpc>
                <a:spcPct val="115000"/>
              </a:lnSpc>
              <a:tabLst>
                <a:tab pos="797560" algn="l"/>
              </a:tabLst>
            </a:pPr>
            <a:endParaRPr lang="pt-PT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lnSpc>
                <a:spcPct val="115000"/>
              </a:lnSpc>
              <a:buFont typeface="+mj-lt"/>
              <a:buAutoNum type="romanLcPeriod"/>
              <a:tabLst>
                <a:tab pos="797560" algn="l"/>
              </a:tabLst>
            </a:pPr>
            <a:r>
              <a:rPr lang="pt-PT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Reforço do Sistema de Abastecimento de Água da Cidade de Malanje (1ª fase) – Nova ECTA a partir do Rio Cuije</a:t>
            </a:r>
          </a:p>
          <a:p>
            <a:pPr lvl="1">
              <a:lnSpc>
                <a:spcPct val="115000"/>
              </a:lnSpc>
              <a:tabLst>
                <a:tab pos="797560" algn="l"/>
              </a:tabLst>
            </a:pPr>
            <a:r>
              <a:rPr lang="pt-PT" sz="1400" dirty="0"/>
              <a:t>Este projecto prevê a construção de uma nova Estação de Captação e Tratamento de Água a partir do rio Cuije, a cerca de 15km a Leste da cidade de Malanje, e incluirá a construção de 3 Centros de Distribuição de água nas Zonas da Catepa, Vanvuala e Carreira de Tiro, junto a futura Centralidade de Malanje</a:t>
            </a:r>
            <a:r>
              <a:rPr lang="pt-PT" sz="1400" dirty="0" smtClean="0"/>
              <a:t>.</a:t>
            </a:r>
            <a:endParaRPr lang="pt-PT" sz="1400" dirty="0"/>
          </a:p>
          <a:p>
            <a:pPr marL="400050" indent="-400050">
              <a:lnSpc>
                <a:spcPct val="115000"/>
              </a:lnSpc>
              <a:buFont typeface="+mj-lt"/>
              <a:buAutoNum type="romanLcPeriod"/>
              <a:tabLst>
                <a:tab pos="797560" algn="l"/>
              </a:tabLst>
            </a:pPr>
            <a:r>
              <a:rPr lang="pt-PT" sz="1400" b="1" dirty="0"/>
              <a:t>Plano de Monitorização da Qualidade da Água na Província de Malanje</a:t>
            </a:r>
          </a:p>
          <a:p>
            <a:pPr marL="400050" indent="-400050">
              <a:lnSpc>
                <a:spcPct val="115000"/>
              </a:lnSpc>
              <a:buFont typeface="+mj-lt"/>
              <a:buAutoNum type="romanLcPeriod"/>
              <a:tabLst>
                <a:tab pos="797560" algn="l"/>
              </a:tabLst>
            </a:pPr>
            <a:r>
              <a:rPr lang="pt-PT" sz="1400" b="1" dirty="0" smtClean="0"/>
              <a:t>PROGRAMA “ÁGUA PARA TODOS”</a:t>
            </a:r>
          </a:p>
          <a:p>
            <a:pPr marL="400050" indent="-400050">
              <a:lnSpc>
                <a:spcPct val="115000"/>
              </a:lnSpc>
              <a:buFont typeface="+mj-lt"/>
              <a:buAutoNum type="romanLcPeriod"/>
              <a:tabLst>
                <a:tab pos="797560" algn="l"/>
              </a:tabLst>
            </a:pPr>
            <a:r>
              <a:rPr lang="pt-PT" sz="1400" b="1" dirty="0"/>
              <a:t>Programa das Sedes Municipais (Construção de Novos sistemas de abastecimento de água </a:t>
            </a:r>
            <a:r>
              <a:rPr lang="pt-PT" sz="1400" b="1" dirty="0" smtClean="0"/>
              <a:t>em 7  </a:t>
            </a:r>
            <a:r>
              <a:rPr lang="pt-PT" sz="1400" b="1" dirty="0"/>
              <a:t>Sedes  </a:t>
            </a:r>
            <a:r>
              <a:rPr lang="pt-PT" sz="1400" b="1" dirty="0" smtClean="0"/>
              <a:t>Municipais, em curso) </a:t>
            </a:r>
          </a:p>
          <a:p>
            <a:pPr marL="400050" lvl="0" indent="-400050">
              <a:lnSpc>
                <a:spcPct val="115000"/>
              </a:lnSpc>
              <a:buFont typeface="+mj-lt"/>
              <a:buAutoNum type="romanLcPeriod"/>
              <a:tabLst>
                <a:tab pos="797560" algn="l"/>
              </a:tabLst>
            </a:pPr>
            <a:r>
              <a:rPr lang="pt-PT" sz="1400" dirty="0" smtClean="0"/>
              <a:t>Reparação de 45 Bombas Manuais (Manivelas) – </a:t>
            </a:r>
            <a:r>
              <a:rPr lang="pt-PT" sz="1400" b="1" dirty="0" smtClean="0"/>
              <a:t>âmbito Municipal</a:t>
            </a:r>
            <a:endParaRPr lang="pt-PT" sz="1400" dirty="0" smtClean="0"/>
          </a:p>
          <a:p>
            <a:pPr marL="400050" lvl="0" indent="-400050">
              <a:lnSpc>
                <a:spcPct val="115000"/>
              </a:lnSpc>
              <a:buFont typeface="+mj-lt"/>
              <a:buAutoNum type="romanLcPeriod"/>
              <a:tabLst>
                <a:tab pos="797560" algn="l"/>
              </a:tabLst>
            </a:pPr>
            <a:r>
              <a:rPr lang="pt-PT" sz="1400" dirty="0" smtClean="0"/>
              <a:t>Construção de 16 Pontos de Água (PA) – </a:t>
            </a:r>
            <a:r>
              <a:rPr lang="pt-PT" sz="1400" b="1" dirty="0" smtClean="0"/>
              <a:t>âmbito Provincial</a:t>
            </a:r>
          </a:p>
          <a:p>
            <a:pPr marL="400050" lvl="0" indent="-400050">
              <a:lnSpc>
                <a:spcPct val="115000"/>
              </a:lnSpc>
              <a:buFont typeface="+mj-lt"/>
              <a:buAutoNum type="romanLcPeriod"/>
              <a:tabLst>
                <a:tab pos="797560" algn="l"/>
              </a:tabLst>
            </a:pPr>
            <a:r>
              <a:rPr lang="pt-PT" sz="1400" b="1" dirty="0" smtClean="0"/>
              <a:t>Conclusão do Projecto OWINI – </a:t>
            </a:r>
            <a:r>
              <a:rPr lang="pt-PT" sz="1400" b="1" dirty="0" err="1" smtClean="0"/>
              <a:t>Mitrell</a:t>
            </a:r>
            <a:r>
              <a:rPr lang="pt-PT" sz="1400" b="1" dirty="0" smtClean="0"/>
              <a:t>, 12  PSA , em Municípios.</a:t>
            </a:r>
            <a:endParaRPr lang="pt-PT" sz="1400" dirty="0" smtClean="0"/>
          </a:p>
          <a:p>
            <a:pPr marL="400050" indent="-400050">
              <a:lnSpc>
                <a:spcPct val="115000"/>
              </a:lnSpc>
              <a:buFont typeface="+mj-lt"/>
              <a:buAutoNum type="romanLcPeriod"/>
              <a:tabLst>
                <a:tab pos="797560" algn="l"/>
              </a:tabLst>
            </a:pPr>
            <a:endParaRPr lang="pt-PT" sz="1400" b="1" dirty="0"/>
          </a:p>
          <a:p>
            <a:pPr>
              <a:lnSpc>
                <a:spcPct val="115000"/>
              </a:lnSpc>
              <a:tabLst>
                <a:tab pos="797560" algn="l"/>
              </a:tabLst>
            </a:pPr>
            <a:endParaRPr lang="pt-PT" sz="1400" b="1" dirty="0" smtClean="0"/>
          </a:p>
          <a:p>
            <a:pPr>
              <a:lnSpc>
                <a:spcPct val="115000"/>
              </a:lnSpc>
              <a:tabLst>
                <a:tab pos="797560" algn="l"/>
              </a:tabLst>
            </a:pPr>
            <a:endParaRPr lang="pt-PT" sz="1400" b="1" dirty="0"/>
          </a:p>
          <a:p>
            <a:pPr marL="342900" indent="-342900">
              <a:lnSpc>
                <a:spcPct val="115000"/>
              </a:lnSpc>
              <a:buFont typeface="+mj-lt"/>
              <a:buAutoNum type="romanLcPeriod"/>
              <a:tabLst>
                <a:tab pos="797560" algn="l"/>
              </a:tabLst>
            </a:pPr>
            <a:endParaRPr lang="pt-PT" sz="16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romanLcPeriod"/>
              <a:tabLst>
                <a:tab pos="797560" algn="l"/>
              </a:tabLst>
            </a:pPr>
            <a:endParaRPr lang="pt-PT" sz="16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romanLcPeriod"/>
              <a:tabLst>
                <a:tab pos="797560" algn="l"/>
              </a:tabLst>
            </a:pPr>
            <a:endParaRPr lang="pt-PT" sz="16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romanLcPeriod"/>
              <a:tabLst>
                <a:tab pos="797560" algn="l"/>
              </a:tabLst>
            </a:pPr>
            <a:endParaRPr lang="pt-PT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31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DPEA-E\Pictures\RAINHA NGINGA\IMG_20160328_092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8858312" cy="5072098"/>
          </a:xfrm>
          <a:prstGeom prst="rect">
            <a:avLst/>
          </a:prstGeom>
          <a:noFill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814"/>
            <a:ext cx="8784976" cy="151216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8" name="Canto dobrado 7"/>
          <p:cNvSpPr/>
          <p:nvPr/>
        </p:nvSpPr>
        <p:spPr>
          <a:xfrm>
            <a:off x="179512" y="1916832"/>
            <a:ext cx="8784976" cy="4824536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3" name="Retângulo 2"/>
          <p:cNvSpPr/>
          <p:nvPr/>
        </p:nvSpPr>
        <p:spPr>
          <a:xfrm>
            <a:off x="2977653" y="3861048"/>
            <a:ext cx="3188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OBRIGADO PELA ATENÇÃO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25003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Users\DPEA-E\Pictures\transferi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214290"/>
            <a:ext cx="6357982" cy="1428759"/>
          </a:xfrm>
          <a:prstGeom prst="rect">
            <a:avLst/>
          </a:prstGeom>
          <a:noFill/>
        </p:spPr>
      </p:pic>
      <p:pic>
        <p:nvPicPr>
          <p:cNvPr id="3074" name="Picture 2" descr="C:\Users\DPEA-E\Pictures\lucal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928802"/>
            <a:ext cx="8715436" cy="478634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5688" y="5357826"/>
            <a:ext cx="8858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OBRIGADO PELA ATENÇÃO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3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1025782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4" name="Canto dobrado 3"/>
          <p:cNvSpPr/>
          <p:nvPr/>
        </p:nvSpPr>
        <p:spPr>
          <a:xfrm>
            <a:off x="214282" y="1500174"/>
            <a:ext cx="8789392" cy="5184576"/>
          </a:xfrm>
          <a:custGeom>
            <a:avLst/>
            <a:gdLst>
              <a:gd name="connsiteX0" fmla="*/ 0 w 8784976"/>
              <a:gd name="connsiteY0" fmla="*/ 0 h 4824536"/>
              <a:gd name="connsiteX1" fmla="*/ 8784976 w 8784976"/>
              <a:gd name="connsiteY1" fmla="*/ 0 h 4824536"/>
              <a:gd name="connsiteX2" fmla="*/ 8784976 w 8784976"/>
              <a:gd name="connsiteY2" fmla="*/ 4020431 h 4824536"/>
              <a:gd name="connsiteX3" fmla="*/ 7980871 w 8784976"/>
              <a:gd name="connsiteY3" fmla="*/ 4824536 h 4824536"/>
              <a:gd name="connsiteX4" fmla="*/ 0 w 8784976"/>
              <a:gd name="connsiteY4" fmla="*/ 4824536 h 4824536"/>
              <a:gd name="connsiteX5" fmla="*/ 0 w 8784976"/>
              <a:gd name="connsiteY5" fmla="*/ 0 h 4824536"/>
              <a:gd name="connsiteX0" fmla="*/ 7980871 w 8784976"/>
              <a:gd name="connsiteY0" fmla="*/ 4824536 h 4824536"/>
              <a:gd name="connsiteX1" fmla="*/ 8141692 w 8784976"/>
              <a:gd name="connsiteY1" fmla="*/ 4181252 h 4824536"/>
              <a:gd name="connsiteX2" fmla="*/ 8784976 w 8784976"/>
              <a:gd name="connsiteY2" fmla="*/ 4020431 h 4824536"/>
              <a:gd name="connsiteX3" fmla="*/ 7980871 w 8784976"/>
              <a:gd name="connsiteY3" fmla="*/ 4824536 h 4824536"/>
              <a:gd name="connsiteX0" fmla="*/ 7980871 w 8784976"/>
              <a:gd name="connsiteY0" fmla="*/ 4824536 h 4824536"/>
              <a:gd name="connsiteX1" fmla="*/ 8141692 w 8784976"/>
              <a:gd name="connsiteY1" fmla="*/ 4181252 h 4824536"/>
              <a:gd name="connsiteX2" fmla="*/ 8784976 w 8784976"/>
              <a:gd name="connsiteY2" fmla="*/ 4020431 h 4824536"/>
              <a:gd name="connsiteX3" fmla="*/ 7980871 w 8784976"/>
              <a:gd name="connsiteY3" fmla="*/ 4824536 h 4824536"/>
              <a:gd name="connsiteX4" fmla="*/ 0 w 8784976"/>
              <a:gd name="connsiteY4" fmla="*/ 4824536 h 4824536"/>
              <a:gd name="connsiteX5" fmla="*/ 0 w 8784976"/>
              <a:gd name="connsiteY5" fmla="*/ 0 h 4824536"/>
              <a:gd name="connsiteX6" fmla="*/ 8784976 w 8784976"/>
              <a:gd name="connsiteY6" fmla="*/ 0 h 4824536"/>
              <a:gd name="connsiteX7" fmla="*/ 8784976 w 8784976"/>
              <a:gd name="connsiteY7" fmla="*/ 4020431 h 4824536"/>
              <a:gd name="connsiteX0" fmla="*/ 0 w 8827492"/>
              <a:gd name="connsiteY0" fmla="*/ 0 h 4824536"/>
              <a:gd name="connsiteX1" fmla="*/ 8784976 w 8827492"/>
              <a:gd name="connsiteY1" fmla="*/ 0 h 4824536"/>
              <a:gd name="connsiteX2" fmla="*/ 8784976 w 8827492"/>
              <a:gd name="connsiteY2" fmla="*/ 4020431 h 4824536"/>
              <a:gd name="connsiteX3" fmla="*/ 7980871 w 8827492"/>
              <a:gd name="connsiteY3" fmla="*/ 4824536 h 4824536"/>
              <a:gd name="connsiteX4" fmla="*/ 0 w 8827492"/>
              <a:gd name="connsiteY4" fmla="*/ 4824536 h 4824536"/>
              <a:gd name="connsiteX5" fmla="*/ 0 w 8827492"/>
              <a:gd name="connsiteY5" fmla="*/ 0 h 4824536"/>
              <a:gd name="connsiteX0" fmla="*/ 7980871 w 8827492"/>
              <a:gd name="connsiteY0" fmla="*/ 4824536 h 4824536"/>
              <a:gd name="connsiteX1" fmla="*/ 8141692 w 8827492"/>
              <a:gd name="connsiteY1" fmla="*/ 4181252 h 4824536"/>
              <a:gd name="connsiteX2" fmla="*/ 8784976 w 8827492"/>
              <a:gd name="connsiteY2" fmla="*/ 4020431 h 4824536"/>
              <a:gd name="connsiteX3" fmla="*/ 7980871 w 8827492"/>
              <a:gd name="connsiteY3" fmla="*/ 4824536 h 4824536"/>
              <a:gd name="connsiteX0" fmla="*/ 7980871 w 8827492"/>
              <a:gd name="connsiteY0" fmla="*/ 4824536 h 4824536"/>
              <a:gd name="connsiteX1" fmla="*/ 8827492 w 8827492"/>
              <a:gd name="connsiteY1" fmla="*/ 4733702 h 4824536"/>
              <a:gd name="connsiteX2" fmla="*/ 8784976 w 8827492"/>
              <a:gd name="connsiteY2" fmla="*/ 4020431 h 4824536"/>
              <a:gd name="connsiteX3" fmla="*/ 7980871 w 8827492"/>
              <a:gd name="connsiteY3" fmla="*/ 4824536 h 4824536"/>
              <a:gd name="connsiteX4" fmla="*/ 0 w 8827492"/>
              <a:gd name="connsiteY4" fmla="*/ 4824536 h 4824536"/>
              <a:gd name="connsiteX5" fmla="*/ 0 w 8827492"/>
              <a:gd name="connsiteY5" fmla="*/ 0 h 4824536"/>
              <a:gd name="connsiteX6" fmla="*/ 8784976 w 8827492"/>
              <a:gd name="connsiteY6" fmla="*/ 0 h 4824536"/>
              <a:gd name="connsiteX7" fmla="*/ 8784976 w 8827492"/>
              <a:gd name="connsiteY7" fmla="*/ 4020431 h 4824536"/>
              <a:gd name="connsiteX0" fmla="*/ 0 w 8784976"/>
              <a:gd name="connsiteY0" fmla="*/ 0 h 4824536"/>
              <a:gd name="connsiteX1" fmla="*/ 8784976 w 8784976"/>
              <a:gd name="connsiteY1" fmla="*/ 0 h 4824536"/>
              <a:gd name="connsiteX2" fmla="*/ 8784976 w 8784976"/>
              <a:gd name="connsiteY2" fmla="*/ 4020431 h 4824536"/>
              <a:gd name="connsiteX3" fmla="*/ 7980871 w 8784976"/>
              <a:gd name="connsiteY3" fmla="*/ 4824536 h 4824536"/>
              <a:gd name="connsiteX4" fmla="*/ 0 w 8784976"/>
              <a:gd name="connsiteY4" fmla="*/ 4824536 h 4824536"/>
              <a:gd name="connsiteX5" fmla="*/ 0 w 8784976"/>
              <a:gd name="connsiteY5" fmla="*/ 0 h 4824536"/>
              <a:gd name="connsiteX0" fmla="*/ 7980871 w 8784976"/>
              <a:gd name="connsiteY0" fmla="*/ 4824536 h 4824536"/>
              <a:gd name="connsiteX1" fmla="*/ 8141692 w 8784976"/>
              <a:gd name="connsiteY1" fmla="*/ 4181252 h 4824536"/>
              <a:gd name="connsiteX2" fmla="*/ 8784976 w 8784976"/>
              <a:gd name="connsiteY2" fmla="*/ 4020431 h 4824536"/>
              <a:gd name="connsiteX3" fmla="*/ 7980871 w 8784976"/>
              <a:gd name="connsiteY3" fmla="*/ 4824536 h 4824536"/>
              <a:gd name="connsiteX0" fmla="*/ 7980871 w 8784976"/>
              <a:gd name="connsiteY0" fmla="*/ 4824536 h 4824536"/>
              <a:gd name="connsiteX1" fmla="*/ 8427442 w 8784976"/>
              <a:gd name="connsiteY1" fmla="*/ 4276502 h 4824536"/>
              <a:gd name="connsiteX2" fmla="*/ 8784976 w 8784976"/>
              <a:gd name="connsiteY2" fmla="*/ 4020431 h 4824536"/>
              <a:gd name="connsiteX3" fmla="*/ 7980871 w 8784976"/>
              <a:gd name="connsiteY3" fmla="*/ 4824536 h 4824536"/>
              <a:gd name="connsiteX4" fmla="*/ 0 w 8784976"/>
              <a:gd name="connsiteY4" fmla="*/ 4824536 h 4824536"/>
              <a:gd name="connsiteX5" fmla="*/ 0 w 8784976"/>
              <a:gd name="connsiteY5" fmla="*/ 0 h 4824536"/>
              <a:gd name="connsiteX6" fmla="*/ 8784976 w 8784976"/>
              <a:gd name="connsiteY6" fmla="*/ 0 h 4824536"/>
              <a:gd name="connsiteX7" fmla="*/ 8784976 w 8784976"/>
              <a:gd name="connsiteY7" fmla="*/ 4020431 h 4824536"/>
              <a:gd name="connsiteX0" fmla="*/ 0 w 8784976"/>
              <a:gd name="connsiteY0" fmla="*/ 0 h 4824536"/>
              <a:gd name="connsiteX1" fmla="*/ 8784976 w 8784976"/>
              <a:gd name="connsiteY1" fmla="*/ 0 h 4824536"/>
              <a:gd name="connsiteX2" fmla="*/ 8784976 w 8784976"/>
              <a:gd name="connsiteY2" fmla="*/ 4020431 h 4824536"/>
              <a:gd name="connsiteX3" fmla="*/ 7980871 w 8784976"/>
              <a:gd name="connsiteY3" fmla="*/ 4824536 h 4824536"/>
              <a:gd name="connsiteX4" fmla="*/ 0 w 8784976"/>
              <a:gd name="connsiteY4" fmla="*/ 4824536 h 4824536"/>
              <a:gd name="connsiteX5" fmla="*/ 0 w 8784976"/>
              <a:gd name="connsiteY5" fmla="*/ 0 h 4824536"/>
              <a:gd name="connsiteX0" fmla="*/ 7980871 w 8784976"/>
              <a:gd name="connsiteY0" fmla="*/ 4824536 h 4824536"/>
              <a:gd name="connsiteX1" fmla="*/ 8217892 w 8784976"/>
              <a:gd name="connsiteY1" fmla="*/ 4162202 h 4824536"/>
              <a:gd name="connsiteX2" fmla="*/ 8784976 w 8784976"/>
              <a:gd name="connsiteY2" fmla="*/ 4020431 h 4824536"/>
              <a:gd name="connsiteX3" fmla="*/ 7980871 w 8784976"/>
              <a:gd name="connsiteY3" fmla="*/ 4824536 h 4824536"/>
              <a:gd name="connsiteX0" fmla="*/ 7980871 w 8784976"/>
              <a:gd name="connsiteY0" fmla="*/ 4824536 h 4824536"/>
              <a:gd name="connsiteX1" fmla="*/ 8427442 w 8784976"/>
              <a:gd name="connsiteY1" fmla="*/ 4276502 h 4824536"/>
              <a:gd name="connsiteX2" fmla="*/ 8784976 w 8784976"/>
              <a:gd name="connsiteY2" fmla="*/ 4020431 h 4824536"/>
              <a:gd name="connsiteX3" fmla="*/ 7980871 w 8784976"/>
              <a:gd name="connsiteY3" fmla="*/ 4824536 h 4824536"/>
              <a:gd name="connsiteX4" fmla="*/ 0 w 8784976"/>
              <a:gd name="connsiteY4" fmla="*/ 4824536 h 4824536"/>
              <a:gd name="connsiteX5" fmla="*/ 0 w 8784976"/>
              <a:gd name="connsiteY5" fmla="*/ 0 h 4824536"/>
              <a:gd name="connsiteX6" fmla="*/ 8784976 w 8784976"/>
              <a:gd name="connsiteY6" fmla="*/ 0 h 4824536"/>
              <a:gd name="connsiteX7" fmla="*/ 8784976 w 8784976"/>
              <a:gd name="connsiteY7" fmla="*/ 4020431 h 4824536"/>
              <a:gd name="connsiteX0" fmla="*/ 0 w 8789392"/>
              <a:gd name="connsiteY0" fmla="*/ 0 h 4824536"/>
              <a:gd name="connsiteX1" fmla="*/ 8784976 w 8789392"/>
              <a:gd name="connsiteY1" fmla="*/ 0 h 4824536"/>
              <a:gd name="connsiteX2" fmla="*/ 8784976 w 8789392"/>
              <a:gd name="connsiteY2" fmla="*/ 4020431 h 4824536"/>
              <a:gd name="connsiteX3" fmla="*/ 7980871 w 8789392"/>
              <a:gd name="connsiteY3" fmla="*/ 4824536 h 4824536"/>
              <a:gd name="connsiteX4" fmla="*/ 0 w 8789392"/>
              <a:gd name="connsiteY4" fmla="*/ 4824536 h 4824536"/>
              <a:gd name="connsiteX5" fmla="*/ 0 w 8789392"/>
              <a:gd name="connsiteY5" fmla="*/ 0 h 4824536"/>
              <a:gd name="connsiteX0" fmla="*/ 7980871 w 8789392"/>
              <a:gd name="connsiteY0" fmla="*/ 4824536 h 4824536"/>
              <a:gd name="connsiteX1" fmla="*/ 8789392 w 8789392"/>
              <a:gd name="connsiteY1" fmla="*/ 4790852 h 4824536"/>
              <a:gd name="connsiteX2" fmla="*/ 8784976 w 8789392"/>
              <a:gd name="connsiteY2" fmla="*/ 4020431 h 4824536"/>
              <a:gd name="connsiteX3" fmla="*/ 7980871 w 8789392"/>
              <a:gd name="connsiteY3" fmla="*/ 4824536 h 4824536"/>
              <a:gd name="connsiteX0" fmla="*/ 7980871 w 8789392"/>
              <a:gd name="connsiteY0" fmla="*/ 4824536 h 4824536"/>
              <a:gd name="connsiteX1" fmla="*/ 8427442 w 8789392"/>
              <a:gd name="connsiteY1" fmla="*/ 4276502 h 4824536"/>
              <a:gd name="connsiteX2" fmla="*/ 8784976 w 8789392"/>
              <a:gd name="connsiteY2" fmla="*/ 4020431 h 4824536"/>
              <a:gd name="connsiteX3" fmla="*/ 7980871 w 8789392"/>
              <a:gd name="connsiteY3" fmla="*/ 4824536 h 4824536"/>
              <a:gd name="connsiteX4" fmla="*/ 0 w 8789392"/>
              <a:gd name="connsiteY4" fmla="*/ 4824536 h 4824536"/>
              <a:gd name="connsiteX5" fmla="*/ 0 w 8789392"/>
              <a:gd name="connsiteY5" fmla="*/ 0 h 4824536"/>
              <a:gd name="connsiteX6" fmla="*/ 8784976 w 8789392"/>
              <a:gd name="connsiteY6" fmla="*/ 0 h 4824536"/>
              <a:gd name="connsiteX7" fmla="*/ 8784976 w 8789392"/>
              <a:gd name="connsiteY7" fmla="*/ 4020431 h 48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89392" h="4824536" stroke="0" extrusionOk="0">
                <a:moveTo>
                  <a:pt x="0" y="0"/>
                </a:moveTo>
                <a:lnTo>
                  <a:pt x="8784976" y="0"/>
                </a:lnTo>
                <a:lnTo>
                  <a:pt x="8784976" y="4020431"/>
                </a:lnTo>
                <a:lnTo>
                  <a:pt x="7980871" y="4824536"/>
                </a:lnTo>
                <a:lnTo>
                  <a:pt x="0" y="4824536"/>
                </a:lnTo>
                <a:lnTo>
                  <a:pt x="0" y="0"/>
                </a:lnTo>
                <a:close/>
              </a:path>
              <a:path w="8789392" h="4824536" fill="darkenLess" stroke="0" extrusionOk="0">
                <a:moveTo>
                  <a:pt x="7980871" y="4824536"/>
                </a:moveTo>
                <a:lnTo>
                  <a:pt x="8789392" y="4790852"/>
                </a:lnTo>
                <a:lnTo>
                  <a:pt x="8784976" y="4020431"/>
                </a:lnTo>
                <a:lnTo>
                  <a:pt x="7980871" y="4824536"/>
                </a:lnTo>
                <a:close/>
              </a:path>
              <a:path w="8789392" h="4824536" fill="none" extrusionOk="0">
                <a:moveTo>
                  <a:pt x="7980871" y="4824536"/>
                </a:moveTo>
                <a:lnTo>
                  <a:pt x="8427442" y="4276502"/>
                </a:lnTo>
                <a:lnTo>
                  <a:pt x="8784976" y="4020431"/>
                </a:lnTo>
                <a:lnTo>
                  <a:pt x="7980871" y="4824536"/>
                </a:lnTo>
                <a:lnTo>
                  <a:pt x="0" y="4824536"/>
                </a:lnTo>
                <a:lnTo>
                  <a:pt x="0" y="0"/>
                </a:lnTo>
                <a:lnTo>
                  <a:pt x="8784976" y="0"/>
                </a:lnTo>
                <a:lnTo>
                  <a:pt x="8784976" y="4020431"/>
                </a:lnTo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1570276"/>
            <a:ext cx="8784976" cy="5262979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pt-PT" sz="1400" b="1" dirty="0" smtClean="0">
                <a:latin typeface="Century Gothic" pitchFamily="34" charset="0"/>
              </a:rPr>
              <a:t>INTRODUÇÃO</a:t>
            </a:r>
            <a:endParaRPr lang="pt-PT" sz="1400" dirty="0">
              <a:latin typeface="Century Gothic" pitchFamily="34" charset="0"/>
            </a:endParaRPr>
          </a:p>
          <a:p>
            <a:pPr algn="just"/>
            <a:r>
              <a:rPr lang="pt-PT" sz="1400" dirty="0" smtClean="0">
                <a:latin typeface="Century Gothic" pitchFamily="34" charset="0"/>
              </a:rPr>
              <a:t>A Província de Malanje é fornecida de energia eléctrica a partir da Barragem Hidroeléctrica de Capanda com um transformador de potência de 20MVA, que alimenta a vila residencial de Capanda (vulgo canteiro) com uma ponta de aproximadamente 2MW, para reforço Foram concluídos no dia 15 de Outubro os trabalhos de montagem e instalação de </a:t>
            </a:r>
            <a:r>
              <a:rPr lang="pt-PT" sz="1400" i="1" dirty="0" smtClean="0">
                <a:latin typeface="Century Gothic" pitchFamily="34" charset="0"/>
              </a:rPr>
              <a:t>novos Transformadores, sendo 40MVA</a:t>
            </a:r>
            <a:r>
              <a:rPr lang="pt-PT" sz="1400" dirty="0" smtClean="0">
                <a:latin typeface="Century Gothic" pitchFamily="34" charset="0"/>
              </a:rPr>
              <a:t> na SE-Malanje, 20MVA na </a:t>
            </a:r>
            <a:r>
              <a:rPr lang="pt-PT" sz="1400" dirty="0" err="1" smtClean="0">
                <a:latin typeface="Century Gothic" pitchFamily="34" charset="0"/>
              </a:rPr>
              <a:t>SE-Cacuso</a:t>
            </a:r>
            <a:r>
              <a:rPr lang="pt-PT" sz="1400" dirty="0" smtClean="0">
                <a:latin typeface="Century Gothic" pitchFamily="34" charset="0"/>
              </a:rPr>
              <a:t> e na </a:t>
            </a:r>
            <a:r>
              <a:rPr lang="pt-PT" sz="1400" dirty="0" err="1" smtClean="0">
                <a:latin typeface="Century Gothic" pitchFamily="34" charset="0"/>
              </a:rPr>
              <a:t>SE-Capanda</a:t>
            </a:r>
            <a:r>
              <a:rPr lang="pt-PT" sz="1400" dirty="0" smtClean="0">
                <a:latin typeface="Century Gothic" pitchFamily="34" charset="0"/>
              </a:rPr>
              <a:t> Elevadora foram instalados dois transformadores de 60MVA´s,</a:t>
            </a:r>
            <a:r>
              <a:rPr lang="pt-PT" sz="1400" dirty="0" smtClean="0"/>
              <a:t> </a:t>
            </a:r>
            <a:r>
              <a:rPr lang="pt-PT" sz="1400" dirty="0" smtClean="0">
                <a:latin typeface="Century Gothic" pitchFamily="34" charset="0"/>
              </a:rPr>
              <a:t>Cacuso com 16 MW e Malanje 32MW.</a:t>
            </a:r>
            <a:r>
              <a:rPr lang="pt-PT" sz="1400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</a:p>
          <a:p>
            <a:pPr algn="just"/>
            <a:endParaRPr lang="pt-PT" sz="1400" dirty="0">
              <a:latin typeface="Century Gothic" pitchFamily="34" charset="0"/>
            </a:endParaRPr>
          </a:p>
          <a:p>
            <a:pPr algn="just"/>
            <a:r>
              <a:rPr lang="pt-PT" sz="1400" dirty="0">
                <a:latin typeface="Century Gothic" pitchFamily="34" charset="0"/>
              </a:rPr>
              <a:t>Durante o período de </a:t>
            </a:r>
            <a:r>
              <a:rPr lang="pt-PT" sz="1400" dirty="0" smtClean="0">
                <a:latin typeface="Century Gothic" pitchFamily="34" charset="0"/>
              </a:rPr>
              <a:t>2017-2018, </a:t>
            </a:r>
            <a:r>
              <a:rPr lang="pt-PT" sz="1400" dirty="0">
                <a:latin typeface="Century Gothic" pitchFamily="34" charset="0"/>
              </a:rPr>
              <a:t>as acções desenvolvidas no domínio da Energia resultaram no acesso a electricidade, pela primeira </a:t>
            </a:r>
            <a:r>
              <a:rPr lang="pt-PT" sz="1400" dirty="0" smtClean="0">
                <a:latin typeface="Century Gothic" pitchFamily="34" charset="0"/>
              </a:rPr>
              <a:t>vez a </a:t>
            </a:r>
            <a:r>
              <a:rPr lang="pt-PT" sz="1400" b="1" dirty="0" smtClean="0">
                <a:latin typeface="Century Gothic" pitchFamily="34" charset="0"/>
              </a:rPr>
              <a:t>1.685</a:t>
            </a:r>
            <a:r>
              <a:rPr lang="pt-PT" sz="1400" dirty="0" smtClean="0">
                <a:latin typeface="Century Gothic" pitchFamily="34" charset="0"/>
              </a:rPr>
              <a:t> </a:t>
            </a:r>
            <a:r>
              <a:rPr lang="pt-PT" sz="1400" dirty="0">
                <a:latin typeface="Century Gothic" pitchFamily="34" charset="0"/>
              </a:rPr>
              <a:t>famílias </a:t>
            </a:r>
            <a:r>
              <a:rPr lang="pt-PT" sz="1400" dirty="0" smtClean="0">
                <a:latin typeface="Century Gothic" pitchFamily="34" charset="0"/>
              </a:rPr>
              <a:t>(10.110 habitantes), nos </a:t>
            </a:r>
            <a:r>
              <a:rPr lang="pt-PT" sz="1400" dirty="0">
                <a:latin typeface="Century Gothic" pitchFamily="34" charset="0"/>
              </a:rPr>
              <a:t>Municípios de Malanje e Cacuso, que beneficiam do </a:t>
            </a:r>
            <a:r>
              <a:rPr lang="pt-PT" sz="1400" dirty="0" smtClean="0">
                <a:latin typeface="Century Gothic" pitchFamily="34" charset="0"/>
              </a:rPr>
              <a:t>Aproveitamento </a:t>
            </a:r>
            <a:r>
              <a:rPr lang="pt-PT" sz="1400" dirty="0">
                <a:latin typeface="Century Gothic" pitchFamily="34" charset="0"/>
              </a:rPr>
              <a:t>Hidroeléctrico (AHE) de Capanda através de uma Linha de Transporte 110KV</a:t>
            </a:r>
            <a:r>
              <a:rPr lang="pt-PT" sz="1400" dirty="0" smtClean="0">
                <a:latin typeface="Century Gothic" pitchFamily="34" charset="0"/>
              </a:rPr>
              <a:t>.</a:t>
            </a:r>
            <a:endParaRPr lang="pt-PT" sz="1400" dirty="0">
              <a:latin typeface="Century Gothic" pitchFamily="34" charset="0"/>
            </a:endParaRPr>
          </a:p>
          <a:p>
            <a:pPr algn="just"/>
            <a:r>
              <a:rPr lang="pt-PT" sz="1400" dirty="0" smtClean="0">
                <a:latin typeface="Century Gothic" pitchFamily="34" charset="0"/>
              </a:rPr>
              <a:t> </a:t>
            </a:r>
          </a:p>
          <a:p>
            <a:pPr algn="just"/>
            <a:r>
              <a:rPr lang="pt-PT" sz="1400" dirty="0" smtClean="0">
                <a:latin typeface="Century Gothic" pitchFamily="34" charset="0"/>
              </a:rPr>
              <a:t>Actualmente</a:t>
            </a:r>
            <a:r>
              <a:rPr lang="pt-PT" sz="1400" dirty="0">
                <a:latin typeface="Century Gothic" pitchFamily="34" charset="0"/>
              </a:rPr>
              <a:t>, o número de </a:t>
            </a:r>
            <a:r>
              <a:rPr lang="pt-PT" sz="1400" dirty="0" smtClean="0">
                <a:latin typeface="Century Gothic" pitchFamily="34" charset="0"/>
              </a:rPr>
              <a:t>ligações domiciliárias ascende a </a:t>
            </a:r>
            <a:r>
              <a:rPr lang="pt-PT" sz="1400" b="1" dirty="0" smtClean="0">
                <a:latin typeface="Century Gothic" pitchFamily="34" charset="0"/>
              </a:rPr>
              <a:t>28.724</a:t>
            </a:r>
            <a:r>
              <a:rPr lang="pt-PT" sz="1400" dirty="0" smtClean="0">
                <a:latin typeface="Century Gothic" pitchFamily="34" charset="0"/>
              </a:rPr>
              <a:t>, </a:t>
            </a:r>
            <a:r>
              <a:rPr lang="pt-PT" sz="1400" dirty="0">
                <a:latin typeface="Century Gothic" pitchFamily="34" charset="0"/>
              </a:rPr>
              <a:t>num total de </a:t>
            </a:r>
            <a:r>
              <a:rPr lang="pt-PT" sz="1400" dirty="0" smtClean="0">
                <a:latin typeface="Century Gothic" pitchFamily="34" charset="0"/>
              </a:rPr>
              <a:t>172.344 </a:t>
            </a:r>
            <a:r>
              <a:rPr lang="pt-PT" sz="1400" dirty="0">
                <a:latin typeface="Century Gothic" pitchFamily="34" charset="0"/>
              </a:rPr>
              <a:t>habitantes beneficiados, em Malanje e Cacuso, e 1.233 famílias nos 12 Municípios alimentados por </a:t>
            </a:r>
            <a:r>
              <a:rPr lang="pt-PT" sz="1400" dirty="0" smtClean="0">
                <a:latin typeface="Century Gothic" pitchFamily="34" charset="0"/>
              </a:rPr>
              <a:t>sistemas isolados, grupos </a:t>
            </a:r>
            <a:r>
              <a:rPr lang="pt-PT" sz="1400" dirty="0">
                <a:latin typeface="Century Gothic" pitchFamily="34" charset="0"/>
              </a:rPr>
              <a:t>geradores (7.398 habitantes). Estima-se uma Taxa de cobertura de</a:t>
            </a:r>
            <a:r>
              <a:rPr lang="pt-PT" sz="1400" b="1" dirty="0">
                <a:latin typeface="Century Gothic" pitchFamily="34" charset="0"/>
              </a:rPr>
              <a:t> </a:t>
            </a:r>
            <a:r>
              <a:rPr lang="pt-PT" sz="1400" b="1" dirty="0" smtClean="0">
                <a:latin typeface="Century Gothic" pitchFamily="34" charset="0"/>
              </a:rPr>
              <a:t>30,6% </a:t>
            </a:r>
            <a:r>
              <a:rPr lang="pt-PT" sz="1400" dirty="0">
                <a:latin typeface="Century Gothic" pitchFamily="34" charset="0"/>
              </a:rPr>
              <a:t>para Malanje e </a:t>
            </a:r>
            <a:r>
              <a:rPr lang="pt-PT" sz="1400" b="1" dirty="0" smtClean="0">
                <a:latin typeface="Century Gothic" pitchFamily="34" charset="0"/>
              </a:rPr>
              <a:t>24,8%</a:t>
            </a:r>
            <a:r>
              <a:rPr lang="pt-PT" sz="1400" dirty="0" smtClean="0">
                <a:latin typeface="Century Gothic" pitchFamily="34" charset="0"/>
              </a:rPr>
              <a:t> </a:t>
            </a:r>
            <a:r>
              <a:rPr lang="pt-PT" sz="1400" dirty="0">
                <a:latin typeface="Century Gothic" pitchFamily="34" charset="0"/>
              </a:rPr>
              <a:t>para Cacuso.</a:t>
            </a:r>
          </a:p>
          <a:p>
            <a:pPr algn="just"/>
            <a:r>
              <a:rPr lang="pt-PT" sz="1400" b="1" dirty="0">
                <a:latin typeface="Century Gothic" pitchFamily="34" charset="0"/>
              </a:rPr>
              <a:t>Os projectos </a:t>
            </a:r>
            <a:r>
              <a:rPr lang="pt-PT" sz="1400" b="1" dirty="0" smtClean="0">
                <a:latin typeface="Century Gothic" pitchFamily="34" charset="0"/>
              </a:rPr>
              <a:t>implementados no período em balanço, resultaram </a:t>
            </a:r>
            <a:r>
              <a:rPr lang="pt-PT" sz="1400" b="1" dirty="0">
                <a:latin typeface="Century Gothic" pitchFamily="34" charset="0"/>
              </a:rPr>
              <a:t>no aumento da capacidade de potência instalada de Malanje, de </a:t>
            </a:r>
            <a:r>
              <a:rPr lang="pt-PT" sz="1400" b="1" dirty="0" smtClean="0">
                <a:latin typeface="Century Gothic" pitchFamily="34" charset="0"/>
              </a:rPr>
              <a:t>35,5MW para</a:t>
            </a:r>
            <a:r>
              <a:rPr lang="pt-PT" sz="1400" b="1" dirty="0">
                <a:latin typeface="Century Gothic" pitchFamily="34" charset="0"/>
              </a:rPr>
              <a:t> </a:t>
            </a:r>
            <a:r>
              <a:rPr lang="pt-PT" sz="1400" b="1" dirty="0" smtClean="0">
                <a:latin typeface="Century Gothic" pitchFamily="34" charset="0"/>
              </a:rPr>
              <a:t>51,5 MW</a:t>
            </a:r>
            <a:r>
              <a:rPr lang="pt-PT" sz="1400" b="1" dirty="0">
                <a:latin typeface="Century Gothic" pitchFamily="34" charset="0"/>
              </a:rPr>
              <a:t>, dos quais </a:t>
            </a:r>
            <a:r>
              <a:rPr lang="pt-PT" sz="1400" b="1" dirty="0" smtClean="0">
                <a:latin typeface="Century Gothic" pitchFamily="34" charset="0"/>
              </a:rPr>
              <a:t>43,7MW </a:t>
            </a:r>
            <a:r>
              <a:rPr lang="pt-PT" sz="1400" b="1" dirty="0">
                <a:latin typeface="Century Gothic" pitchFamily="34" charset="0"/>
              </a:rPr>
              <a:t>estão actualmente disponíveis</a:t>
            </a:r>
            <a:r>
              <a:rPr lang="pt-PT" sz="1400" b="1" dirty="0" smtClean="0">
                <a:latin typeface="Century Gothic" pitchFamily="34" charset="0"/>
              </a:rPr>
              <a:t>. Incluindo a CT de 19,5MW.</a:t>
            </a:r>
          </a:p>
          <a:p>
            <a:pPr algn="just"/>
            <a:endParaRPr lang="pt-PT" sz="1100" dirty="0">
              <a:latin typeface="Century Gothic" pitchFamily="34" charset="0"/>
            </a:endParaRPr>
          </a:p>
          <a:p>
            <a:r>
              <a:rPr lang="pt-PT" sz="1400" dirty="0">
                <a:solidFill>
                  <a:srgbClr val="C00000"/>
                </a:solidFill>
                <a:latin typeface="Century Gothic" pitchFamily="34" charset="0"/>
              </a:rPr>
              <a:t>Do </a:t>
            </a:r>
            <a:r>
              <a:rPr lang="pt-PT" sz="1400" dirty="0">
                <a:latin typeface="Century Gothic" pitchFamily="34" charset="0"/>
              </a:rPr>
              <a:t>trabalho realizado </a:t>
            </a:r>
            <a:r>
              <a:rPr lang="pt-PT" sz="1400" dirty="0" smtClean="0">
                <a:latin typeface="Century Gothic" pitchFamily="34" charset="0"/>
              </a:rPr>
              <a:t>destacam-se a inauguração </a:t>
            </a:r>
            <a:r>
              <a:rPr lang="pt-PT" sz="1400" b="1" dirty="0" smtClean="0">
                <a:latin typeface="Century Gothic" pitchFamily="34" charset="0"/>
              </a:rPr>
              <a:t>No dia 19 de Agosto de 2017</a:t>
            </a:r>
            <a:r>
              <a:rPr lang="pt-PT" sz="1400" dirty="0" smtClean="0">
                <a:latin typeface="Century Gothic" pitchFamily="34" charset="0"/>
              </a:rPr>
              <a:t>, por S. Excelência Governador Provincial de Malanje, duas Mini-centrais Térmicas (2MW cada) em Cangandala e Caculama e requalificação das Redes de Distribuição. (</a:t>
            </a:r>
            <a:r>
              <a:rPr lang="pt-PT" sz="1400" dirty="0" err="1" smtClean="0">
                <a:latin typeface="Century Gothic" pitchFamily="34" charset="0"/>
              </a:rPr>
              <a:t>desativado</a:t>
            </a:r>
            <a:r>
              <a:rPr lang="pt-PT" sz="1400" dirty="0" smtClean="0">
                <a:latin typeface="Century Gothic" pitchFamily="34" charset="0"/>
              </a:rPr>
              <a:t> da antiga CT de 9MW)</a:t>
            </a:r>
          </a:p>
        </p:txBody>
      </p:sp>
      <p:pic>
        <p:nvPicPr>
          <p:cNvPr id="6" name="Picture 2" descr="C:\Users\DPEA-E\Pictures\transfer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14291"/>
            <a:ext cx="6357982" cy="1214446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14290"/>
            <a:ext cx="250033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395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814"/>
            <a:ext cx="8784976" cy="151216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7" name="Canto dobrado 6"/>
          <p:cNvSpPr/>
          <p:nvPr/>
        </p:nvSpPr>
        <p:spPr>
          <a:xfrm>
            <a:off x="179512" y="1844824"/>
            <a:ext cx="8784976" cy="5013176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448272" cy="151216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1857365"/>
            <a:ext cx="8929718" cy="3447098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Century Gothic" pitchFamily="34" charset="0"/>
              </a:rPr>
              <a:t>2. CARACTERIZAÇÃO DO SISTEMA ELÉCTRICO DA PROVÍNCIA</a:t>
            </a:r>
            <a:endParaRPr lang="pt-PT" sz="1400" dirty="0">
              <a:latin typeface="Century Gothic" pitchFamily="34" charset="0"/>
            </a:endParaRPr>
          </a:p>
          <a:p>
            <a:r>
              <a:rPr lang="pt-PT" sz="1200" b="1" dirty="0" smtClean="0">
                <a:latin typeface="Century Gothic" pitchFamily="34" charset="0"/>
              </a:rPr>
              <a:t>2.1. PRODUÇÃO </a:t>
            </a:r>
            <a:endParaRPr lang="pt-PT" sz="1200" dirty="0" smtClean="0">
              <a:latin typeface="Century Gothic" pitchFamily="34" charset="0"/>
            </a:endParaRPr>
          </a:p>
          <a:p>
            <a:r>
              <a:rPr lang="pt-PT" sz="1200" b="1" i="1" u="sng" dirty="0" smtClean="0">
                <a:latin typeface="Century Gothic" pitchFamily="34" charset="0"/>
              </a:rPr>
              <a:t>Município sede de Malanje: </a:t>
            </a:r>
            <a:r>
              <a:rPr lang="pt-PT" sz="1200" dirty="0" smtClean="0">
                <a:latin typeface="Century Gothic" pitchFamily="34" charset="0"/>
              </a:rPr>
              <a:t>Potência disponível 63,7MW, regime de funcionamento, 24 horas reforçado a partir das horas de ponta com a Central Térmica (Grupos Geradores de 19,5MW). O processo de transferência dos Grupos Geradores da antiga CT 9MW para instalação nas sedes municipais, na 1ª fase foram beneficiados os Municípios de Cangandala e </a:t>
            </a:r>
            <a:r>
              <a:rPr lang="pt-PT" sz="1200" dirty="0" err="1" smtClean="0">
                <a:latin typeface="Century Gothic" pitchFamily="34" charset="0"/>
              </a:rPr>
              <a:t>Caculama</a:t>
            </a:r>
            <a:r>
              <a:rPr lang="pt-PT" sz="1200" dirty="0" smtClean="0">
                <a:latin typeface="Century Gothic" pitchFamily="34" charset="0"/>
              </a:rPr>
              <a:t>. </a:t>
            </a:r>
          </a:p>
          <a:p>
            <a:r>
              <a:rPr lang="pt-PT" sz="1200" b="1" i="1" u="sng" dirty="0" smtClean="0">
                <a:latin typeface="Century Gothic" pitchFamily="34" charset="0"/>
              </a:rPr>
              <a:t>Município de Cacuso</a:t>
            </a:r>
            <a:r>
              <a:rPr lang="pt-PT" sz="1200" dirty="0" smtClean="0">
                <a:latin typeface="Century Gothic" pitchFamily="34" charset="0"/>
              </a:rPr>
              <a:t>: Potência disponível 28MW, regime de funcionamento 24 horas em sincronia com a produção da BIOCOM (paralisada desde Fevereiro de 2018)</a:t>
            </a:r>
          </a:p>
          <a:p>
            <a:endParaRPr lang="pt-PT" sz="1200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pt-PT" sz="1200" b="1" u="sng" dirty="0" smtClean="0">
                <a:latin typeface="Century Gothic" pitchFamily="34" charset="0"/>
              </a:rPr>
              <a:t>OBS:</a:t>
            </a:r>
            <a:r>
              <a:rPr lang="pt-PT" sz="1200" dirty="0" smtClean="0">
                <a:latin typeface="Century Gothic" pitchFamily="34" charset="0"/>
              </a:rPr>
              <a:t> as restantes 10 sedes municipais são actualmente alimentadas por Grupos Geradores com potências que variam entre 100 a 500 KVA. </a:t>
            </a:r>
            <a:r>
              <a:rPr lang="pt-PT" sz="1200" b="1" i="1" dirty="0" smtClean="0">
                <a:latin typeface="Century Gothic" pitchFamily="34" charset="0"/>
              </a:rPr>
              <a:t>Desde o início da subsidiação de combustível através do MINEA, as Administrações municipais aumentaram as horas de funcionamento dos Grupos Geradores e a disponibilidade de energia eléctrica para as populações ligadas a rede domiciliar. </a:t>
            </a:r>
            <a:r>
              <a:rPr lang="pt-PT" sz="1200" dirty="0" smtClean="0">
                <a:latin typeface="Century Gothic" pitchFamily="34" charset="0"/>
              </a:rPr>
              <a:t> </a:t>
            </a:r>
          </a:p>
          <a:p>
            <a:endParaRPr lang="pt-PT" sz="1400" dirty="0" smtClean="0">
              <a:latin typeface="Century Gothic" pitchFamily="34" charset="0"/>
            </a:endParaRPr>
          </a:p>
          <a:p>
            <a:endParaRPr lang="pt-PT" sz="1400" dirty="0" smtClean="0">
              <a:latin typeface="Century Gothic" pitchFamily="34" charset="0"/>
            </a:endParaRPr>
          </a:p>
          <a:p>
            <a:pPr lvl="2" algn="just"/>
            <a:endParaRPr lang="pt-PT" sz="1600" dirty="0" smtClean="0">
              <a:latin typeface="Century Gothic" panose="020B0502020202020204" pitchFamily="34" charset="0"/>
            </a:endParaRPr>
          </a:p>
          <a:p>
            <a:endParaRPr lang="pt-PT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14290"/>
            <a:ext cx="250033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DPEA-E\Pictures\transferi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214290"/>
            <a:ext cx="6357982" cy="1500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87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151216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8" name="Canto dobrado 7"/>
          <p:cNvSpPr/>
          <p:nvPr/>
        </p:nvSpPr>
        <p:spPr>
          <a:xfrm>
            <a:off x="142844" y="1700808"/>
            <a:ext cx="8858312" cy="5157192"/>
          </a:xfrm>
          <a:prstGeom prst="foldedCorner">
            <a:avLst>
              <a:gd name="adj" fmla="val 10785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1200" b="1" dirty="0" smtClean="0">
                <a:solidFill>
                  <a:schemeClr val="tx1"/>
                </a:solidFill>
                <a:latin typeface="Century Gothic" pitchFamily="34" charset="0"/>
              </a:rPr>
              <a:t>2.2</a:t>
            </a:r>
            <a:r>
              <a:rPr lang="pt-PT" sz="1200" b="1" dirty="0">
                <a:solidFill>
                  <a:schemeClr val="tx1"/>
                </a:solidFill>
                <a:latin typeface="Century Gothic" pitchFamily="34" charset="0"/>
              </a:rPr>
              <a:t>. </a:t>
            </a:r>
            <a:r>
              <a:rPr lang="pt-PT" sz="1200" b="1" dirty="0" smtClean="0">
                <a:solidFill>
                  <a:schemeClr val="tx1"/>
                </a:solidFill>
                <a:latin typeface="Century Gothic" pitchFamily="34" charset="0"/>
              </a:rPr>
              <a:t>DOMÍNIO </a:t>
            </a:r>
            <a:r>
              <a:rPr lang="pt-PT" sz="1200" b="1" dirty="0">
                <a:solidFill>
                  <a:schemeClr val="tx1"/>
                </a:solidFill>
                <a:latin typeface="Century Gothic" pitchFamily="34" charset="0"/>
              </a:rPr>
              <a:t>DA DISTRIBUIÇÃO, EXPANSÃO DO ACESSO A ELECTRICIDADE E MELHORIA DA QUALIDADE DE </a:t>
            </a:r>
            <a:r>
              <a:rPr lang="pt-PT" sz="1200" b="1" dirty="0" smtClean="0">
                <a:solidFill>
                  <a:schemeClr val="tx1"/>
                </a:solidFill>
                <a:latin typeface="Century Gothic" pitchFamily="34" charset="0"/>
              </a:rPr>
              <a:t>SERVIÇO</a:t>
            </a:r>
          </a:p>
          <a:p>
            <a:r>
              <a:rPr lang="pt-PT" sz="1200" dirty="0" smtClean="0">
                <a:latin typeface="Century Gothic" pitchFamily="34" charset="0"/>
              </a:rPr>
              <a:t>A distribuição da Energia Eléctrica na Província de Malanje, em particular nos Municípios sede de Malanje e Cacuso é feita através das redes de MT e BT instalados no meio urbano e periurbano, com </a:t>
            </a:r>
            <a:r>
              <a:rPr lang="pt-PT" sz="1200" b="1" dirty="0" smtClean="0">
                <a:latin typeface="Century Gothic" pitchFamily="34" charset="0"/>
              </a:rPr>
              <a:t>134 </a:t>
            </a:r>
            <a:r>
              <a:rPr lang="pt-PT" sz="1200" dirty="0" smtClean="0">
                <a:latin typeface="Century Gothic" pitchFamily="34" charset="0"/>
              </a:rPr>
              <a:t>postos de transformação, dos quais </a:t>
            </a:r>
            <a:r>
              <a:rPr lang="pt-PT" sz="1200" b="1" dirty="0" smtClean="0">
                <a:latin typeface="Century Gothic" pitchFamily="34" charset="0"/>
              </a:rPr>
              <a:t>48</a:t>
            </a:r>
            <a:r>
              <a:rPr lang="pt-PT" sz="1200" dirty="0" smtClean="0">
                <a:latin typeface="Century Gothic" pitchFamily="34" charset="0"/>
              </a:rPr>
              <a:t> são privados, (</a:t>
            </a: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crescimento de </a:t>
            </a:r>
            <a:r>
              <a:rPr lang="pt-PT" sz="1200" b="1" dirty="0" smtClean="0">
                <a:solidFill>
                  <a:schemeClr val="tx1"/>
                </a:solidFill>
                <a:latin typeface="Century Gothic" pitchFamily="34" charset="0"/>
              </a:rPr>
              <a:t>16 PT´s</a:t>
            </a: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 instalados de Agosto de 2017 a Julho de 2018). </a:t>
            </a:r>
          </a:p>
          <a:p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Conforme referido na introdução, durante o período foram realizadas </a:t>
            </a:r>
            <a:r>
              <a:rPr lang="pt-PT" sz="1200" b="1" dirty="0" smtClean="0">
                <a:solidFill>
                  <a:schemeClr val="tx1"/>
                </a:solidFill>
                <a:latin typeface="Century Gothic" pitchFamily="34" charset="0"/>
              </a:rPr>
              <a:t>1.685</a:t>
            </a: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 ligações domiciliárias, garantindo acesso a electricidade a mais de 58.860 habitantes.</a:t>
            </a:r>
          </a:p>
          <a:p>
            <a:endParaRPr lang="pt-PT" sz="1200" dirty="0" smtClean="0">
              <a:latin typeface="Century Gothic" pitchFamily="34" charset="0"/>
            </a:endParaRPr>
          </a:p>
          <a:p>
            <a:r>
              <a:rPr lang="pt-PT" sz="1200" dirty="0" smtClean="0">
                <a:latin typeface="Century Gothic" pitchFamily="34" charset="0"/>
              </a:rPr>
              <a:t>O Município de Malanje tem até ao momento</a:t>
            </a:r>
            <a:r>
              <a:rPr lang="pt-PT" sz="12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pt-PT" sz="1200" b="1" dirty="0" smtClean="0">
                <a:solidFill>
                  <a:schemeClr val="tx1"/>
                </a:solidFill>
                <a:latin typeface="Century Gothic" pitchFamily="34" charset="0"/>
              </a:rPr>
              <a:t>25.765</a:t>
            </a: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 consumidores em BT (agregados familiares) e </a:t>
            </a:r>
            <a:r>
              <a:rPr lang="pt-PT" sz="1200" b="1" dirty="0" smtClean="0">
                <a:solidFill>
                  <a:schemeClr val="tx1"/>
                </a:solidFill>
                <a:latin typeface="Century Gothic" pitchFamily="34" charset="0"/>
              </a:rPr>
              <a:t>36</a:t>
            </a: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 de MT, com um nível de atendimento na ordem de </a:t>
            </a:r>
            <a:r>
              <a:rPr lang="pt-PT" sz="1200" b="1" dirty="0" smtClean="0">
                <a:solidFill>
                  <a:schemeClr val="tx1"/>
                </a:solidFill>
                <a:latin typeface="Century Gothic" pitchFamily="34" charset="0"/>
              </a:rPr>
              <a:t>69,5%</a:t>
            </a: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 em função da potência instalada e uma taxa de cobertura de </a:t>
            </a:r>
            <a:r>
              <a:rPr lang="pt-PT" sz="1200" b="1" dirty="0" smtClean="0">
                <a:solidFill>
                  <a:schemeClr val="tx1"/>
                </a:solidFill>
                <a:latin typeface="Century Gothic" pitchFamily="34" charset="0"/>
              </a:rPr>
              <a:t>30,6% </a:t>
            </a: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em função da população total residente. </a:t>
            </a:r>
          </a:p>
          <a:p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Por sua vez, o Município de Cacuso regista um total de </a:t>
            </a:r>
            <a:r>
              <a:rPr lang="pt-PT" sz="1200" b="1" dirty="0" smtClean="0">
                <a:solidFill>
                  <a:schemeClr val="tx1"/>
                </a:solidFill>
                <a:latin typeface="Century Gothic" pitchFamily="34" charset="0"/>
              </a:rPr>
              <a:t>2.959 </a:t>
            </a: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c</a:t>
            </a:r>
            <a:r>
              <a:rPr lang="pt-PT" sz="1200" dirty="0" smtClean="0">
                <a:latin typeface="Century Gothic" pitchFamily="34" charset="0"/>
              </a:rPr>
              <a:t>lientes de BT e </a:t>
            </a:r>
            <a:r>
              <a:rPr lang="pt-PT" sz="1200" b="1" dirty="0" smtClean="0">
                <a:solidFill>
                  <a:schemeClr val="tx1"/>
                </a:solidFill>
                <a:latin typeface="Century Gothic" pitchFamily="34" charset="0"/>
              </a:rPr>
              <a:t>12</a:t>
            </a: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pt-PT" sz="1200" dirty="0" smtClean="0">
                <a:latin typeface="Century Gothic" pitchFamily="34" charset="0"/>
              </a:rPr>
              <a:t>de MT, com um nível de atendimento </a:t>
            </a: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de </a:t>
            </a:r>
            <a:r>
              <a:rPr lang="pt-PT" sz="1200" b="1" dirty="0" smtClean="0">
                <a:solidFill>
                  <a:schemeClr val="tx1"/>
                </a:solidFill>
                <a:latin typeface="Century Gothic" pitchFamily="34" charset="0"/>
              </a:rPr>
              <a:t>73,3%</a:t>
            </a: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 e uma taxa de cobertura de </a:t>
            </a:r>
            <a:r>
              <a:rPr lang="pt-PT" sz="1200" b="1" dirty="0" smtClean="0">
                <a:solidFill>
                  <a:schemeClr val="tx1"/>
                </a:solidFill>
                <a:latin typeface="Century Gothic" pitchFamily="34" charset="0"/>
              </a:rPr>
              <a:t>24,8%</a:t>
            </a: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</a:p>
          <a:p>
            <a:endParaRPr lang="pt-PT" sz="12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pt-PT" sz="1200" b="1" dirty="0" smtClean="0">
                <a:solidFill>
                  <a:schemeClr val="tx1"/>
                </a:solidFill>
                <a:latin typeface="Century Gothic" pitchFamily="34" charset="0"/>
              </a:rPr>
              <a:t>PRINCIPAIS REALIZAÇÕES: </a:t>
            </a:r>
          </a:p>
          <a:p>
            <a:pPr marL="342900" indent="-342900">
              <a:buFont typeface="+mj-lt"/>
              <a:buAutoNum type="arabicPeriod"/>
            </a:pP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Electrificação da Sede comunal do </a:t>
            </a:r>
            <a:r>
              <a:rPr lang="pt-PT" sz="1200" dirty="0" err="1" smtClean="0">
                <a:solidFill>
                  <a:schemeClr val="tx1"/>
                </a:solidFill>
                <a:latin typeface="Century Gothic" pitchFamily="34" charset="0"/>
              </a:rPr>
              <a:t>Lombe</a:t>
            </a: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 zona rural;</a:t>
            </a:r>
          </a:p>
          <a:p>
            <a:pPr marL="342900" indent="-342900">
              <a:buFont typeface="+mj-lt"/>
              <a:buAutoNum type="arabicPeriod"/>
            </a:pP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Electrificação de Bairros da periferia da Cidade de Malanje (</a:t>
            </a:r>
            <a:r>
              <a:rPr lang="pt-PT" sz="1200" dirty="0" err="1" smtClean="0">
                <a:solidFill>
                  <a:schemeClr val="tx1"/>
                </a:solidFill>
                <a:latin typeface="Century Gothic" pitchFamily="34" charset="0"/>
              </a:rPr>
              <a:t>Kizanga</a:t>
            </a: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 da Barraca);</a:t>
            </a:r>
          </a:p>
          <a:p>
            <a:pPr marL="342900" indent="-342900">
              <a:buFont typeface="+mj-lt"/>
              <a:buAutoNum type="arabicPeriod"/>
            </a:pP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Instalação de duas pequenas Centrais Térmicas de 2MW cada nos Municípios de </a:t>
            </a:r>
            <a:r>
              <a:rPr lang="pt-PT" sz="1200" dirty="0" err="1" smtClean="0">
                <a:solidFill>
                  <a:schemeClr val="tx1"/>
                </a:solidFill>
                <a:latin typeface="Century Gothic" pitchFamily="34" charset="0"/>
              </a:rPr>
              <a:t>Cangandala</a:t>
            </a: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 e </a:t>
            </a:r>
            <a:r>
              <a:rPr lang="pt-PT" sz="1200" dirty="0" err="1" smtClean="0">
                <a:solidFill>
                  <a:schemeClr val="tx1"/>
                </a:solidFill>
                <a:latin typeface="Century Gothic" pitchFamily="34" charset="0"/>
              </a:rPr>
              <a:t>Mucari</a:t>
            </a: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 e requalificação das respectivas redes de Distribuição;</a:t>
            </a:r>
          </a:p>
          <a:p>
            <a:pPr marL="342900" indent="-342900"/>
            <a:endParaRPr lang="pt-PT" sz="12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pt-PT" sz="1200" b="1" dirty="0">
                <a:solidFill>
                  <a:schemeClr val="tx1"/>
                </a:solidFill>
                <a:latin typeface="Century Gothic" pitchFamily="34" charset="0"/>
              </a:rPr>
              <a:t>EM CURSO:</a:t>
            </a:r>
            <a:endParaRPr lang="pt-PT" sz="1200" dirty="0">
              <a:solidFill>
                <a:schemeClr val="tx1"/>
              </a:solidFill>
              <a:latin typeface="Century Gothic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Electrificação de 4 bairros periféricos da cidade de Malanje, com instalação de 3 </a:t>
            </a:r>
            <a:r>
              <a:rPr lang="pt-PT" sz="1200" dirty="0" err="1" smtClean="0">
                <a:solidFill>
                  <a:schemeClr val="tx1"/>
                </a:solidFill>
                <a:latin typeface="Century Gothic" pitchFamily="34" charset="0"/>
              </a:rPr>
              <a:t>PT´s</a:t>
            </a:r>
            <a:r>
              <a:rPr lang="pt-PT" sz="1200" dirty="0" smtClean="0">
                <a:solidFill>
                  <a:schemeClr val="tx1"/>
                </a:solidFill>
                <a:latin typeface="Century Gothic" pitchFamily="34" charset="0"/>
              </a:rPr>
              <a:t> de 630KVA e 1 de 250KVA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25003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DPEA-E\Pictures\transfer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14291"/>
            <a:ext cx="6357982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6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151216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9" name="CaixaDeTexto 8"/>
          <p:cNvSpPr txBox="1"/>
          <p:nvPr/>
        </p:nvSpPr>
        <p:spPr>
          <a:xfrm>
            <a:off x="179512" y="1916832"/>
            <a:ext cx="878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4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25003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DPEA-E\Pictures\transfer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14290"/>
            <a:ext cx="6357982" cy="1428759"/>
          </a:xfrm>
          <a:prstGeom prst="rect">
            <a:avLst/>
          </a:prstGeom>
          <a:noFill/>
        </p:spPr>
      </p:pic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42844" y="1714489"/>
          <a:ext cx="8858311" cy="500065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623423"/>
                <a:gridCol w="1226536"/>
                <a:gridCol w="1294676"/>
                <a:gridCol w="1243571"/>
                <a:gridCol w="1192464"/>
                <a:gridCol w="1277641"/>
              </a:tblGrid>
              <a:tr h="33957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dirty="0">
                          <a:latin typeface="+mj-lt"/>
                        </a:rPr>
                        <a:t>PRODUÇÃO DE ENERGIA ELÉCTRICA 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480763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u="none" strike="noStrike" dirty="0" err="1">
                          <a:latin typeface="+mj-lt"/>
                        </a:rPr>
                        <a:t>Municipio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+mj-lt"/>
                        </a:rPr>
                        <a:t>Potência Instalada (MW)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+mj-lt"/>
                        </a:rPr>
                        <a:t>Potência Disponível (MW)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+mj-lt"/>
                        </a:rPr>
                        <a:t>Potência Reprimida (MW)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+mj-lt"/>
                        </a:rPr>
                        <a:t>Demanda (MW)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+mj-lt"/>
                        </a:rPr>
                        <a:t>Nível de Atendimento (%)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ctr"/>
                </a:tc>
              </a:tr>
              <a:tr h="23948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>
                          <a:latin typeface="+mj-lt"/>
                        </a:rPr>
                        <a:t>Malanje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71,5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63,7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28,0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91,7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69,5%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</a:tr>
              <a:tr h="23948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 err="1">
                          <a:latin typeface="+mj-lt"/>
                        </a:rPr>
                        <a:t>Cacuso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28,0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28,0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9,7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37,7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74,3%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</a:tr>
              <a:tr h="23948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>
                          <a:latin typeface="+mj-lt"/>
                        </a:rPr>
                        <a:t>Calandula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0,6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0,6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latin typeface="+mj-lt"/>
                        </a:rPr>
                        <a:t>16,9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17,5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3,4%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</a:tr>
              <a:tr h="23948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>
                          <a:latin typeface="+mj-lt"/>
                        </a:rPr>
                        <a:t>Cabundi Catembo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0,0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0,0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9,5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9,5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0,0%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</a:tr>
              <a:tr h="23948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 err="1">
                          <a:latin typeface="+mj-lt"/>
                        </a:rPr>
                        <a:t>Quela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0,5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0,5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latin typeface="+mj-lt"/>
                        </a:rPr>
                        <a:t>4,5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5,0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10,0%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</a:tr>
              <a:tr h="23948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 err="1">
                          <a:latin typeface="+mj-lt"/>
                        </a:rPr>
                        <a:t>Cahombo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0,2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0,2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latin typeface="+mj-lt"/>
                        </a:rPr>
                        <a:t>4,7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4,9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4,1%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</a:tr>
              <a:tr h="23948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 err="1">
                          <a:latin typeface="+mj-lt"/>
                        </a:rPr>
                        <a:t>Massango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0,1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0,1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latin typeface="+mj-lt"/>
                        </a:rPr>
                        <a:t>7,2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7,2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1,1%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</a:tr>
              <a:tr h="23948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 err="1">
                          <a:latin typeface="+mj-lt"/>
                        </a:rPr>
                        <a:t>Luquembo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0,4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0,4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latin typeface="+mj-lt"/>
                        </a:rPr>
                        <a:t>11,2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11,6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3,4%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</a:tr>
              <a:tr h="23948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>
                          <a:latin typeface="+mj-lt"/>
                        </a:rPr>
                        <a:t>Marimba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0,3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0,3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latin typeface="+mj-lt"/>
                        </a:rPr>
                        <a:t>5,7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6,0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5,0%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</a:tr>
              <a:tr h="23948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 err="1">
                          <a:latin typeface="+mj-lt"/>
                        </a:rPr>
                        <a:t>Kunda-dia-Base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0,6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0,6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latin typeface="+mj-lt"/>
                        </a:rPr>
                        <a:t>2,8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3,4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17,5%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</a:tr>
              <a:tr h="23948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>
                          <a:latin typeface="+mj-lt"/>
                        </a:rPr>
                        <a:t>Quirima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0,1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0,1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4,3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latin typeface="+mj-lt"/>
                        </a:rPr>
                        <a:t>4,4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1,8%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</a:tr>
              <a:tr h="23948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>
                          <a:latin typeface="+mj-lt"/>
                        </a:rPr>
                        <a:t>Caculama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2,0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2,0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6,1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8,1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24,6%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</a:tr>
              <a:tr h="23948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 err="1">
                          <a:latin typeface="+mj-lt"/>
                        </a:rPr>
                        <a:t>Cangandala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2,0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2,0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9,2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latin typeface="+mj-lt"/>
                        </a:rPr>
                        <a:t>11,2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17,8%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</a:tr>
              <a:tr h="23948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>
                          <a:latin typeface="+mj-lt"/>
                        </a:rPr>
                        <a:t>Kiwaba Nzoji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0,8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0,8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2,8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latin typeface="+mj-lt"/>
                        </a:rPr>
                        <a:t>3,6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22,2%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</a:tr>
              <a:tr h="23948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>
                          <a:latin typeface="+mj-lt"/>
                        </a:rPr>
                        <a:t> 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latin typeface="+mj-lt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</a:tr>
              <a:tr h="239488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>
                          <a:latin typeface="+mj-lt"/>
                        </a:rPr>
                        <a:t> 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>
                          <a:latin typeface="+mj-lt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u="none" strike="noStrike" dirty="0">
                          <a:latin typeface="+mj-lt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b"/>
                </a:tc>
              </a:tr>
              <a:tr h="34850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u="none" strike="noStrike" dirty="0">
                          <a:latin typeface="+mj-lt"/>
                        </a:rPr>
                        <a:t>Total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+mj-lt"/>
                        </a:rPr>
                        <a:t>107,1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+mj-lt"/>
                        </a:rPr>
                        <a:t>99,3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>
                          <a:latin typeface="+mj-lt"/>
                        </a:rPr>
                        <a:t>122,6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+mj-lt"/>
                        </a:rPr>
                        <a:t>221,9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+mj-lt"/>
                        </a:rPr>
                        <a:t>44,7%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62" marR="7262" marT="726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58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151216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9" name="CaixaDeTexto 8"/>
          <p:cNvSpPr txBox="1"/>
          <p:nvPr/>
        </p:nvSpPr>
        <p:spPr>
          <a:xfrm>
            <a:off x="179512" y="1916832"/>
            <a:ext cx="878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4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250033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DPEA-E\Pictures\transfer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14290"/>
            <a:ext cx="6357982" cy="1500197"/>
          </a:xfrm>
          <a:prstGeom prst="rect">
            <a:avLst/>
          </a:prstGeom>
          <a:noFill/>
        </p:spPr>
      </p:pic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42844" y="1857364"/>
          <a:ext cx="8858313" cy="492939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379844"/>
                <a:gridCol w="1145851"/>
                <a:gridCol w="749210"/>
                <a:gridCol w="738192"/>
                <a:gridCol w="727176"/>
                <a:gridCol w="716158"/>
                <a:gridCol w="727176"/>
                <a:gridCol w="716158"/>
                <a:gridCol w="958548"/>
              </a:tblGrid>
              <a:tr h="305723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+mj-lt"/>
                        </a:rPr>
                        <a:t>DISTRIBUIÇÃO DE ENERGIA ELÉCTRICA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057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400" b="1" u="none" strike="noStrike" dirty="0" err="1">
                          <a:latin typeface="+mj-lt"/>
                        </a:rPr>
                        <a:t>Municipio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+mj-lt"/>
                        </a:rPr>
                        <a:t>Número de Habitantes no </a:t>
                      </a:r>
                      <a:r>
                        <a:rPr lang="pt-PT" sz="1200" b="1" u="none" strike="noStrike" dirty="0" err="1">
                          <a:latin typeface="+mj-lt"/>
                        </a:rPr>
                        <a:t>Municipio</a:t>
                      </a:r>
                      <a:r>
                        <a:rPr lang="pt-PT" sz="1200" b="1" u="none" strike="noStrike" dirty="0">
                          <a:latin typeface="+mj-lt"/>
                        </a:rPr>
                        <a:t> em 2018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+mj-lt"/>
                        </a:rPr>
                        <a:t>Consumidores MT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>
                          <a:latin typeface="+mj-lt"/>
                        </a:rPr>
                        <a:t>Consumidores BT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>
                          <a:latin typeface="+mj-lt"/>
                        </a:rPr>
                        <a:t>Taxa de Electrificação (%)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ctr"/>
                </a:tc>
              </a:tr>
              <a:tr h="48272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+mj-lt"/>
                        </a:rPr>
                        <a:t>2016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+mj-lt"/>
                        </a:rPr>
                        <a:t>2017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+mj-lt"/>
                        </a:rPr>
                        <a:t>2018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+mj-lt"/>
                        </a:rPr>
                        <a:t>2016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+mj-lt"/>
                        </a:rPr>
                        <a:t>2017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1" u="none" strike="noStrike" dirty="0">
                          <a:latin typeface="+mj-lt"/>
                        </a:rPr>
                        <a:t>2018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15615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>
                          <a:latin typeface="+mj-lt"/>
                        </a:rPr>
                        <a:t>Malanje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505 098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32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 dirty="0">
                          <a:latin typeface="+mj-lt"/>
                        </a:rPr>
                        <a:t>34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36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212580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187950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154590</a:t>
                      </a:r>
                      <a:endParaRPr lang="pt-PT" sz="1200" b="0" i="0" u="none" strike="noStrike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30,6%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</a:tr>
              <a:tr h="215615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 err="1">
                          <a:latin typeface="+mj-lt"/>
                        </a:rPr>
                        <a:t>Cacuso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71 541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7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11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 dirty="0">
                          <a:latin typeface="+mj-lt"/>
                        </a:rPr>
                        <a:t>12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16662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17696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17754</a:t>
                      </a:r>
                      <a:endParaRPr lang="pt-PT" sz="1200" b="0" i="0" u="none" strike="noStrike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24,8%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</a:tr>
              <a:tr h="215615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>
                          <a:latin typeface="+mj-lt"/>
                        </a:rPr>
                        <a:t>Calandula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87 017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1240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1240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3432</a:t>
                      </a:r>
                      <a:endParaRPr lang="pt-PT" sz="1200" b="0" i="0" u="none" strike="noStrike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3,9%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</a:tr>
              <a:tr h="215615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>
                          <a:latin typeface="+mj-lt"/>
                        </a:rPr>
                        <a:t>Cabundi Catembo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44 219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 dirty="0">
                          <a:latin typeface="+mj-lt"/>
                        </a:rPr>
                        <a:t>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924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924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810</a:t>
                      </a:r>
                      <a:endParaRPr lang="pt-PT" sz="1200" b="0" i="0" u="none" strike="noStrike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1,8%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</a:tr>
              <a:tr h="215615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 err="1">
                          <a:latin typeface="+mj-lt"/>
                        </a:rPr>
                        <a:t>Quela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21 847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874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2492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2076</a:t>
                      </a:r>
                      <a:endParaRPr lang="pt-PT" sz="1200" b="0" i="0" u="none" strike="noStrike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9,5%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</a:tr>
              <a:tr h="215615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>
                          <a:latin typeface="+mj-lt"/>
                        </a:rPr>
                        <a:t>Cahombo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22 115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 dirty="0">
                          <a:latin typeface="+mj-lt"/>
                        </a:rPr>
                        <a:t>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495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1400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636</a:t>
                      </a:r>
                      <a:endParaRPr lang="pt-PT" sz="1200" b="0" i="0" u="none" strike="noStrike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2,9%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</a:tr>
              <a:tr h="215615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>
                          <a:latin typeface="+mj-lt"/>
                        </a:rPr>
                        <a:t>Massango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32 610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 dirty="0">
                          <a:latin typeface="+mj-lt"/>
                        </a:rPr>
                        <a:t>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180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180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600</a:t>
                      </a:r>
                      <a:endParaRPr lang="pt-PT" sz="1200" b="0" i="0" u="none" strike="noStrike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1,8%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</a:tr>
              <a:tr h="215615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>
                          <a:latin typeface="+mj-lt"/>
                        </a:rPr>
                        <a:t>Luquembo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51 647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 dirty="0">
                          <a:latin typeface="+mj-lt"/>
                        </a:rPr>
                        <a:t>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265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265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1218</a:t>
                      </a:r>
                      <a:endParaRPr lang="pt-PT" sz="1200" b="0" i="0" u="none" strike="noStrike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2,4%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</a:tr>
              <a:tr h="215615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>
                          <a:latin typeface="+mj-lt"/>
                        </a:rPr>
                        <a:t>Marimba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27 074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524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14000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13200</a:t>
                      </a:r>
                      <a:endParaRPr lang="pt-PT" sz="1200" b="0" i="0" u="none" strike="noStrike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48,8%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</a:tr>
              <a:tr h="215615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 err="1">
                          <a:latin typeface="+mj-lt"/>
                        </a:rPr>
                        <a:t>Kunda-dia-Base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13 651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 dirty="0">
                          <a:latin typeface="+mj-lt"/>
                        </a:rPr>
                        <a:t>390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390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1320</a:t>
                      </a:r>
                      <a:endParaRPr lang="pt-PT" sz="1200" b="0" i="0" u="none" strike="noStrike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9,7%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</a:tr>
              <a:tr h="215615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 err="1">
                          <a:latin typeface="+mj-lt"/>
                        </a:rPr>
                        <a:t>Quirima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22 250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 dirty="0">
                          <a:latin typeface="+mj-lt"/>
                        </a:rPr>
                        <a:t>220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220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1074</a:t>
                      </a:r>
                      <a:endParaRPr lang="pt-PT" sz="1200" b="0" i="0" u="none" strike="noStrike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4,8%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</a:tr>
              <a:tr h="215615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>
                          <a:latin typeface="+mj-lt"/>
                        </a:rPr>
                        <a:t>Caculama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29 037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 dirty="0">
                          <a:latin typeface="+mj-lt"/>
                        </a:rPr>
                        <a:t>820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820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2100</a:t>
                      </a:r>
                      <a:endParaRPr lang="pt-PT" sz="1200" b="0" i="0" u="none" strike="noStrike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7,2%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</a:tr>
              <a:tr h="215615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 err="1">
                          <a:latin typeface="+mj-lt"/>
                        </a:rPr>
                        <a:t>Cangandala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43 855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 dirty="0">
                          <a:latin typeface="+mj-lt"/>
                        </a:rPr>
                        <a:t>420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 dirty="0">
                          <a:latin typeface="+mj-lt"/>
                        </a:rPr>
                        <a:t>1750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1770</a:t>
                      </a:r>
                      <a:endParaRPr lang="pt-PT" sz="1200" b="0" i="0" u="none" strike="noStrike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4,0%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</a:tr>
              <a:tr h="215615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 err="1">
                          <a:latin typeface="+mj-lt"/>
                        </a:rPr>
                        <a:t>Kiwaba</a:t>
                      </a:r>
                      <a:r>
                        <a:rPr lang="pt-PT" sz="1400" u="none" strike="noStrike" dirty="0">
                          <a:latin typeface="+mj-lt"/>
                        </a:rPr>
                        <a:t> </a:t>
                      </a:r>
                      <a:r>
                        <a:rPr lang="pt-PT" sz="1400" u="none" strike="noStrike" dirty="0" err="1">
                          <a:latin typeface="+mj-lt"/>
                        </a:rPr>
                        <a:t>Nzoji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14 402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948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 dirty="0">
                          <a:latin typeface="+mj-lt"/>
                        </a:rPr>
                        <a:t>948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1032</a:t>
                      </a:r>
                      <a:endParaRPr lang="pt-PT" sz="1200" b="0" i="0" u="none" strike="noStrike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>
                          <a:latin typeface="+mj-lt"/>
                        </a:rPr>
                        <a:t>7,2%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</a:tr>
              <a:tr h="215615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>
                          <a:latin typeface="+mj-lt"/>
                        </a:rPr>
                        <a:t> 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>
                          <a:latin typeface="+mj-lt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>
                          <a:latin typeface="+mj-lt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>
                          <a:latin typeface="+mj-lt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>
                          <a:latin typeface="+mj-lt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>
                          <a:latin typeface="+mj-lt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 dirty="0">
                          <a:latin typeface="+mj-lt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 dirty="0">
                          <a:latin typeface="+mj-lt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>
                          <a:latin typeface="+mj-lt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</a:tr>
              <a:tr h="215615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u="none" strike="noStrike" dirty="0">
                          <a:latin typeface="+mj-lt"/>
                        </a:rPr>
                        <a:t> 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>
                          <a:latin typeface="+mj-lt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>
                          <a:latin typeface="+mj-lt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>
                          <a:latin typeface="+mj-lt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>
                          <a:latin typeface="+mj-lt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>
                          <a:latin typeface="+mj-lt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>
                          <a:latin typeface="+mj-lt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 dirty="0">
                          <a:latin typeface="+mj-lt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>
                          <a:latin typeface="+mj-lt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</a:tr>
              <a:tr h="31376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1" u="none" strike="noStrike" dirty="0">
                          <a:latin typeface="+mj-lt"/>
                        </a:rPr>
                        <a:t>Total</a:t>
                      </a:r>
                      <a:endParaRPr lang="pt-PT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latin typeface="+mj-lt"/>
                        </a:rPr>
                        <a:t>986 363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latin typeface="+mj-lt"/>
                        </a:rPr>
                        <a:t>39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latin typeface="+mj-lt"/>
                        </a:rPr>
                        <a:t>45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latin typeface="+mj-lt"/>
                        </a:rPr>
                        <a:t>48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latin typeface="+mj-lt"/>
                        </a:rPr>
                        <a:t>236 542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latin typeface="+mj-lt"/>
                        </a:rPr>
                        <a:t>230 275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latin typeface="+mj-lt"/>
                        </a:rPr>
                        <a:t>201 612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>
                          <a:latin typeface="+mj-lt"/>
                        </a:rPr>
                        <a:t>20,4%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731" marR="6731" marT="673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22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814"/>
            <a:ext cx="8784976" cy="151216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9" name="Canto dobrado 8"/>
          <p:cNvSpPr/>
          <p:nvPr/>
        </p:nvSpPr>
        <p:spPr>
          <a:xfrm>
            <a:off x="179512" y="1727140"/>
            <a:ext cx="8784976" cy="5067386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2" name="CaixaDeTexto 1"/>
          <p:cNvSpPr txBox="1"/>
          <p:nvPr/>
        </p:nvSpPr>
        <p:spPr>
          <a:xfrm>
            <a:off x="380728" y="1728280"/>
            <a:ext cx="8583760" cy="4832092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latin typeface="Century Gothic" pitchFamily="34" charset="0"/>
              </a:rPr>
              <a:t>2.3. Iluminação Publica </a:t>
            </a:r>
            <a:endParaRPr lang="pt-PT" sz="1400" dirty="0" smtClean="0">
              <a:latin typeface="Century Gothic" pitchFamily="34" charset="0"/>
            </a:endParaRPr>
          </a:p>
          <a:p>
            <a:r>
              <a:rPr lang="pt-PT" sz="1400" dirty="0" smtClean="0">
                <a:latin typeface="Century Gothic" pitchFamily="34" charset="0"/>
              </a:rPr>
              <a:t>O Município sede de Malanje, possui até ao momento um total de </a:t>
            </a:r>
            <a:r>
              <a:rPr lang="pt-PT" sz="1400" b="1" dirty="0" smtClean="0">
                <a:latin typeface="Century Gothic" pitchFamily="34" charset="0"/>
              </a:rPr>
              <a:t>2.539</a:t>
            </a:r>
            <a:r>
              <a:rPr lang="pt-PT" sz="1400" dirty="0" smtClean="0">
                <a:latin typeface="Century Gothic" pitchFamily="34" charset="0"/>
              </a:rPr>
              <a:t> focos luminosos instalados no casco urbano e periurbano da cidade, dos quais </a:t>
            </a:r>
            <a:r>
              <a:rPr lang="pt-PT" sz="1400" b="1" dirty="0" smtClean="0">
                <a:latin typeface="Century Gothic" pitchFamily="34" charset="0"/>
              </a:rPr>
              <a:t>2.352</a:t>
            </a:r>
            <a:r>
              <a:rPr lang="pt-PT" sz="1400" dirty="0" smtClean="0">
                <a:latin typeface="Century Gothic" pitchFamily="34" charset="0"/>
              </a:rPr>
              <a:t> são alimentados através da rede pública de distribuição e os restantes </a:t>
            </a:r>
            <a:r>
              <a:rPr lang="pt-PT" sz="1400" b="1" dirty="0" smtClean="0">
                <a:latin typeface="Century Gothic" pitchFamily="34" charset="0"/>
              </a:rPr>
              <a:t>187 </a:t>
            </a:r>
            <a:r>
              <a:rPr lang="pt-PT" sz="1400" dirty="0" smtClean="0">
                <a:latin typeface="Century Gothic" pitchFamily="34" charset="0"/>
              </a:rPr>
              <a:t>postes de Iluminação Solar. </a:t>
            </a:r>
          </a:p>
          <a:p>
            <a:r>
              <a:rPr lang="pt-PT" sz="1400" dirty="0" smtClean="0">
                <a:latin typeface="Century Gothic" pitchFamily="34" charset="0"/>
              </a:rPr>
              <a:t>A gestão da rede Eléctrica pública em Malanje, </a:t>
            </a:r>
            <a:r>
              <a:rPr lang="pt-PT" sz="1400" b="1" u="sng" dirty="0" smtClean="0">
                <a:latin typeface="Century Gothic" pitchFamily="34" charset="0"/>
              </a:rPr>
              <a:t>está a cargo das Administrações Municipais</a:t>
            </a:r>
            <a:r>
              <a:rPr lang="pt-PT" sz="1400" dirty="0" smtClean="0">
                <a:latin typeface="Century Gothic" pitchFamily="34" charset="0"/>
              </a:rPr>
              <a:t>, com o apoio técnico da ENDE-E.P nas sedes de Malanje ,Cacuso, Cangandala e Caculama, supervisão e acompanhamento do Gabinete Provincial de Infra-estrutura e Serviços Técnicos. </a:t>
            </a:r>
          </a:p>
          <a:p>
            <a:r>
              <a:rPr lang="pt-PT" sz="1400" dirty="0" smtClean="0">
                <a:latin typeface="Century Gothic" pitchFamily="34" charset="0"/>
              </a:rPr>
              <a:t>Quanto ao Município de Cacuso tem instalado um total de </a:t>
            </a:r>
            <a:r>
              <a:rPr lang="pt-PT" sz="1400" b="1" dirty="0" smtClean="0">
                <a:solidFill>
                  <a:srgbClr val="FF0000"/>
                </a:solidFill>
                <a:latin typeface="Century Gothic" pitchFamily="34" charset="0"/>
              </a:rPr>
              <a:t>145 </a:t>
            </a:r>
            <a:r>
              <a:rPr lang="pt-PT" sz="1400" b="1" dirty="0" smtClean="0">
                <a:latin typeface="Century Gothic" pitchFamily="34" charset="0"/>
              </a:rPr>
              <a:t>focos luminosos</a:t>
            </a:r>
            <a:r>
              <a:rPr lang="pt-PT" sz="1400" dirty="0" smtClean="0">
                <a:latin typeface="Century Gothic" pitchFamily="34" charset="0"/>
              </a:rPr>
              <a:t>, dos quais 35 ligados a rede de distribuição da sede Municipal e </a:t>
            </a:r>
            <a:r>
              <a:rPr lang="pt-PT" sz="1400" b="1" dirty="0" smtClean="0">
                <a:solidFill>
                  <a:srgbClr val="FF0000"/>
                </a:solidFill>
                <a:latin typeface="Century Gothic" pitchFamily="34" charset="0"/>
              </a:rPr>
              <a:t>100 focos</a:t>
            </a:r>
            <a:r>
              <a:rPr lang="pt-PT" sz="14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pt-PT" sz="1400" dirty="0" smtClean="0">
                <a:latin typeface="Century Gothic" pitchFamily="34" charset="0"/>
              </a:rPr>
              <a:t>são alimentados por energia solar </a:t>
            </a:r>
            <a:r>
              <a:rPr lang="pt-PT" sz="1400" dirty="0" err="1" smtClean="0">
                <a:latin typeface="Century Gothic" pitchFamily="34" charset="0"/>
              </a:rPr>
              <a:t>fotovoltaica</a:t>
            </a:r>
            <a:r>
              <a:rPr lang="pt-PT" sz="1400" dirty="0" smtClean="0">
                <a:latin typeface="Century Gothic" pitchFamily="34" charset="0"/>
              </a:rPr>
              <a:t>, instalados na comuna do </a:t>
            </a:r>
            <a:r>
              <a:rPr lang="pt-PT" sz="1400" dirty="0" err="1" smtClean="0">
                <a:latin typeface="Century Gothic" pitchFamily="34" charset="0"/>
              </a:rPr>
              <a:t>lombe</a:t>
            </a:r>
            <a:r>
              <a:rPr lang="pt-PT" sz="1400" dirty="0" smtClean="0">
                <a:latin typeface="Century Gothic" pitchFamily="34" charset="0"/>
              </a:rPr>
              <a:t>, actualmente todos em estado inoperante por falta de manutenções. </a:t>
            </a:r>
          </a:p>
          <a:p>
            <a:endParaRPr lang="pt-PT" sz="1400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pt-PT" sz="1400" dirty="0" smtClean="0">
                <a:latin typeface="Century Gothic" pitchFamily="34" charset="0"/>
              </a:rPr>
              <a:t>Nos restantes doze Municípios, foram instalados cerca de </a:t>
            </a:r>
            <a:r>
              <a:rPr lang="pt-PT" sz="1400" b="1" dirty="0" smtClean="0">
                <a:solidFill>
                  <a:srgbClr val="FF0000"/>
                </a:solidFill>
                <a:latin typeface="Century Gothic" pitchFamily="34" charset="0"/>
              </a:rPr>
              <a:t>1.804</a:t>
            </a:r>
            <a:r>
              <a:rPr lang="pt-PT" sz="1400" dirty="0" smtClean="0">
                <a:latin typeface="Century Gothic" pitchFamily="34" charset="0"/>
              </a:rPr>
              <a:t> focos luminosos nas sedes municipais e comunais, alimentados maioritariamente por Energia Solar. Os Municípios de Marimba, Kahombo, Kalandula, Cangandala,  </a:t>
            </a:r>
            <a:r>
              <a:rPr lang="pt-PT" sz="1400" dirty="0" err="1" smtClean="0">
                <a:latin typeface="Century Gothic" pitchFamily="34" charset="0"/>
              </a:rPr>
              <a:t>Mucari</a:t>
            </a:r>
            <a:r>
              <a:rPr lang="pt-PT" sz="1400" dirty="0" smtClean="0">
                <a:latin typeface="Century Gothic" pitchFamily="34" charset="0"/>
              </a:rPr>
              <a:t> e </a:t>
            </a:r>
            <a:r>
              <a:rPr lang="pt-PT" sz="1400" dirty="0" err="1" smtClean="0">
                <a:latin typeface="Century Gothic" pitchFamily="34" charset="0"/>
              </a:rPr>
              <a:t>Luquembo</a:t>
            </a:r>
            <a:r>
              <a:rPr lang="pt-PT" sz="1400" dirty="0" smtClean="0">
                <a:latin typeface="Century Gothic" pitchFamily="34" charset="0"/>
              </a:rPr>
              <a:t>, possuem pequenas redes de iluminação pública alimentadas pela energia produzida de Grupos Geradores Instalados.</a:t>
            </a:r>
          </a:p>
          <a:p>
            <a:endParaRPr lang="pt-PT" sz="1400" dirty="0">
              <a:latin typeface="Century Gothic" pitchFamily="34" charset="0"/>
            </a:endParaRPr>
          </a:p>
          <a:p>
            <a:pPr lvl="0"/>
            <a:r>
              <a:rPr lang="pt-PT" sz="1400" dirty="0" smtClean="0">
                <a:latin typeface="Century Gothic" pitchFamily="34" charset="0"/>
              </a:rPr>
              <a:t>No </a:t>
            </a:r>
            <a:r>
              <a:rPr lang="pt-PT" sz="1400" dirty="0">
                <a:latin typeface="Century Gothic" pitchFamily="34" charset="0"/>
              </a:rPr>
              <a:t>período em balanço </a:t>
            </a:r>
            <a:r>
              <a:rPr lang="pt-PT" sz="1400" dirty="0" smtClean="0">
                <a:latin typeface="Century Gothic" pitchFamily="34" charset="0"/>
              </a:rPr>
              <a:t>foi electrificado 1 Rua da sede comunal do </a:t>
            </a:r>
            <a:r>
              <a:rPr lang="pt-PT" sz="1400" dirty="0" err="1" smtClean="0">
                <a:latin typeface="Century Gothic" pitchFamily="34" charset="0"/>
              </a:rPr>
              <a:t>Lombe</a:t>
            </a:r>
            <a:r>
              <a:rPr lang="pt-PT" sz="1400" dirty="0" smtClean="0">
                <a:latin typeface="Century Gothic" pitchFamily="34" charset="0"/>
              </a:rPr>
              <a:t> no </a:t>
            </a:r>
            <a:r>
              <a:rPr lang="pt-PT" sz="1400" dirty="0" err="1" smtClean="0">
                <a:latin typeface="Century Gothic" pitchFamily="34" charset="0"/>
              </a:rPr>
              <a:t>Municipio</a:t>
            </a:r>
            <a:r>
              <a:rPr lang="pt-PT" sz="1400" dirty="0" smtClean="0">
                <a:latin typeface="Century Gothic" pitchFamily="34" charset="0"/>
              </a:rPr>
              <a:t> de </a:t>
            </a:r>
            <a:r>
              <a:rPr lang="pt-PT" sz="1400" dirty="0" err="1" smtClean="0">
                <a:latin typeface="Century Gothic" pitchFamily="34" charset="0"/>
              </a:rPr>
              <a:t>Cacuso</a:t>
            </a:r>
            <a:r>
              <a:rPr lang="pt-PT" sz="1400" dirty="0" smtClean="0">
                <a:latin typeface="Century Gothic" pitchFamily="34" charset="0"/>
              </a:rPr>
              <a:t>, </a:t>
            </a:r>
            <a:r>
              <a:rPr lang="pt-PT" sz="1400" dirty="0">
                <a:latin typeface="Century Gothic" pitchFamily="34" charset="0"/>
              </a:rPr>
              <a:t>que permitiu garantir maior segurança e mobilidade aos peões e condutores nas </a:t>
            </a:r>
            <a:r>
              <a:rPr lang="pt-PT" sz="1400" dirty="0" smtClean="0">
                <a:latin typeface="Century Gothic" pitchFamily="34" charset="0"/>
              </a:rPr>
              <a:t>horas nocturnas. </a:t>
            </a:r>
            <a:endParaRPr lang="pt-PT" sz="1200" dirty="0">
              <a:latin typeface="Century Gothic" pitchFamily="34" charset="0"/>
              <a:cs typeface="Times New Roman" panose="02020603050405020304" pitchFamily="18" charset="0"/>
            </a:endParaRPr>
          </a:p>
          <a:p>
            <a:endParaRPr lang="pt-PT" sz="1400" dirty="0" smtClean="0">
              <a:latin typeface="Century Gothic" pitchFamily="34" charset="0"/>
            </a:endParaRPr>
          </a:p>
          <a:p>
            <a:endParaRPr lang="pt-PT" sz="14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25003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Users\DPEA-E\Pictures\transfer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14290"/>
            <a:ext cx="6357982" cy="1428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618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250033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C:\Users\DPEA-E\Desktop\DPEA 2017\DPEA FOTOS\SE-MALANJE2017\IMG_20170914_123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4429156" cy="3286148"/>
          </a:xfrm>
          <a:prstGeom prst="rect">
            <a:avLst/>
          </a:prstGeom>
          <a:noFill/>
        </p:spPr>
      </p:pic>
      <p:pic>
        <p:nvPicPr>
          <p:cNvPr id="1026" name="Picture 2" descr="C:\Users\DPEA-E\Desktop\DPEA 2017\DPEA FOTOS\ELECTRIFICAÇÃO DO KIZENGA\20150720_1557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2852"/>
            <a:ext cx="4357718" cy="3286148"/>
          </a:xfrm>
          <a:prstGeom prst="rect">
            <a:avLst/>
          </a:prstGeom>
          <a:noFill/>
        </p:spPr>
      </p:pic>
      <p:pic>
        <p:nvPicPr>
          <p:cNvPr id="1027" name="Picture 3" descr="C:\Users\DPEA-E\Desktop\DPEA 2017\DPEA FOTOS\PROJ. ELECTRIFICAÇÃO CACULAMA, CANGANDALA, LOMBE E KIZANGA Zº 6 E BARRACA PA-AMARAL\CACULAMA\IMG_20170816_1353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500438"/>
            <a:ext cx="4429156" cy="3214710"/>
          </a:xfrm>
          <a:prstGeom prst="rect">
            <a:avLst/>
          </a:prstGeom>
          <a:noFill/>
        </p:spPr>
      </p:pic>
      <p:pic>
        <p:nvPicPr>
          <p:cNvPr id="1028" name="Picture 4" descr="C:\Users\DPEA-E\Desktop\DPEA 2017\DPEA FOTOS\PROJ. ELECTRIFICAÇÃO CACULAMA, CANGANDALA, LOMBE E KIZANGA Zº 6 E BARRACA PA-AMARAL\CACULAMA\IMG_20170816_1324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500438"/>
            <a:ext cx="4357718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44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4924</TotalTime>
  <Words>3966</Words>
  <Application>Microsoft Office PowerPoint</Application>
  <PresentationFormat>Apresentação no Ecrã (4:3)</PresentationFormat>
  <Paragraphs>1318</Paragraphs>
  <Slides>23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Constantia</vt:lpstr>
      <vt:lpstr>Times New Roman</vt:lpstr>
      <vt:lpstr>Wingdings 2</vt:lpstr>
      <vt:lpstr>Fluxo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djobley</dc:creator>
  <cp:lastModifiedBy>HP</cp:lastModifiedBy>
  <cp:revision>470</cp:revision>
  <cp:lastPrinted>2017-05-30T15:44:53Z</cp:lastPrinted>
  <dcterms:created xsi:type="dcterms:W3CDTF">2013-12-13T02:18:02Z</dcterms:created>
  <dcterms:modified xsi:type="dcterms:W3CDTF">2018-09-06T19:01:50Z</dcterms:modified>
</cp:coreProperties>
</file>