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Avenir Roman"/>
      </a:defRPr>
    </a:lvl1pPr>
    <a:lvl2pPr>
      <a:defRPr>
        <a:latin typeface="+mj-lt"/>
        <a:ea typeface="+mj-ea"/>
        <a:cs typeface="+mj-cs"/>
        <a:sym typeface="Avenir Roman"/>
      </a:defRPr>
    </a:lvl2pPr>
    <a:lvl3pPr>
      <a:defRPr>
        <a:latin typeface="+mj-lt"/>
        <a:ea typeface="+mj-ea"/>
        <a:cs typeface="+mj-cs"/>
        <a:sym typeface="Avenir Roman"/>
      </a:defRPr>
    </a:lvl3pPr>
    <a:lvl4pPr>
      <a:defRPr>
        <a:latin typeface="+mj-lt"/>
        <a:ea typeface="+mj-ea"/>
        <a:cs typeface="+mj-cs"/>
        <a:sym typeface="Avenir Roman"/>
      </a:defRPr>
    </a:lvl4pPr>
    <a:lvl5pPr>
      <a:defRPr>
        <a:latin typeface="+mj-lt"/>
        <a:ea typeface="+mj-ea"/>
        <a:cs typeface="+mj-cs"/>
        <a:sym typeface="Avenir Roman"/>
      </a:defRPr>
    </a:lvl5pPr>
    <a:lvl6pPr>
      <a:defRPr>
        <a:latin typeface="+mj-lt"/>
        <a:ea typeface="+mj-ea"/>
        <a:cs typeface="+mj-cs"/>
        <a:sym typeface="Avenir Roman"/>
      </a:defRPr>
    </a:lvl6pPr>
    <a:lvl7pPr>
      <a:defRPr>
        <a:latin typeface="+mj-lt"/>
        <a:ea typeface="+mj-ea"/>
        <a:cs typeface="+mj-cs"/>
        <a:sym typeface="Avenir Roman"/>
      </a:defRPr>
    </a:lvl7pPr>
    <a:lvl8pPr>
      <a:defRPr>
        <a:latin typeface="+mj-lt"/>
        <a:ea typeface="+mj-ea"/>
        <a:cs typeface="+mj-cs"/>
        <a:sym typeface="Avenir Roman"/>
      </a:defRPr>
    </a:lvl8pPr>
    <a:lvl9pPr>
      <a:defRPr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ED2CE"/>
          </a:solidFill>
        </a:fill>
      </a:tcStyle>
    </a:wholeTbl>
    <a:band2H>
      <a:tcTxStyle b="def" i="def"/>
      <a:tcStyle>
        <a:tcBdr/>
        <a:fill>
          <a:solidFill>
            <a:srgbClr val="F7EA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EED2CE"/>
          </a:solidFill>
        </a:fill>
      </a:tcStyle>
    </a:wholeTbl>
    <a:band2H>
      <a:tcTxStyle b="def" i="def"/>
      <a:tcStyle>
        <a:tcBdr/>
        <a:fill>
          <a:solidFill>
            <a:srgbClr val="F7EA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381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381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D1634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381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381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E6E0CA"/>
          </a:solidFill>
        </a:fill>
      </a:tcStyle>
    </a:wholeTbl>
    <a:band2H>
      <a:tcTxStyle b="def" i="def"/>
      <a:tcStyle>
        <a:tcBdr/>
        <a:fill>
          <a:solidFill>
            <a:srgbClr val="F3F0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B9A3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381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B9A30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381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B9A3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C5D1D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1634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D1D7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1634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38100" cap="flat">
              <a:solidFill>
                <a:srgbClr val="C5D1D7"/>
              </a:solidFill>
              <a:prstDash val="solid"/>
              <a:bevel/>
            </a:ln>
          </a:top>
          <a:bottom>
            <a:ln w="127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bevel/>
            </a:ln>
          </a:left>
          <a:right>
            <a:ln w="12700" cap="flat">
              <a:solidFill>
                <a:srgbClr val="C5D1D7"/>
              </a:solidFill>
              <a:prstDash val="solid"/>
              <a:bevel/>
            </a:ln>
          </a:right>
          <a:top>
            <a:ln w="12700" cap="flat">
              <a:solidFill>
                <a:srgbClr val="C5D1D7"/>
              </a:solidFill>
              <a:prstDash val="solid"/>
              <a:bevel/>
            </a:ln>
          </a:top>
          <a:bottom>
            <a:ln w="38100" cap="flat">
              <a:solidFill>
                <a:srgbClr val="C5D1D7"/>
              </a:solidFill>
              <a:prstDash val="solid"/>
              <a:bevel/>
            </a:ln>
          </a:bottom>
          <a:insideH>
            <a:ln w="12700" cap="flat">
              <a:solidFill>
                <a:srgbClr val="C5D1D7"/>
              </a:solidFill>
              <a:prstDash val="solid"/>
              <a:bevel/>
            </a:ln>
          </a:insideH>
          <a:insideV>
            <a:ln w="12700" cap="flat">
              <a:solidFill>
                <a:srgbClr val="C5D1D7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20.904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52400" y="533400"/>
            <a:ext cx="8832851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-2" y="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1295391" y="228591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1390643" y="323843"/>
            <a:ext cx="419092" cy="419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149225" y="6388099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1371600" y="367029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-2" y="0"/>
            <a:ext cx="9144004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8" name="Shape 11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9" name="Shape 119"/>
          <p:cNvSpPr/>
          <p:nvPr/>
        </p:nvSpPr>
        <p:spPr>
          <a:xfrm>
            <a:off x="146050" y="6391274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21" name="Shape 121"/>
          <p:cNvSpPr/>
          <p:nvPr/>
        </p:nvSpPr>
        <p:spPr>
          <a:xfrm flipH="1">
            <a:off x="7144384" y="156209"/>
            <a:ext cx="2" cy="6245228"/>
          </a:xfrm>
          <a:prstGeom prst="line">
            <a:avLst/>
          </a:prstGeom>
          <a:ln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6838941" y="2925754"/>
            <a:ext cx="609587" cy="60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6934193" y="3021006"/>
            <a:ext cx="420680" cy="419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xfrm>
            <a:off x="6915150" y="3064192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-2" y="0"/>
            <a:ext cx="9144004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46050" y="6391274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155575" y="2419350"/>
            <a:ext cx="8832851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4267191" y="2114541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4362443" y="2209793"/>
            <a:ext cx="419091" cy="420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4343400" y="2252978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xfrm>
            <a:off x="4362450" y="1081403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-2" y="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7" name="Shape 37"/>
          <p:cNvSpPr/>
          <p:nvPr/>
        </p:nvSpPr>
        <p:spPr>
          <a:xfrm>
            <a:off x="155575" y="142875"/>
            <a:ext cx="8832850" cy="213995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146050" y="6391274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152400" y="2438400"/>
            <a:ext cx="8832851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4267191" y="2114541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4362443" y="2209793"/>
            <a:ext cx="419091" cy="420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4343400" y="2252978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V="1">
            <a:off x="4562473" y="1576387"/>
            <a:ext cx="9528" cy="4818065"/>
          </a:xfrm>
          <a:prstGeom prst="line">
            <a:avLst/>
          </a:prstGeom>
          <a:ln>
            <a:solidFill>
              <a:srgbClr val="646B86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V="1">
            <a:off x="4572000" y="2200274"/>
            <a:ext cx="0" cy="4187826"/>
          </a:xfrm>
          <a:prstGeom prst="line">
            <a:avLst/>
          </a:prstGeom>
          <a:ln>
            <a:solidFill>
              <a:srgbClr val="646B86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-2" y="0"/>
            <a:ext cx="9144004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8" name="Shape 58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152400" y="1279525"/>
            <a:ext cx="8832851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4267191" y="955666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4362443" y="1050918"/>
            <a:ext cx="419091" cy="420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4343400" y="1097278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4343400" y="1090928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-2" y="0"/>
            <a:ext cx="9144004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146050" y="6391274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4267200" y="6378892"/>
            <a:ext cx="609600" cy="3327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-2" y="0"/>
            <a:ext cx="9144004" cy="119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1634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152400" y="533400"/>
            <a:ext cx="8832851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1295391" y="228591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0" name="Shape 90"/>
          <p:cNvSpPr/>
          <p:nvPr/>
        </p:nvSpPr>
        <p:spPr>
          <a:xfrm>
            <a:off x="1390643" y="323843"/>
            <a:ext cx="419092" cy="419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1" name="Shape 91"/>
          <p:cNvSpPr/>
          <p:nvPr/>
        </p:nvSpPr>
        <p:spPr>
          <a:xfrm>
            <a:off x="149225" y="6388099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1371600" y="367029"/>
            <a:ext cx="457200" cy="3327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-2" y="0"/>
            <a:ext cx="9144004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149225" y="6388099"/>
            <a:ext cx="8832850" cy="30956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152400" y="1276350"/>
            <a:ext cx="8832851" cy="0"/>
          </a:xfrm>
          <a:prstGeom prst="line">
            <a:avLst/>
          </a:prstGeom>
          <a:ln>
            <a:solidFill>
              <a:srgbClr val="7B9899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4267191" y="955666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4362443" y="1050918"/>
            <a:ext cx="419091" cy="420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7B9899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343400" y="1094103"/>
            <a:ext cx="457200" cy="3327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301625" y="0"/>
            <a:ext cx="8534400" cy="98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7B9899"/>
                </a:solidFill>
              </a:rPr>
              <a:t>Texto do título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301625" y="1524000"/>
            <a:ext cx="8534400" cy="533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700"/>
              <a:t>Nível um</a:t>
            </a:r>
            <a:endParaRPr sz="2700"/>
          </a:p>
          <a:p>
            <a:pPr lvl="1">
              <a:defRPr sz="1800"/>
            </a:pPr>
            <a:r>
              <a:rPr sz="2700"/>
              <a:t>Nível dois</a:t>
            </a:r>
            <a:endParaRPr sz="2700"/>
          </a:p>
          <a:p>
            <a:pPr lvl="2">
              <a:defRPr sz="1800"/>
            </a:pPr>
            <a:r>
              <a:rPr sz="2700"/>
              <a:t>Nível três</a:t>
            </a:r>
            <a:endParaRPr sz="2700"/>
          </a:p>
          <a:p>
            <a:pPr lvl="3">
              <a:defRPr sz="1800"/>
            </a:pPr>
            <a:r>
              <a:rPr sz="2700"/>
              <a:t>Nível quatro</a:t>
            </a:r>
            <a:endParaRPr sz="2700"/>
          </a:p>
          <a:p>
            <a:pPr lvl="4">
              <a:defRPr sz="1800"/>
            </a:pPr>
            <a:r>
              <a:rPr sz="2700"/>
              <a:t>Nível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1pPr>
      <a:lvl2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2pPr>
      <a:lvl3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3pPr>
      <a:lvl4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4pPr>
      <a:lvl5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5pPr>
      <a:lvl6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6pPr>
      <a:lvl7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7pPr>
      <a:lvl8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8pPr>
      <a:lvl9pPr algn="ctr">
        <a:defRPr sz="3300">
          <a:solidFill>
            <a:srgbClr val="7B9899"/>
          </a:solidFill>
          <a:latin typeface="Georgia"/>
          <a:ea typeface="Georgia"/>
          <a:cs typeface="Georgia"/>
          <a:sym typeface="Georgia"/>
        </a:defRPr>
      </a:lvl9pPr>
    </p:titleStyle>
    <p:bodyStyle>
      <a:lvl1pPr marL="273050" indent="-273050">
        <a:spcBef>
          <a:spcPts val="600"/>
        </a:spcBef>
        <a:buClr>
          <a:srgbClr val="D16349"/>
        </a:buClr>
        <a:buSzPct val="85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1pPr>
      <a:lvl2pPr marL="609743" indent="-335105">
        <a:spcBef>
          <a:spcPts val="600"/>
        </a:spcBef>
        <a:buClr>
          <a:srgbClr val="D16349"/>
        </a:buClr>
        <a:buSzPct val="70000"/>
        <a:buFont typeface="Wingdings 2"/>
        <a:buChar char="○"/>
        <a:defRPr sz="2700">
          <a:latin typeface="Georgia"/>
          <a:ea typeface="Georgia"/>
          <a:cs typeface="Georgia"/>
          <a:sym typeface="Georgia"/>
        </a:defRPr>
      </a:lvl2pPr>
      <a:lvl3pPr marL="902335" indent="-308609">
        <a:spcBef>
          <a:spcPts val="600"/>
        </a:spcBef>
        <a:buClr>
          <a:srgbClr val="D16349"/>
        </a:buClr>
        <a:buSzPct val="75000"/>
        <a:buFont typeface="Wingdings 2"/>
        <a:buChar char=""/>
        <a:defRPr sz="2700">
          <a:latin typeface="Georgia"/>
          <a:ea typeface="Georgia"/>
          <a:cs typeface="Georgia"/>
          <a:sym typeface="Georgia"/>
        </a:defRPr>
      </a:lvl3pPr>
      <a:lvl4pPr marL="1211262" indent="-342900">
        <a:spcBef>
          <a:spcPts val="600"/>
        </a:spcBef>
        <a:buClr>
          <a:srgbClr val="D16349"/>
        </a:buClr>
        <a:buSzPct val="70000"/>
        <a:buFont typeface="Wingdings 2"/>
        <a:buChar char="○"/>
        <a:defRPr sz="2700">
          <a:latin typeface="Georgia"/>
          <a:ea typeface="Georgia"/>
          <a:cs typeface="Georgia"/>
          <a:sym typeface="Georgia"/>
        </a:defRPr>
      </a:lvl4pPr>
      <a:lvl5pPr marL="14859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5pPr>
      <a:lvl6pPr marL="19431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6pPr>
      <a:lvl7pPr marL="24003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7pPr>
      <a:lvl8pPr marL="28575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8pPr>
      <a:lvl9pPr marL="3314700" indent="-342900">
        <a:spcBef>
          <a:spcPts val="600"/>
        </a:spcBef>
        <a:buClr>
          <a:srgbClr val="D16349"/>
        </a:buClr>
        <a:buSzPct val="100000"/>
        <a:buFont typeface="Wingdings 2"/>
        <a:buChar char="•"/>
        <a:defRPr sz="2700">
          <a:latin typeface="Georgia"/>
          <a:ea typeface="Georgia"/>
          <a:cs typeface="Georgia"/>
          <a:sym typeface="Georgia"/>
        </a:defRPr>
      </a:lvl9pPr>
    </p:bodyStyle>
    <p:otherStyle>
      <a:lvl1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1pPr>
      <a:lvl2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2pPr>
      <a:lvl3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3pPr>
      <a:lvl4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4pPr>
      <a:lvl5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5pPr>
      <a:lvl6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6pPr>
      <a:lvl7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7pPr>
      <a:lvl8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8pPr>
      <a:lvl9pPr algn="ctr">
        <a:defRPr sz="1600">
          <a:solidFill>
            <a:schemeClr val="tx1"/>
          </a:solid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body" idx="4294967295"/>
          </p:nvPr>
        </p:nvSpPr>
        <p:spPr>
          <a:xfrm>
            <a:off x="1187450" y="5661025"/>
            <a:ext cx="7065963" cy="431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spcBef>
                <a:spcPts val="400"/>
              </a:spcBef>
              <a:buSzTx/>
              <a:buNone/>
              <a:defRPr sz="1800"/>
            </a:pPr>
            <a:r>
              <a:rPr sz="2000">
                <a:latin typeface="Georgia Bold"/>
                <a:ea typeface="Georgia Bold"/>
                <a:cs typeface="Georgia Bold"/>
                <a:sym typeface="Georgia Bold"/>
              </a:rPr>
              <a:t>BENGUELA, </a:t>
            </a:r>
            <a:r>
              <a:rPr>
                <a:latin typeface="Georgia Bold"/>
                <a:ea typeface="Georgia Bold"/>
                <a:cs typeface="Georgia Bold"/>
                <a:sym typeface="Georgia Bold"/>
              </a:rPr>
              <a:t>SETEMBRO</a:t>
            </a:r>
            <a:r>
              <a:rPr sz="2000">
                <a:latin typeface="Georgia Bold"/>
                <a:ea typeface="Georgia Bold"/>
                <a:cs typeface="Georgia Bold"/>
                <a:sym typeface="Georgia Bold"/>
              </a:rPr>
              <a:t> DE 201</a:t>
            </a:r>
            <a:r>
              <a:rPr>
                <a:latin typeface="Georgia Bold"/>
                <a:ea typeface="Georgia Bold"/>
                <a:cs typeface="Georgia Bold"/>
                <a:sym typeface="Georgia Bold"/>
              </a:rPr>
              <a:t>8</a:t>
            </a:r>
          </a:p>
        </p:txBody>
      </p:sp>
      <p:sp>
        <p:nvSpPr>
          <p:cNvPr id="131" name="Shape 131"/>
          <p:cNvSpPr/>
          <p:nvPr>
            <p:ph type="title" idx="4294967295"/>
          </p:nvPr>
        </p:nvSpPr>
        <p:spPr>
          <a:xfrm>
            <a:off x="323849" y="2924175"/>
            <a:ext cx="8351840" cy="16573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D16349"/>
                </a:solidFill>
              </a:rPr>
              <a:t>CONSELHO CONSULTIVO  </a:t>
            </a:r>
            <a:r>
              <a:rPr sz="3200">
                <a:solidFill>
                  <a:srgbClr val="D16349"/>
                </a:solidFill>
              </a:rPr>
              <a:t>BALANÇO DO SECTOR DE ÁGUAS</a:t>
            </a:r>
          </a:p>
        </p:txBody>
      </p:sp>
      <p:pic>
        <p:nvPicPr>
          <p:cNvPr id="13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2594" y="361839"/>
            <a:ext cx="1354350" cy="61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sldNum" sz="quarter" idx="2"/>
          </p:nvPr>
        </p:nvSpPr>
        <p:spPr>
          <a:xfrm>
            <a:off x="8490339" y="6057796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sp>
        <p:nvSpPr>
          <p:cNvPr id="134" name="Shape 134"/>
          <p:cNvSpPr/>
          <p:nvPr/>
        </p:nvSpPr>
        <p:spPr>
          <a:xfrm>
            <a:off x="179511" y="901169"/>
            <a:ext cx="8840038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1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República de Angola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 algn="ctr"/>
            <a:r>
              <a:rPr sz="2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Governo Provincial de Benguela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 algn="ctr"/>
            <a:r>
              <a: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Gabinete Provincial de Infraestruturas e Serviços Tecnicos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287337" y="-155575"/>
            <a:ext cx="8353426" cy="1223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z="2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Programa Água para Todos </a:t>
            </a:r>
            <a:br>
              <a:rPr cap="all" sz="2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cap="all" sz="26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PSA Resumo</a:t>
            </a:r>
          </a:p>
        </p:txBody>
      </p:sp>
      <p:sp>
        <p:nvSpPr>
          <p:cNvPr id="177" name="Shape 177"/>
          <p:cNvSpPr/>
          <p:nvPr>
            <p:ph type="body" idx="4294967295"/>
          </p:nvPr>
        </p:nvSpPr>
        <p:spPr>
          <a:xfrm>
            <a:off x="179387" y="1484312"/>
            <a:ext cx="8569326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cap="all" sz="1600"/>
              <a:t>	</a:t>
            </a:r>
            <a:r>
              <a:rPr cap="all"/>
              <a:t>No âmbito do Programa Água para Todos, a nível MUNICIPAL, PROVINCIAL E central com incidência na província de Benguela: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Pequenos sistemas de água: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108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Executados: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103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Em curso: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 1</a:t>
            </a:r>
            <a:endParaRPr cap="all">
              <a:latin typeface="Georgia Bold"/>
              <a:ea typeface="Georgia Bold"/>
              <a:cs typeface="Georgia Bold"/>
              <a:sym typeface="Georgia Bold"/>
            </a:endParaRP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Por iniciar: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4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endParaRPr cap="all"/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Foram Construídos mais de 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346</a:t>
            </a:r>
            <a:r>
              <a:rPr cap="all"/>
              <a:t> chafarizes e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274</a:t>
            </a:r>
            <a:r>
              <a:rPr cap="all"/>
              <a:t> lavandarias.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endParaRPr cap="all"/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A previsão de produção de água dos sistemas projectados, é de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39.340,98m3/dia</a:t>
            </a:r>
            <a:r>
              <a:rPr cap="all"/>
              <a:t>, com uma per capta de 70L, para mais de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562.014 </a:t>
            </a:r>
            <a:r>
              <a:rPr cap="all"/>
              <a:t>beneficiários;</a:t>
            </a:r>
          </a:p>
          <a:p>
            <a:pPr lvl="0" algn="just">
              <a:lnSpc>
                <a:spcPct val="90000"/>
              </a:lnSpc>
              <a:spcBef>
                <a:spcPts val="500"/>
              </a:spcBef>
              <a:buChar char="●"/>
              <a:defRPr sz="1800"/>
            </a:pPr>
            <a:r>
              <a:rPr cap="all"/>
              <a:t>Foram criados mais de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253</a:t>
            </a:r>
            <a:r>
              <a:rPr cap="all"/>
              <a:t> empregos fixos e </a:t>
            </a:r>
            <a:r>
              <a:rPr cap="all">
                <a:latin typeface="Georgia Bold"/>
                <a:ea typeface="Georgia Bold"/>
                <a:cs typeface="Georgia Bold"/>
                <a:sym typeface="Georgia Bold"/>
              </a:rPr>
              <a:t>914</a:t>
            </a:r>
            <a:r>
              <a:rPr cap="all"/>
              <a:t> temporários.</a:t>
            </a:r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xfrm>
            <a:off x="8528849" y="6069348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79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 idx="4294967295"/>
          </p:nvPr>
        </p:nvSpPr>
        <p:spPr>
          <a:xfrm>
            <a:off x="395287" y="188912"/>
            <a:ext cx="8569326" cy="10080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cap="all" sz="31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Programa Água para Todos </a:t>
            </a:r>
            <a:br>
              <a:rPr cap="all" sz="31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cap="all" sz="31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 furo (PA) Resumo</a:t>
            </a:r>
          </a:p>
        </p:txBody>
      </p:sp>
      <p:sp>
        <p:nvSpPr>
          <p:cNvPr id="182" name="Shape 182"/>
          <p:cNvSpPr/>
          <p:nvPr>
            <p:ph type="body" idx="4294967295"/>
          </p:nvPr>
        </p:nvSpPr>
        <p:spPr>
          <a:xfrm>
            <a:off x="179387" y="1484312"/>
            <a:ext cx="8569326" cy="48974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●"/>
              <a:defRPr sz="1800"/>
            </a:pPr>
            <a:endParaRPr cap="all" sz="1600"/>
          </a:p>
          <a:p>
            <a:pPr lvl="0" marL="242711" indent="-242711">
              <a:buChar char="●"/>
              <a:defRPr sz="1800"/>
            </a:pPr>
            <a:r>
              <a:rPr cap="all" sz="1600"/>
              <a:t>Pontos de água: 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686</a:t>
            </a:r>
            <a:endParaRPr cap="all" sz="1600">
              <a:latin typeface="Georgia Bold"/>
              <a:ea typeface="Georgia Bold"/>
              <a:cs typeface="Georgia Bold"/>
              <a:sym typeface="Georgia Bold"/>
            </a:endParaRPr>
          </a:p>
          <a:p>
            <a:pPr lvl="0" marL="242711" indent="-242711">
              <a:buChar char="●"/>
              <a:defRPr sz="1800"/>
            </a:pP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Concluídos – 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605</a:t>
            </a:r>
            <a:endParaRPr cap="all" sz="1600">
              <a:latin typeface="Georgia Bold"/>
              <a:ea typeface="Georgia Bold"/>
              <a:cs typeface="Georgia Bold"/>
              <a:sym typeface="Georgia Bold"/>
            </a:endParaRPr>
          </a:p>
          <a:p>
            <a:pPr lvl="0" marL="242711" indent="-242711">
              <a:buChar char="●"/>
              <a:defRPr sz="1800"/>
            </a:pP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Execução – 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66</a:t>
            </a:r>
            <a:endParaRPr cap="all" sz="1600">
              <a:latin typeface="Georgia Bold"/>
              <a:ea typeface="Georgia Bold"/>
              <a:cs typeface="Georgia Bold"/>
              <a:sym typeface="Georgia Bold"/>
            </a:endParaRPr>
          </a:p>
          <a:p>
            <a:pPr lvl="0" marL="242711" indent="-242711">
              <a:buChar char="●"/>
              <a:defRPr sz="1800"/>
            </a:pP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Por iniciar - 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15</a:t>
            </a:r>
            <a:endParaRPr cap="all" sz="1600">
              <a:latin typeface="Georgia Bold"/>
              <a:ea typeface="Georgia Bold"/>
              <a:cs typeface="Georgia Bold"/>
              <a:sym typeface="Georgia Bold"/>
            </a:endParaRPr>
          </a:p>
          <a:p>
            <a:pPr lvl="0">
              <a:spcBef>
                <a:spcPts val="400"/>
              </a:spcBef>
              <a:buSzTx/>
              <a:buNone/>
              <a:defRPr sz="1800"/>
            </a:pPr>
            <a:endParaRPr cap="all" sz="1600">
              <a:latin typeface="Georgia Bold"/>
              <a:ea typeface="Georgia Bold"/>
              <a:cs typeface="Georgia Bold"/>
              <a:sym typeface="Georgia Bold"/>
            </a:endParaRPr>
          </a:p>
          <a:p>
            <a:pPr lvl="0" marL="242711" indent="-242711" algn="just">
              <a:buChar char="●"/>
              <a:defRPr sz="1800"/>
            </a:pPr>
            <a:r>
              <a:rPr cap="all" sz="1600"/>
              <a:t>Concluído o projecto prevê-se beneficiar  </a:t>
            </a:r>
            <a:r>
              <a:rPr cap="all" sz="1600"/>
              <a:t>mais de</a:t>
            </a:r>
            <a:r>
              <a:rPr cap="all" sz="1600"/>
              <a:t> 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303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.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206</a:t>
            </a:r>
            <a:r>
              <a:rPr cap="all" sz="1600">
                <a:latin typeface="Georgia Bold"/>
                <a:ea typeface="Georgia Bold"/>
                <a:cs typeface="Georgia Bold"/>
                <a:sym typeface="Georgia Bold"/>
              </a:rPr>
              <a:t> </a:t>
            </a:r>
            <a:r>
              <a:rPr cap="all" sz="1600"/>
              <a:t>populares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8540585" y="6045875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84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 idx="4294967295"/>
          </p:nvPr>
        </p:nvSpPr>
        <p:spPr>
          <a:xfrm>
            <a:off x="323849" y="2492374"/>
            <a:ext cx="8351840" cy="23764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DESCENTRALIZAÇÃO DO </a:t>
            </a:r>
            <a:br>
              <a:rPr sz="4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</a:br>
            <a:r>
              <a:rPr sz="4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PROGRAMA ÁGUA PARA TODOS </a:t>
            </a:r>
            <a:r>
              <a:rPr sz="4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2017-2018</a:t>
            </a:r>
          </a:p>
        </p:txBody>
      </p:sp>
      <p:pic>
        <p:nvPicPr>
          <p:cNvPr id="187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>
            <p:ph type="sldNum" sz="quarter" idx="2"/>
          </p:nvPr>
        </p:nvSpPr>
        <p:spPr>
          <a:xfrm>
            <a:off x="8540825" y="604278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 idx="4294967295"/>
          </p:nvPr>
        </p:nvSpPr>
        <p:spPr>
          <a:xfrm>
            <a:off x="684211" y="549275"/>
            <a:ext cx="7920040" cy="5762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DESCENTRALIZAÇÃO DO  PROGRAMA ÁGUA PARA TODOS - 201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7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</a:p>
        </p:txBody>
      </p:sp>
      <p:graphicFrame>
        <p:nvGraphicFramePr>
          <p:cNvPr id="191" name="Table 191"/>
          <p:cNvGraphicFramePr/>
          <p:nvPr/>
        </p:nvGraphicFramePr>
        <p:xfrm>
          <a:off x="179513" y="1268758"/>
          <a:ext cx="8784975" cy="485884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44214"/>
                <a:gridCol w="4092682"/>
                <a:gridCol w="2748078"/>
              </a:tblGrid>
              <a:tr h="46327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Acções</a:t>
                      </a: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 concluidas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Localidades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34366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Benguela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>- ESTERAMENTO DE 1.780M DE  CONDUTAS</a:t>
                      </a:r>
                      <a:endParaRPr sz="11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Bairro 4 de Abril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477116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lobito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Construção de 2pa com painéis solares;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605546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Balombo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Construção de </a:t>
                      </a: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 </a:t>
                      </a: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Ponto de água com painel solar 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Reabilitação da captação da sede comunal do chingongo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chingongo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29342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bocoio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Construção de 2 p.a com painéis solares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51350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Baia farta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Construção de 2p.a com painéis solares;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Reabilitação de 8 p.a com painéis solares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6678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>CATUMBELA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>CONSTRUÇÃO DE 4 P.A COM PAINÉIS SOLARES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440144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>GANDA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>REABILITAÇÃO DE 2 P.S.A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100">
                          <a:latin typeface="Georgia"/>
                          <a:ea typeface="Georgia"/>
                          <a:cs typeface="Georgia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58685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Cubal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ESTERAMENTO DE CONDUTA  DE ÁGUA EM BAIRROS EMERGENTES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76852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caimbambo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 CONSTRUÇÃO DE 11 p.a com bombas manuais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1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Em toda extensão do município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pic>
        <p:nvPicPr>
          <p:cNvPr id="19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sldNum" sz="quarter" idx="2"/>
          </p:nvPr>
        </p:nvSpPr>
        <p:spPr>
          <a:xfrm>
            <a:off x="8611003" y="609282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 idx="4294967295"/>
          </p:nvPr>
        </p:nvSpPr>
        <p:spPr>
          <a:xfrm>
            <a:off x="684211" y="549275"/>
            <a:ext cx="7920040" cy="10075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DESCENTRALIZAÇÃO DO  PROGRAMA ÁGUA PARA TODOS 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–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 201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8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ACÇÕES EM CURSO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</a:p>
        </p:txBody>
      </p:sp>
      <p:graphicFrame>
        <p:nvGraphicFramePr>
          <p:cNvPr id="196" name="Table 196"/>
          <p:cNvGraphicFramePr/>
          <p:nvPr/>
        </p:nvGraphicFramePr>
        <p:xfrm>
          <a:off x="179513" y="1412777"/>
          <a:ext cx="8712967" cy="50165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64230"/>
                <a:gridCol w="3723182"/>
                <a:gridCol w="2725553"/>
              </a:tblGrid>
              <a:tr h="504726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Tipo de investimento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1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Localidades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69927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Benguela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CONSTRUÇÃO DE 3 PONTOS DE ÁGUA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MINA, COVAVA E KAALA.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72402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caimbambo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3 RESERVATÓRIOS METÁLICOS;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ESTUDO PARA REABILITAÇÃO DO CANAL DE DESVAÇÃO NOS RIOS CUPOROLO E HALO.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CATENGUE SEDE, CAYAVE SEDE E CANHAMELA SEDE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113927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Balombo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9 PONTO DE ÁGUA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CONSTRUÇÃO DE 1 PONTO DE ÁGUA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FORTIM, 4 DE ABRIL, CAALA, CHINGONGO SEDE, LUNINGO, CANGUMBE I, CANGUMBE II, CHICO DA WAIT, CATCHIMBITY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KANDUNDU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1949291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chongoroi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REABILITAÇÃO DA ETA 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DO CAMPO DE FUROS ANTIGO (VEDAÇÃO)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AQUISIÇÃO DE UM GRUPO GERADOR;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DO CAMPO DE FURO NOVO (COLAÇÃO DE 4 BOMBAS SUBMERSÍVEL VEDAÇÃO)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DA CAPTAÇÃO DA NASCENTE DO MALONGO.</a:t>
                      </a:r>
                      <a:endParaRPr i="1" sz="1600">
                        <a:sym typeface="Avenir Book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114300" indent="-114300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SEDE MUNICIPAL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114300" indent="-114300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MISSAO DO MALONGO</a:t>
                      </a:r>
                      <a:endParaRPr sz="120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pic>
        <p:nvPicPr>
          <p:cNvPr id="197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>
            <p:ph type="sldNum" sz="quarter" idx="2"/>
          </p:nvPr>
        </p:nvSpPr>
        <p:spPr>
          <a:xfrm>
            <a:off x="8611003" y="609282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 idx="4294967295"/>
          </p:nvPr>
        </p:nvSpPr>
        <p:spPr>
          <a:xfrm>
            <a:off x="684211" y="549275"/>
            <a:ext cx="7920040" cy="10075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DESCENTRALIZAÇÃO DO  PROGRAMA ÁGUA PARA TODOS 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–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 201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8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ACÇÕES EM CURSO – cont.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</a:p>
        </p:txBody>
      </p:sp>
      <p:graphicFrame>
        <p:nvGraphicFramePr>
          <p:cNvPr id="201" name="Table 201"/>
          <p:cNvGraphicFramePr/>
          <p:nvPr/>
        </p:nvGraphicFramePr>
        <p:xfrm>
          <a:off x="179513" y="1412778"/>
          <a:ext cx="8784975" cy="51845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82942"/>
                <a:gridCol w="3753953"/>
                <a:gridCol w="2748078"/>
              </a:tblGrid>
              <a:tr h="52755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Tipo de investimento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Localidades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81497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Baia farta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CONSTRUÇÃO DE 2 PONTOS DE ÁGUA</a:t>
                      </a:r>
                      <a:endParaRPr i="1" sz="1600">
                        <a:sym typeface="Avenir Book"/>
                      </a:endParaRPr>
                    </a:p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10 PONTOS DE ÁGUA</a:t>
                      </a:r>
                      <a:endParaRPr i="1" sz="1600">
                        <a:sym typeface="Avenir Book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TALAMAJAMBA E CHAMUME;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endParaRPr sz="1200">
                        <a:latin typeface="Georgia"/>
                        <a:ea typeface="Georgia"/>
                        <a:cs typeface="Georgia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LOCALIDADES A DEFINIR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81497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catumbela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CONSTRUÇÃO DO RESERVATÓRIO</a:t>
                      </a:r>
                      <a:endParaRPr i="1" sz="1600">
                        <a:sym typeface="Avenir Book"/>
                      </a:endParaRPr>
                    </a:p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CONSTRUÇÃO DE 2 PONTOS DE ÁGUA NAS LOCALIDADES 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114300" indent="-114300" algn="l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CABRAIS (BIOPIO)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114300" indent="-114300" algn="l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LOSSINJA E SUPUA ESQUERDA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104783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lobito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REABILITAÇÃO DE 5 PONTOS DE ÁGUA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HANHA DO NORTE, CULANGO SEDE, TCHIMBAMBO, BAIXO PUNDO E CANJALA SEDE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1979235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Georgia"/>
                          <a:ea typeface="Georgia"/>
                          <a:cs typeface="Georgia"/>
                        </a:rPr>
                        <a:t>ganda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12 PONTOS DE ÁGUA </a:t>
                      </a:r>
                      <a:endParaRPr i="1" sz="1600">
                        <a:sym typeface="Avenir Book"/>
                      </a:endParaRPr>
                    </a:p>
                    <a:p>
                      <a:pPr lvl="0" marL="214312" indent="-214312" algn="just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15 PONTOS DE GUA NA SEDE MUNICIPAL</a:t>
                      </a:r>
                      <a:endParaRPr i="1" sz="1600">
                        <a:sym typeface="Avenir Book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BAIRRO ESPERANÇA, CAPUPNUMU, CASSEQUE SEDE, CASSIPELA, CHICUMA SEDE, CHIMBOA ESCRITÓRIO, CHIMBOA LOMANDA, LONSANSA, LUCUACUA, MISSÃO DA CASSIPERA, MUSTIVE.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- BAIRROS A DEFINIR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pic>
        <p:nvPicPr>
          <p:cNvPr id="20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>
            <p:ph type="sldNum" sz="quarter" idx="2"/>
          </p:nvPr>
        </p:nvSpPr>
        <p:spPr>
          <a:xfrm>
            <a:off x="8611003" y="609282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 sz="2800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cap="none" sz="1800"/>
            </a:pPr>
            <a:r>
              <a:rPr cap="all" sz="2800"/>
              <a:t> 1-Introdução</a:t>
            </a:r>
          </a:p>
        </p:txBody>
      </p:sp>
      <p:sp>
        <p:nvSpPr>
          <p:cNvPr id="206" name="Shape 206"/>
          <p:cNvSpPr/>
          <p:nvPr>
            <p:ph type="body" idx="4294967295"/>
          </p:nvPr>
        </p:nvSpPr>
        <p:spPr>
          <a:xfrm>
            <a:off x="360361" y="2238375"/>
            <a:ext cx="8482015" cy="48545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42711" indent="-242711" algn="just">
              <a:lnSpc>
                <a:spcPct val="150000"/>
              </a:lnSpc>
              <a:spcBef>
                <a:spcPts val="500"/>
              </a:spcBef>
              <a:buChar char="●"/>
              <a:defRPr sz="1800"/>
            </a:pPr>
            <a:r>
              <a:rPr cap="all" sz="1600">
                <a:solidFill>
                  <a:srgbClr val="7030A0"/>
                </a:solidFill>
              </a:rPr>
              <a:t>O fornecimento de energia elétrica as cidades de Benguela, Lobito, Catumbela e Baia-Farta é na generalidade feito por centras térmicas da Kileva, Cavaco e a centra</a:t>
            </a:r>
            <a:r>
              <a:rPr cap="all" sz="1600">
                <a:solidFill>
                  <a:srgbClr val="7030A0"/>
                </a:solidFill>
              </a:rPr>
              <a:t>L</a:t>
            </a:r>
            <a:r>
              <a:rPr cap="all" sz="1600">
                <a:solidFill>
                  <a:srgbClr val="7030A0"/>
                </a:solidFill>
              </a:rPr>
              <a:t> hídrica do Lumaum. Numa rede em anel com geração conjunta, para todo sistema de produção. Quanto ao interior da província o fornecimento é feito através de grupos geradores.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 idx="4294967295"/>
          </p:nvPr>
        </p:nvSpPr>
        <p:spPr>
          <a:xfrm>
            <a:off x="684211" y="549275"/>
            <a:ext cx="7920040" cy="100751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905255">
              <a:defRPr sz="1800">
                <a:solidFill>
                  <a:srgbClr val="000000"/>
                </a:solidFill>
              </a:defRPr>
            </a:pP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DESCENTRALIZAÇÃO DO  PROGRAMA ÁGUA PARA TODOS 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–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 201</a:t>
            </a: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8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ACÇÕES EM CURSO – cont.</a:t>
            </a:r>
            <a:br>
              <a:rPr sz="15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</a:p>
        </p:txBody>
      </p:sp>
      <p:graphicFrame>
        <p:nvGraphicFramePr>
          <p:cNvPr id="209" name="Table 209"/>
          <p:cNvGraphicFramePr/>
          <p:nvPr/>
        </p:nvGraphicFramePr>
        <p:xfrm>
          <a:off x="137891" y="1412777"/>
          <a:ext cx="8826597" cy="25723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93759"/>
                <a:gridCol w="3771740"/>
                <a:gridCol w="2761098"/>
              </a:tblGrid>
              <a:tr h="475146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Tipo de investimento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Localidades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94374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CUBAL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128587" indent="-128587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AMPLIAÇÃO DA REDE DE ABASTECIMENTO DE ÁGUA AOS BAIRROS PERIFÉRICOS;</a:t>
                      </a:r>
                      <a:endParaRPr i="1" sz="1600">
                        <a:sym typeface="Avenir Book"/>
                      </a:endParaRPr>
                    </a:p>
                    <a:p>
                      <a:pPr lvl="0" marL="128587" indent="-128587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DA ETA DA SEDE MUNICIPAL.</a:t>
                      </a:r>
                      <a:endParaRPr i="1" sz="1600">
                        <a:sym typeface="Avenir Book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BAIRROS POR DEFINIR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115346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BOCOIO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214312" indent="-214312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REABILITAÇÃO DE 10 PONTOS DE ÁGUA COM PAINÉIS SOLARES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114300" indent="-114300" algn="l">
                        <a:buSzPct val="100000"/>
                        <a:buFont typeface="Georgia"/>
                        <a:buChar char="-"/>
                        <a:defRPr b="0" i="0" sz="1800"/>
                      </a:pPr>
                      <a:r>
                        <a:rPr sz="1200">
                          <a:latin typeface="Georgia"/>
                          <a:ea typeface="Georgia"/>
                          <a:cs typeface="Georgia"/>
                        </a:rPr>
                        <a:t>CHIMBULILI, LOMAMA, EYOVE, LUMBUNDI, SARAIVA, DR. FREITAS, CAVIMBI II, UNGOMBO, ALTO PUNDO E SEDE MUNICIPAL 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pic>
        <p:nvPicPr>
          <p:cNvPr id="210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>
            <p:ph type="sldNum" sz="quarter" idx="2"/>
          </p:nvPr>
        </p:nvSpPr>
        <p:spPr>
          <a:xfrm>
            <a:off x="8611003" y="609282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5.jpeg"/>
          <p:cNvPicPr/>
          <p:nvPr/>
        </p:nvPicPr>
        <p:blipFill>
          <a:blip r:embed="rId2">
            <a:alphaModFix amt="74180"/>
            <a:extLst/>
          </a:blip>
          <a:stretch>
            <a:fillRect/>
          </a:stretch>
        </p:blipFill>
        <p:spPr>
          <a:xfrm>
            <a:off x="-3945686" y="-28514"/>
            <a:ext cx="13678039" cy="708567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 idx="4294967295"/>
          </p:nvPr>
        </p:nvSpPr>
        <p:spPr>
          <a:xfrm>
            <a:off x="761330" y="2218127"/>
            <a:ext cx="8064501" cy="259239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</a:rPr>
              <a:t>INDICADORES DE OPERACIONALIDADE DO SISTEMA DE ABASTECIMENTO DE ÁGUA DA CIDADE CAPITAL </a:t>
            </a:r>
          </a:p>
        </p:txBody>
      </p:sp>
      <p:pic>
        <p:nvPicPr>
          <p:cNvPr id="215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>
            <p:ph type="sldNum" sz="quarter" idx="2"/>
          </p:nvPr>
        </p:nvSpPr>
        <p:spPr>
          <a:xfrm>
            <a:off x="8481903" y="6045875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96624" y="930518"/>
            <a:ext cx="835184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ctr"/>
            <a:r>
              <a:rPr cap="all" sz="2700">
                <a:latin typeface="Georgia"/>
                <a:ea typeface="Georgia"/>
                <a:cs typeface="Georgia"/>
                <a:sym typeface="Georgia"/>
              </a:rPr>
              <a:t>Indicadores – mês de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cap="all" sz="2700">
                <a:latin typeface="Georgia"/>
                <a:ea typeface="Georgia"/>
                <a:cs typeface="Georgia"/>
                <a:sym typeface="Georgia"/>
              </a:rPr>
              <a:t>AGOSTO</a:t>
            </a:r>
            <a:r>
              <a:rPr cap="all" sz="2700">
                <a:latin typeface="Georgia"/>
                <a:ea typeface="Georgia"/>
                <a:cs typeface="Georgia"/>
                <a:sym typeface="Georgia"/>
              </a:rPr>
              <a:t> 201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cap="all" sz="2700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graphicFrame>
        <p:nvGraphicFramePr>
          <p:cNvPr id="219" name="Table 219"/>
          <p:cNvGraphicFramePr/>
          <p:nvPr/>
        </p:nvGraphicFramePr>
        <p:xfrm>
          <a:off x="179511" y="1340767"/>
          <a:ext cx="8784978" cy="525942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060886"/>
                <a:gridCol w="1362045"/>
                <a:gridCol w="1362045"/>
              </a:tblGrid>
              <a:tr h="471687">
                <a:tc rowSpan="2"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Parâmetro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Indicador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 hMerge="1">
                  <a:tcPr/>
                </a:tc>
              </a:tr>
              <a:tr h="322681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2017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2018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Estimativa da População a  Servir(pessoas)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513 441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561 775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8039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Estimativa da capacidade de produção nominal(m3/dia)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98 664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98 664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Tempo nominal de funcionamento(hrs/dia)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Capacidade de produção nominal do sistema principal (m3/dia)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513 441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77.760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512023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Capacidade de produção nominal do sistema complementar (m3/dia)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20 904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20.904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Estimativa da capacidade de produção efectiva(m3/dia)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57 573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59 215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Condição de operação dos sistemas de abastecimento de água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OR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45211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Capacidade de armazenamento (m3)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23 036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23.036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Dimensão da rede (km)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2 120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5 264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78273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Estimativa da população com </a:t>
                      </a: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rede domiciliaria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5201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Estimativa de perdas volumétricas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pic>
        <p:nvPicPr>
          <p:cNvPr id="220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6" y="197869"/>
            <a:ext cx="1201172" cy="5424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>
            <p:ph type="sldNum" sz="quarter" idx="2"/>
          </p:nvPr>
        </p:nvSpPr>
        <p:spPr>
          <a:xfrm>
            <a:off x="8509799" y="6352769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sp>
        <p:nvSpPr>
          <p:cNvPr id="222" name="Shape 222"/>
          <p:cNvSpPr/>
          <p:nvPr/>
        </p:nvSpPr>
        <p:spPr>
          <a:xfrm>
            <a:off x="395535" y="6444952"/>
            <a:ext cx="396044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cap="all" sz="1100"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cap="none" sz="1800"/>
            </a:pPr>
            <a:r>
              <a:rPr cap="all" sz="1100"/>
              <a:t>(*) OR -  Operação Regular 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2.jpeg"/>
          <p:cNvPicPr/>
          <p:nvPr/>
        </p:nvPicPr>
        <p:blipFill>
          <a:blip r:embed="rId2">
            <a:alphaModFix amt="92755"/>
            <a:extLst/>
          </a:blip>
          <a:srcRect l="0" t="9561" r="5846" b="0"/>
          <a:stretch>
            <a:fillRect/>
          </a:stretch>
        </p:blipFill>
        <p:spPr>
          <a:xfrm>
            <a:off x="-121741" y="-37034"/>
            <a:ext cx="12842090" cy="820457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 idx="4294967295"/>
          </p:nvPr>
        </p:nvSpPr>
        <p:spPr>
          <a:xfrm>
            <a:off x="396080" y="2613154"/>
            <a:ext cx="8351840" cy="115252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SECTOR DE ÁGUAS </a:t>
            </a:r>
          </a:p>
        </p:txBody>
      </p:sp>
      <p:pic>
        <p:nvPicPr>
          <p:cNvPr id="138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860" y="256972"/>
            <a:ext cx="1158715" cy="52325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sldNum" sz="quarter" idx="2"/>
          </p:nvPr>
        </p:nvSpPr>
        <p:spPr>
          <a:xfrm>
            <a:off x="8662565" y="6379686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396080" y="668338"/>
            <a:ext cx="835184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ctr"/>
            <a:r>
              <a:rPr cap="all" sz="3200">
                <a:latin typeface="Georgia"/>
                <a:ea typeface="Georgia"/>
                <a:cs typeface="Georgia"/>
                <a:sym typeface="Georgia"/>
              </a:rPr>
              <a:t>Indicadores</a:t>
            </a:r>
            <a:r>
              <a:rPr cap="all" sz="3200">
                <a:latin typeface="Georgia"/>
                <a:ea typeface="Georgia"/>
                <a:cs typeface="Georgia"/>
                <a:sym typeface="Georgia"/>
              </a:rPr>
              <a:t> – CONT.</a:t>
            </a:r>
            <a:r>
              <a:rPr cap="all" sz="3200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323849" y="5627688"/>
            <a:ext cx="835184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defRPr sz="42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/>
            </a:pPr>
            <a:r>
              <a:rPr sz="4200"/>
              <a:t> </a:t>
            </a:r>
          </a:p>
        </p:txBody>
      </p:sp>
      <p:sp>
        <p:nvSpPr>
          <p:cNvPr id="228" name="Shape 228"/>
          <p:cNvSpPr/>
          <p:nvPr/>
        </p:nvSpPr>
        <p:spPr>
          <a:xfrm>
            <a:off x="395535" y="6444952"/>
            <a:ext cx="396044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cap="all" sz="1100"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cap="none" sz="1800"/>
            </a:pPr>
            <a:r>
              <a:rPr cap="all" sz="1100"/>
              <a:t>(**) SU - Suficiente IN -   Insuficiente </a:t>
            </a:r>
          </a:p>
        </p:txBody>
      </p:sp>
      <p:pic>
        <p:nvPicPr>
          <p:cNvPr id="229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sldNum" sz="quarter" idx="2"/>
          </p:nvPr>
        </p:nvSpPr>
        <p:spPr>
          <a:xfrm>
            <a:off x="8521535" y="6075983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graphicFrame>
        <p:nvGraphicFramePr>
          <p:cNvPr id="231" name="Table 231"/>
          <p:cNvGraphicFramePr/>
          <p:nvPr/>
        </p:nvGraphicFramePr>
        <p:xfrm>
          <a:off x="251518" y="1213458"/>
          <a:ext cx="8712970" cy="52594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477216"/>
                <a:gridCol w="3673113"/>
                <a:gridCol w="1281320"/>
                <a:gridCol w="1281320"/>
              </a:tblGrid>
              <a:tr h="364294">
                <a:tc gridSpan="2" rowSpan="2"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solidFill>
                            <a:srgbClr val="C5D1D7"/>
                          </a:solidFill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Parâmetro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38100">
                      <a:solidFill>
                        <a:srgbClr val="C5D1D7"/>
                      </a:solidFill>
                    </a:lnB>
                    <a:solidFill>
                      <a:srgbClr val="D16349"/>
                    </a:solidFill>
                  </a:tcPr>
                </a:tc>
                <a:tc rowSpan="2" hMerge="1">
                  <a:tcPr/>
                </a:tc>
                <a:tc gridSpan="2"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600">
                          <a:solidFill>
                            <a:srgbClr val="C5D1D7"/>
                          </a:solidFill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Indicador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38100">
                      <a:solidFill>
                        <a:srgbClr val="C5D1D7"/>
                      </a:solidFill>
                    </a:lnB>
                    <a:solidFill>
                      <a:srgbClr val="D16349"/>
                    </a:solidFill>
                  </a:tcPr>
                </a:tc>
                <a:tc hMerge="1">
                  <a:tcPr/>
                </a:tc>
              </a:tr>
              <a:tr h="364294">
                <a:tc gridSpan="2" vMerge="1">
                  <a:tcPr/>
                </a:tc>
                <a:tc hMerge="1"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2017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381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2018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381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rowSpan="4">
                  <a:txBody>
                    <a:bodyPr/>
                    <a:lstStyle/>
                    <a:p>
                      <a:pPr lvl="0">
                        <a:defRPr b="0" i="0" sz="1800"/>
                      </a:pPr>
                      <a:endParaRPr i="1" sz="1600">
                        <a:sym typeface="Avenir Book"/>
                      </a:endParaRPr>
                    </a:p>
                    <a:p>
                      <a:pPr lvl="0">
                        <a:defRPr b="0" i="0" sz="1800"/>
                      </a:pPr>
                      <a:endParaRPr i="1" sz="1600">
                        <a:sym typeface="Avenir Book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Ab. em Zona Urbana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381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regularmente abastecida(%)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381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100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100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com abastecimento irregular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com abastecimento precário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não abastecida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rowSpan="4"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endParaRPr i="1" sz="1600">
                        <a:sym typeface="Avenir Book"/>
                      </a:endParaRPr>
                    </a:p>
                    <a:p>
                      <a:pPr lvl="0" algn="l">
                        <a:defRPr b="0" i="0" sz="1800"/>
                      </a:pPr>
                      <a:endParaRPr i="1" sz="1600">
                        <a:sym typeface="Avenir Book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Ab. em Zona Periurbana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regularmente abastecida(%)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com abastecimento irregular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com abastecimento precário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Zona não abastecida (%)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gridSpan="2"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Capacidade técnica de operação do sistema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FF8C2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FF8C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FF8C2"/>
                    </a:solidFill>
                  </a:tcPr>
                </a:tc>
              </a:tr>
              <a:tr h="364294">
                <a:tc rowSpan="2"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Capacidade de reparação de avarias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Técnica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SU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</a:tcPr>
                </a:tc>
              </a:tr>
              <a:tr h="364294">
                <a:tc vMerge="1">
                  <a:tcPr/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Financeira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C5D1D7"/>
                      </a:solidFill>
                    </a:lnL>
                    <a:lnR w="12700">
                      <a:solidFill>
                        <a:srgbClr val="C5D1D7"/>
                      </a:solidFill>
                    </a:lnR>
                    <a:lnT w="12700">
                      <a:solidFill>
                        <a:srgbClr val="C5D1D7"/>
                      </a:solidFill>
                    </a:lnT>
                    <a:lnB w="12700">
                      <a:solidFill>
                        <a:srgbClr val="C5D1D7"/>
                      </a:solidFill>
                    </a:lnB>
                    <a:solidFill>
                      <a:srgbClr val="F7EA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 idx="4294967295"/>
          </p:nvPr>
        </p:nvSpPr>
        <p:spPr>
          <a:xfrm>
            <a:off x="250824" y="1772815"/>
            <a:ext cx="8351840" cy="28083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200"/>
              <a:t>SÍNTESE DO INVENTARIO DOS SISTEMAS DE ABASTECIMENTO DE ÁGUA NA PROVÍNCIA </a:t>
            </a:r>
          </a:p>
        </p:txBody>
      </p:sp>
      <p:pic>
        <p:nvPicPr>
          <p:cNvPr id="234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>
            <p:ph type="sldNum" sz="quarter" idx="2"/>
          </p:nvPr>
        </p:nvSpPr>
        <p:spPr>
          <a:xfrm>
            <a:off x="8518791" y="6064815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 idx="4294967295"/>
          </p:nvPr>
        </p:nvSpPr>
        <p:spPr>
          <a:xfrm>
            <a:off x="250824" y="260350"/>
            <a:ext cx="8351840" cy="10810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 sz="2200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cap="none" sz="1800">
                <a:effectLst/>
              </a:defRPr>
            </a:pPr>
            <a:r>
              <a:rPr cap="all"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Síntese do Inventário dos Sistemas de Abastecimento de Água na Província </a:t>
            </a:r>
          </a:p>
        </p:txBody>
      </p:sp>
      <p:graphicFrame>
        <p:nvGraphicFramePr>
          <p:cNvPr id="238" name="Table 238"/>
          <p:cNvGraphicFramePr/>
          <p:nvPr/>
        </p:nvGraphicFramePr>
        <p:xfrm>
          <a:off x="179387" y="1341437"/>
          <a:ext cx="8785223" cy="532923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57361"/>
                <a:gridCol w="1757361"/>
                <a:gridCol w="1755775"/>
                <a:gridCol w="1757361"/>
                <a:gridCol w="1757361"/>
              </a:tblGrid>
              <a:tr h="97631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Nº de Sistema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Nº de PSA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Nº de PA com Painel Solar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Nº de PA com Bomba Manual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Benguela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Lobito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Catumbela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Baia Farta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Bocoio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Balombo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Ganda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Cubal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Caimbambo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36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Chongoroi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</a:t>
                      </a:r>
                      <a:r>
                        <a:rPr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Total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103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1</a:t>
                      </a: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96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409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  <p:pic>
        <p:nvPicPr>
          <p:cNvPr id="239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 idx="4294967295"/>
          </p:nvPr>
        </p:nvSpPr>
        <p:spPr>
          <a:xfrm>
            <a:off x="250825" y="1634083"/>
            <a:ext cx="8642350" cy="215495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/>
              <a:t>INDICAÇÃO SOBRE IMPLEMENTAÇÃO D</a:t>
            </a:r>
            <a:r>
              <a:rPr sz="4000"/>
              <a:t>O MOGECA</a:t>
            </a:r>
            <a:r>
              <a:rPr sz="4000"/>
              <a:t> NA PROVÍNCIA</a:t>
            </a:r>
          </a:p>
        </p:txBody>
      </p:sp>
      <p:pic>
        <p:nvPicPr>
          <p:cNvPr id="24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>
            <p:ph type="sldNum" sz="quarter" idx="2"/>
          </p:nvPr>
        </p:nvSpPr>
        <p:spPr>
          <a:xfrm>
            <a:off x="8540825" y="6127544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 idx="4294967295"/>
          </p:nvPr>
        </p:nvSpPr>
        <p:spPr>
          <a:xfrm>
            <a:off x="653255" y="-176270"/>
            <a:ext cx="7920040" cy="112553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cap="none" sz="1800">
                <a:effectLst/>
              </a:defRPr>
            </a:pPr>
            <a:r>
              <a:rPr cap="all" sz="33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Constrangimentos</a:t>
            </a:r>
          </a:p>
        </p:txBody>
      </p:sp>
      <p:sp>
        <p:nvSpPr>
          <p:cNvPr id="246" name="Shape 246"/>
          <p:cNvSpPr/>
          <p:nvPr>
            <p:ph type="body" idx="4294967295"/>
          </p:nvPr>
        </p:nvSpPr>
        <p:spPr>
          <a:xfrm>
            <a:off x="323403" y="2304428"/>
            <a:ext cx="8579744" cy="55165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buSzTx/>
              <a:buNone/>
              <a:defRPr sz="1800"/>
            </a:pPr>
            <a:r>
              <a:rPr cap="all" sz="1600"/>
              <a:t>Aponta-se como grandes constrangimentos:</a:t>
            </a:r>
          </a:p>
          <a:p>
            <a:pPr lvl="0" algn="just">
              <a:spcBef>
                <a:spcPts val="400"/>
              </a:spcBef>
              <a:buSzTx/>
              <a:buNone/>
              <a:defRPr sz="1800"/>
            </a:pPr>
            <a:endParaRPr cap="all" sz="500"/>
          </a:p>
          <a:p>
            <a:pPr lvl="0" marL="242711" indent="-242711" algn="just">
              <a:buChar char="●"/>
              <a:defRPr sz="1800"/>
            </a:pPr>
            <a:r>
              <a:rPr cap="all" sz="1600"/>
              <a:t>A não existência de um programa de sustentabilidade dos sistemas(MOGECA);</a:t>
            </a:r>
          </a:p>
          <a:p>
            <a:pPr lvl="0" marL="242711" indent="-242711" algn="just">
              <a:buChar char="●"/>
              <a:defRPr sz="1800"/>
            </a:pPr>
            <a:r>
              <a:rPr cap="all" sz="1600"/>
              <a:t>equilíbrio do rácio facturação vs cobrança;</a:t>
            </a:r>
          </a:p>
          <a:p>
            <a:pPr lvl="0" marL="242711" indent="-242711" algn="just">
              <a:buChar char="●"/>
              <a:defRPr sz="1800"/>
            </a:pPr>
            <a:r>
              <a:rPr cap="all" sz="1600"/>
              <a:t>ausência de um cadastro actualizado das infraestruturas;</a:t>
            </a:r>
          </a:p>
        </p:txBody>
      </p:sp>
      <p:pic>
        <p:nvPicPr>
          <p:cNvPr id="247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>
            <p:ph type="sldNum" sz="quarter" idx="2"/>
          </p:nvPr>
        </p:nvSpPr>
        <p:spPr>
          <a:xfrm>
            <a:off x="8570893" y="608306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 idx="4294967295"/>
          </p:nvPr>
        </p:nvSpPr>
        <p:spPr>
          <a:xfrm>
            <a:off x="539749" y="260349"/>
            <a:ext cx="7561265" cy="7921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Acção em Perspectiva 201</a:t>
            </a:r>
            <a:r>
              <a:rPr cap="all" sz="3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8/2019</a:t>
            </a:r>
          </a:p>
        </p:txBody>
      </p:sp>
      <p:sp>
        <p:nvSpPr>
          <p:cNvPr id="251" name="Shape 251"/>
          <p:cNvSpPr/>
          <p:nvPr>
            <p:ph type="body" idx="4294967295"/>
          </p:nvPr>
        </p:nvSpPr>
        <p:spPr>
          <a:xfrm>
            <a:off x="173037" y="1473199"/>
            <a:ext cx="8569326" cy="504031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lnSpc>
                <a:spcPct val="90000"/>
              </a:lnSpc>
              <a:buSzTx/>
              <a:buNone/>
              <a:defRPr sz="1800"/>
            </a:pPr>
            <a:r>
              <a:rPr sz="1600"/>
              <a:t>Temos como principais acções em perspectivas : 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Reabilitação e aumento da capacidade operacional da ETA – chongoroi;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Estudo para construção de sistema de abastecimento de água regional e integrado;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Estudo para construção regional de bacia de retenção de águas pluviais;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Reabilitação pontual dos sistemas de abastecimento de água potável do interior;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Construção do ponto de água com painel solar - Baía dos elefantes - Baia farta;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Construção de rede de distribuição de água / urbanização sombreiro – Benguela;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Construção de rede de distribuição de água / centralidade Benguela sul – benguela;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Construção e apetrechamento do laboratório provincial para o controlo da qualidade de água;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Projecto Águas de Benguela (PAB) Fase III.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Reforço da capacidade de produção de água ao Lobito e Catumbela com a construção de 10 Furos nos campos do Tchiule e o respectivo sistema de adução;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10.000 Ligações domiciliárias para Benguela e Baia Farta;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Regularização do caudal do rio Catumbela (estudos e projectos);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Regularização do caudal do rio coporolo (estudos e projectos);</a:t>
            </a:r>
            <a:endParaRPr sz="1600"/>
          </a:p>
          <a:p>
            <a:pPr lvl="0" marL="161807" indent="-161807">
              <a:lnSpc>
                <a:spcPct val="90000"/>
              </a:lnSpc>
              <a:defRPr sz="1800"/>
            </a:pPr>
            <a:r>
              <a:rPr sz="1600"/>
              <a:t>Abastecimento de água potável a partir de processo de dessalinização (estudos e projectos);</a:t>
            </a:r>
          </a:p>
        </p:txBody>
      </p:sp>
      <p:pic>
        <p:nvPicPr>
          <p:cNvPr id="25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>
            <p:ph type="sldNum" sz="quarter" idx="2"/>
          </p:nvPr>
        </p:nvSpPr>
        <p:spPr>
          <a:xfrm>
            <a:off x="8515808" y="608306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 idx="4294967295"/>
          </p:nvPr>
        </p:nvSpPr>
        <p:spPr>
          <a:xfrm>
            <a:off x="539749" y="260349"/>
            <a:ext cx="7561265" cy="7921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z="27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Acção em Perspectiva 20</a:t>
            </a:r>
            <a:r>
              <a:rPr cap="all" sz="27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18/2019 – </a:t>
            </a:r>
            <a:r>
              <a:rPr cap="all" sz="19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cont.</a:t>
            </a:r>
          </a:p>
        </p:txBody>
      </p:sp>
      <p:sp>
        <p:nvSpPr>
          <p:cNvPr id="256" name="Shape 256"/>
          <p:cNvSpPr/>
          <p:nvPr>
            <p:ph type="body" idx="4294967295"/>
          </p:nvPr>
        </p:nvSpPr>
        <p:spPr>
          <a:xfrm>
            <a:off x="287337" y="1581149"/>
            <a:ext cx="8569326" cy="494419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61807" indent="-161807">
              <a:defRPr sz="1800"/>
            </a:pPr>
            <a:r>
              <a:rPr sz="1600"/>
              <a:t>Aquisição Máquinas e Equipamentos de Apoio aos Trabalho(EASL-EP); 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Conclusão das Instalações da EASL-EP, no Município do Bocoio (Sede);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Construção das Instalações da EASL-EP, no Município do Balombo (Sede);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Construção e Apetrechamento de 6 Agências Comerciais no Lobito e Catumbela (Bairro da Luz, Luongo, Vimbalambe, Restinga, Compão, Alto Esperença, Alto Niva e uma Agêcia para os Grandes Consumidores); 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Aquisição de 2 camiões limpa fossa de 18 m3 e de 2 tractores de drenagem de 12m3(EASL);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Execução de 13,000 metros de tubo 600 mm(EASL)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Reabilitação do Sistema de Esgotos das Agua Residuais das Estações Elevatórias EE 9 e EE10 do Compão (2.218 famílias beneficiárias);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Reforço da Capacidade de Fornecimento de Água a Zona Alta do Lobito, incluindo a Nova Centralidade da partir do R1, R3 e R4;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Reforço da Capacidade de Fornecimento de Água a Zona Alta a partir do Lobito velho- Golf e R4, P/ nova Centralidade do Lobito e Bango Bango;</a:t>
            </a:r>
            <a:endParaRPr sz="1600"/>
          </a:p>
          <a:p>
            <a:pPr lvl="0" marL="161807" indent="-161807">
              <a:defRPr sz="1800"/>
            </a:pPr>
            <a:r>
              <a:rPr sz="1600"/>
              <a:t> Abastecimento de Água a Nova Centralidade da Catumbela (DN 500), Gama e Vimbalambi;</a:t>
            </a:r>
          </a:p>
        </p:txBody>
      </p:sp>
      <p:pic>
        <p:nvPicPr>
          <p:cNvPr id="257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>
            <p:ph type="sldNum" sz="quarter" idx="2"/>
          </p:nvPr>
        </p:nvSpPr>
        <p:spPr>
          <a:xfrm>
            <a:off x="8515808" y="608306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2779702"/>
            <a:ext cx="8530287" cy="348835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>
            <p:ph type="body" idx="4294967295"/>
          </p:nvPr>
        </p:nvSpPr>
        <p:spPr>
          <a:xfrm>
            <a:off x="1187450" y="5969000"/>
            <a:ext cx="7065963" cy="431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spcBef>
                <a:spcPts val="400"/>
              </a:spcBef>
              <a:buSzTx/>
              <a:buNone/>
              <a:defRPr sz="1800"/>
            </a:pPr>
            <a:r>
              <a:rPr sz="2000">
                <a:latin typeface="Georgia Bold"/>
                <a:ea typeface="Georgia Bold"/>
                <a:cs typeface="Georgia Bold"/>
                <a:sym typeface="Georgia Bold"/>
              </a:rPr>
              <a:t>BENGUELA, </a:t>
            </a:r>
            <a:r>
              <a:rPr>
                <a:latin typeface="Georgia Bold"/>
                <a:ea typeface="Georgia Bold"/>
                <a:cs typeface="Georgia Bold"/>
                <a:sym typeface="Georgia Bold"/>
              </a:rPr>
              <a:t>SETEMBRO</a:t>
            </a:r>
            <a:r>
              <a:rPr sz="2000">
                <a:latin typeface="Georgia Bold"/>
                <a:ea typeface="Georgia Bold"/>
                <a:cs typeface="Georgia Bold"/>
                <a:sym typeface="Georgia Bold"/>
              </a:rPr>
              <a:t> DE 201</a:t>
            </a:r>
            <a:r>
              <a:rPr>
                <a:latin typeface="Georgia Bold"/>
                <a:ea typeface="Georgia Bold"/>
                <a:cs typeface="Georgia Bold"/>
                <a:sym typeface="Georgia Bold"/>
              </a:rPr>
              <a:t>8</a:t>
            </a:r>
          </a:p>
        </p:txBody>
      </p:sp>
      <p:pic>
        <p:nvPicPr>
          <p:cNvPr id="262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6962" y="130953"/>
            <a:ext cx="1655764" cy="94649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405382" y="2753473"/>
            <a:ext cx="6630097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solidFill>
                  <a:srgbClr val="D16349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D16349"/>
                </a:solidFill>
              </a:rPr>
              <a:t>SECTOR DE ENERGIA</a:t>
            </a:r>
          </a:p>
        </p:txBody>
      </p:sp>
      <p:sp>
        <p:nvSpPr>
          <p:cNvPr id="264" name="Shape 264"/>
          <p:cNvSpPr/>
          <p:nvPr/>
        </p:nvSpPr>
        <p:spPr>
          <a:xfrm>
            <a:off x="222185" y="975794"/>
            <a:ext cx="8720916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2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REPÚBLICA DE ANGOLA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 algn="ctr"/>
            <a:r>
              <a:rPr sz="28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GOVERNO PROVINCIAL DE BENGUELA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lvl="0" algn="ctr"/>
            <a:r>
              <a:rPr sz="2000"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rPr>
              <a:t>GABINETE PROVINCIAL DE INFRAESTRUTURA E SERVIÇOS TÉCNICOS</a:t>
            </a:r>
          </a:p>
        </p:txBody>
      </p:sp>
    </p:spTree>
  </p:cSld>
  <p:clrMapOvr>
    <a:masterClrMapping/>
  </p:clrMapOvr>
  <p:transition spd="med" advClick="1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 sz="2800">
                <a:solidFill>
                  <a:srgbClr val="000000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cap="none" sz="1800"/>
            </a:pPr>
            <a:r>
              <a:rPr cap="all" sz="2800"/>
              <a:t> 1-Introdução</a:t>
            </a:r>
          </a:p>
        </p:txBody>
      </p:sp>
      <p:sp>
        <p:nvSpPr>
          <p:cNvPr id="267" name="Shape 267"/>
          <p:cNvSpPr/>
          <p:nvPr>
            <p:ph type="body" idx="4294967295"/>
          </p:nvPr>
        </p:nvSpPr>
        <p:spPr>
          <a:xfrm>
            <a:off x="360361" y="2238375"/>
            <a:ext cx="8482015" cy="48545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42711" indent="-242711" algn="just">
              <a:lnSpc>
                <a:spcPct val="150000"/>
              </a:lnSpc>
              <a:spcBef>
                <a:spcPts val="500"/>
              </a:spcBef>
              <a:buChar char="●"/>
              <a:defRPr sz="1800"/>
            </a:pPr>
            <a:r>
              <a:rPr cap="all" sz="1600">
                <a:solidFill>
                  <a:srgbClr val="7030A0"/>
                </a:solidFill>
              </a:rPr>
              <a:t>O fornecimento de energia elétrica as cidades de Benguela, Lobito, Catumbela e Baia-Farta é na generalidade feito por centras térmicas da Kileva, Cavaco e a centra</a:t>
            </a:r>
            <a:r>
              <a:rPr cap="all" sz="1600">
                <a:solidFill>
                  <a:srgbClr val="7030A0"/>
                </a:solidFill>
              </a:rPr>
              <a:t>L</a:t>
            </a:r>
            <a:r>
              <a:rPr cap="all" sz="1600">
                <a:solidFill>
                  <a:srgbClr val="7030A0"/>
                </a:solidFill>
              </a:rPr>
              <a:t> hídrica do Lumaum. Numa rede em anel com geração conjunta, para todo sistema de produção. Quanto ao interior da província o fornecimento é feito através de grupos geradores.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Table 269"/>
          <p:cNvGraphicFramePr/>
          <p:nvPr/>
        </p:nvGraphicFramePr>
        <p:xfrm>
          <a:off x="176646" y="1911925"/>
          <a:ext cx="8832272" cy="479466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79027"/>
                <a:gridCol w="684377"/>
                <a:gridCol w="1794348"/>
                <a:gridCol w="1595109"/>
                <a:gridCol w="1231724"/>
                <a:gridCol w="2947687"/>
              </a:tblGrid>
              <a:tr h="758110"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ITEM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POTÊNCIA INSTALADA (MW)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POTÊNCIA DISPONÍVEL (MW)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DÉFICE (%)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584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OBSERVAÇÕES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</a:tr>
              <a:tr h="477713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CHL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endParaRPr sz="1200">
                        <a:effectLst>
                          <a:outerShdw sx="100000" sy="100000" kx="0" ky="0" algn="b" rotWithShape="0" blurRad="38100" dist="63500" dir="5400000">
                            <a:srgbClr val="000000">
                              <a:alpha val="48275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b="1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290782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CHB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14.4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b="1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PARALISADA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</a:tr>
              <a:tr h="477713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CTB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PARAGEM DESDE OUTUBRO DE 2015 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477713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CTL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PARA</a:t>
                      </a: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LISADA POR AVARIA MECÂNICA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</a:tr>
              <a:tr h="851574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CTK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137,34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124,34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8 GRUPOS AVARIADOS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477713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CD</a:t>
                      </a: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 AGGR.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30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26,4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3 GRUPOS AVARIA MECÂNICA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</a:tr>
              <a:tr h="477713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CTC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endParaRPr sz="1200">
                        <a:effectLst>
                          <a:outerShdw sx="100000" sy="100000" kx="0" ky="0" algn="b" rotWithShape="0" blurRad="38100" dist="63500" dir="5400000">
                            <a:srgbClr val="000000">
                              <a:alpha val="48275"/>
                            </a:srgbClr>
                          </a:outerShdw>
                        </a:effectLs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3 GRUPOS AVARIA MECÂNICA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505626">
                <a:tc>
                  <a:txBody>
                    <a:bodyPr/>
                    <a:lstStyle/>
                    <a:p>
                      <a:pPr lvl="0" defTabSz="584200"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0071E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293,74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207,74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 sz="1200">
                          <a:effectLst>
                            <a:outerShdw sx="100000" sy="100000" kx="0" ky="0" algn="b" rotWithShape="0" blurRad="38100" dist="63500" dir="5400000">
                              <a:srgbClr val="000000">
                                <a:alpha val="48275"/>
                              </a:srgbClr>
                            </a:outerShdw>
                          </a:effectLst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DÉFICE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tabLst>
                          <a:tab pos="1168400" algn="l"/>
                        </a:tabLst>
                        <a:defRPr b="0" i="0"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000000">
                          <a:alpha val="0"/>
                        </a:srgbClr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676164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0" name="Shape 270"/>
          <p:cNvSpPr/>
          <p:nvPr/>
        </p:nvSpPr>
        <p:spPr>
          <a:xfrm>
            <a:off x="1751952" y="540099"/>
            <a:ext cx="526763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cap="all" sz="28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800">
                <a:solidFill>
                  <a:srgbClr val="7B9899"/>
                </a:solidFill>
              </a:rPr>
              <a:t>Indicadores de produção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 idx="4294967295"/>
          </p:nvPr>
        </p:nvSpPr>
        <p:spPr>
          <a:xfrm>
            <a:off x="683417" y="328611"/>
            <a:ext cx="7561266" cy="6270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>
                <a:solidFill>
                  <a:srgbClr val="000000"/>
                </a:solidFill>
              </a:defRPr>
            </a:lvl1pPr>
          </a:lstStyle>
          <a:p>
            <a:pPr lvl="0">
              <a:defRPr cap="none" sz="1800"/>
            </a:pPr>
            <a:r>
              <a:rPr cap="all" sz="3300"/>
              <a:t>Introdução</a:t>
            </a:r>
          </a:p>
        </p:txBody>
      </p:sp>
      <p:pic>
        <p:nvPicPr>
          <p:cNvPr id="142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29" y="304611"/>
            <a:ext cx="1213238" cy="547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sldNum" sz="quarter" idx="2"/>
          </p:nvPr>
        </p:nvSpPr>
        <p:spPr>
          <a:xfrm>
            <a:off x="8509389" y="603837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sp>
        <p:nvSpPr>
          <p:cNvPr id="144" name="Shape 144"/>
          <p:cNvSpPr/>
          <p:nvPr/>
        </p:nvSpPr>
        <p:spPr>
          <a:xfrm>
            <a:off x="179387" y="1412775"/>
            <a:ext cx="8569326" cy="4321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3050" indent="-273050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endParaRPr cap="all" sz="1600">
              <a:latin typeface="Georgia"/>
              <a:ea typeface="Georgia"/>
              <a:cs typeface="Georgia"/>
              <a:sym typeface="Georgia"/>
            </a:endParaRPr>
          </a:p>
          <a:p>
            <a:pPr lvl="0" marL="238918" indent="-238918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cap="all" sz="1400">
                <a:latin typeface="Georgia"/>
                <a:ea typeface="Georgia"/>
                <a:cs typeface="Georgia"/>
                <a:sym typeface="Georgia"/>
              </a:rPr>
              <a:t>O presente relatório reporta de forma sintetisada  todas as informações relacionadas com o desenvolvimento do Sector de Águas, na Província de Benguela, no período 2017 a 2018.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</a:pPr>
            <a:endParaRPr cap="all" sz="1600">
              <a:latin typeface="Georgia"/>
              <a:ea typeface="Georgia"/>
              <a:cs typeface="Georgia"/>
              <a:sym typeface="Georgia"/>
            </a:endParaRPr>
          </a:p>
          <a:p>
            <a:pPr lvl="0" marL="238918" indent="-238918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sz="1400">
                <a:latin typeface="Georgia"/>
                <a:ea typeface="Georgia"/>
                <a:cs typeface="Georgia"/>
                <a:sym typeface="Georgia"/>
              </a:rPr>
              <a:t>GABINETE PROVINCIAL DE INFRAESTRUTURAS E SERVIÇOS TECNICOS, ABREVIADAMENTE, GPIST, É O SERVIÇO DESCONCENTRADO E ÓRGÃO EXECUTIVO DIRECTO DO GOVERNO PROVINCIAL INCUMBIDO DE ASSEGURAR AS ATRIBUIÇÕES E COMPETÊNCIAS ESPECÍFICAS DO GOVERNO EM MATÉRIA </a:t>
            </a:r>
            <a:r>
              <a:rPr cap="all" sz="1400">
                <a:latin typeface="Georgia"/>
                <a:ea typeface="Georgia"/>
                <a:cs typeface="Georgia"/>
                <a:sym typeface="Georgia"/>
              </a:rPr>
              <a:t>das respectivas especialidades.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lvl="0" marL="273050" indent="-273050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endParaRPr cap="all" sz="1600">
              <a:latin typeface="Georgia"/>
              <a:ea typeface="Georgia"/>
              <a:cs typeface="Georgia"/>
              <a:sym typeface="Georgia"/>
            </a:endParaRPr>
          </a:p>
          <a:p>
            <a:pPr lvl="0" marL="238918" indent="-238918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cap="all" sz="1400">
                <a:latin typeface="Georgia"/>
                <a:ea typeface="Georgia"/>
                <a:cs typeface="Georgia"/>
                <a:sym typeface="Georgia"/>
              </a:rPr>
              <a:t>A província de benguela é composta por 10  municípios;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lvl="0" marL="273050" indent="-273050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endParaRPr cap="all" sz="1600">
              <a:latin typeface="Georgia"/>
              <a:ea typeface="Georgia"/>
              <a:cs typeface="Georgia"/>
              <a:sym typeface="Georgia"/>
            </a:endParaRPr>
          </a:p>
          <a:p>
            <a:pPr lvl="0" marL="238918" indent="-238918" algn="just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cap="all" sz="1400">
                <a:latin typeface="Georgia"/>
                <a:ea typeface="Georgia"/>
                <a:cs typeface="Georgia"/>
                <a:sym typeface="Georgia"/>
              </a:rPr>
              <a:t>e possui um sistema integrado de abastecimento de água para as quatro cidades do litoral, nomeadamente: benguela, lobito, catumbela e baia farta. Ao passo que nos município do interior possuem sistemas independentes composto por: captação, adução, tratamento, reservação e distribuição(por ligações domiciliares ou por chafarizes)    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Num" sz="quarter" idx="2"/>
          </p:nvPr>
        </p:nvSpPr>
        <p:spPr>
          <a:xfrm>
            <a:off x="4362450" y="915033"/>
            <a:ext cx="457200" cy="332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7B9899"/>
                </a:solidFill>
              </a:rPr>
            </a:fld>
          </a:p>
        </p:txBody>
      </p:sp>
      <p:sp>
        <p:nvSpPr>
          <p:cNvPr id="273" name="Shape 273"/>
          <p:cNvSpPr/>
          <p:nvPr/>
        </p:nvSpPr>
        <p:spPr>
          <a:xfrm>
            <a:off x="2032379" y="472212"/>
            <a:ext cx="5117342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z="24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7B9899"/>
                </a:solidFill>
              </a:rPr>
              <a:t>SUBESTAÇÃO DE BENGUELA SUL</a:t>
            </a:r>
          </a:p>
        </p:txBody>
      </p:sp>
      <p:pic>
        <p:nvPicPr>
          <p:cNvPr id="274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335" y="1661373"/>
            <a:ext cx="8551572" cy="4623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97" y="1622737"/>
            <a:ext cx="8693241" cy="4732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1594030" y="375358"/>
            <a:ext cx="596881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z="24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7B9899"/>
                </a:solidFill>
              </a:rPr>
              <a:t>FUTURA SUBESTAÇÃO DOS CABRAIS</a:t>
            </a:r>
          </a:p>
        </p:txBody>
      </p:sp>
      <p:pic>
        <p:nvPicPr>
          <p:cNvPr id="279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092" y="1622737"/>
            <a:ext cx="8538693" cy="4726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311684" y="455238"/>
            <a:ext cx="490077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z="24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7B9899"/>
                </a:solidFill>
              </a:rPr>
              <a:t>CENTRAL TÉRMICA DO BIÓPIO</a:t>
            </a:r>
          </a:p>
        </p:txBody>
      </p:sp>
      <p:pic>
        <p:nvPicPr>
          <p:cNvPr id="282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71" y="1648494"/>
            <a:ext cx="8512936" cy="493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body" idx="4294967295"/>
          </p:nvPr>
        </p:nvSpPr>
        <p:spPr>
          <a:xfrm>
            <a:off x="319880" y="2695574"/>
            <a:ext cx="8504240" cy="4572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42711" indent="-242711" algn="just">
              <a:spcBef>
                <a:spcPts val="500"/>
              </a:spcBef>
              <a:buChar char="●"/>
              <a:defRPr sz="1800"/>
            </a:pPr>
            <a:r>
              <a:rPr cap="all" sz="1600">
                <a:solidFill>
                  <a:srgbClr val="111618"/>
                </a:solidFill>
              </a:rPr>
              <a:t>Na cidade de Benguela, a distribuição em MT é feita a 30 e 20KV, nível de tensão assegurada pela SE`s- Cavaco, Benguela e Benguela norte</a:t>
            </a:r>
            <a:r>
              <a:rPr cap="all" sz="1600">
                <a:solidFill>
                  <a:srgbClr val="111618"/>
                </a:solidFill>
              </a:rPr>
              <a:t>.</a:t>
            </a:r>
            <a:endParaRPr cap="all" sz="1600">
              <a:solidFill>
                <a:srgbClr val="111618"/>
              </a:solidFill>
            </a:endParaRPr>
          </a:p>
          <a:p>
            <a:pPr lvl="0" algn="just">
              <a:spcBef>
                <a:spcPts val="400"/>
              </a:spcBef>
              <a:buChar char="●"/>
              <a:defRPr sz="1800"/>
            </a:pPr>
            <a:endParaRPr cap="all" sz="1600">
              <a:solidFill>
                <a:srgbClr val="111618"/>
              </a:solidFill>
            </a:endParaRPr>
          </a:p>
          <a:p>
            <a:pPr lvl="0" marL="242711" indent="-242711" algn="just">
              <a:spcBef>
                <a:spcPts val="500"/>
              </a:spcBef>
              <a:buChar char="●"/>
              <a:defRPr sz="1800"/>
            </a:pPr>
            <a:r>
              <a:rPr cap="all" sz="1600">
                <a:solidFill>
                  <a:srgbClr val="111618"/>
                </a:solidFill>
              </a:rPr>
              <a:t>Na Catumbela, a rede elétrica de MT é explorada a 30 KV, nível de tensão assegurada pelo SE- Catumbela</a:t>
            </a:r>
            <a:r>
              <a:rPr cap="all" sz="1600">
                <a:solidFill>
                  <a:srgbClr val="111618"/>
                </a:solidFill>
              </a:rPr>
              <a:t>.</a:t>
            </a:r>
            <a:r>
              <a:rPr cap="all" sz="1600">
                <a:solidFill>
                  <a:srgbClr val="111618"/>
                </a:solidFill>
              </a:rPr>
              <a:t> </a:t>
            </a:r>
          </a:p>
        </p:txBody>
      </p:sp>
      <p:sp>
        <p:nvSpPr>
          <p:cNvPr id="285" name="Shape 285"/>
          <p:cNvSpPr/>
          <p:nvPr/>
        </p:nvSpPr>
        <p:spPr>
          <a:xfrm>
            <a:off x="319880" y="1843403"/>
            <a:ext cx="8376109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42711" indent="-242711" algn="just">
              <a:spcBef>
                <a:spcPts val="5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Lobito</a:t>
            </a: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 - </a:t>
            </a: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a distribuição em MT é feita a 30 e 20KV, nível de tensão assegurado pelas subestações da kileva, Lobito e Catumbela;</a:t>
            </a:r>
          </a:p>
        </p:txBody>
      </p:sp>
      <p:sp>
        <p:nvSpPr>
          <p:cNvPr id="286" name="Shape 286"/>
          <p:cNvSpPr/>
          <p:nvPr>
            <p:ph type="title" idx="4294967295"/>
          </p:nvPr>
        </p:nvSpPr>
        <p:spPr>
          <a:xfrm>
            <a:off x="501649" y="19362"/>
            <a:ext cx="7561265" cy="10795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cap="all" sz="2300">
                <a:solidFill>
                  <a:srgbClr val="111618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300">
                <a:solidFill>
                  <a:srgbClr val="111618"/>
                </a:solidFill>
              </a:rPr>
              <a:t>  2-Caraterização do Sistema Elétrico d0 Litoral da Província</a:t>
            </a:r>
          </a:p>
        </p:txBody>
      </p:sp>
      <p:sp>
        <p:nvSpPr>
          <p:cNvPr id="287" name="Shape 287"/>
          <p:cNvSpPr/>
          <p:nvPr/>
        </p:nvSpPr>
        <p:spPr>
          <a:xfrm>
            <a:off x="319881" y="4694554"/>
            <a:ext cx="852171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42711" indent="-242711" algn="just">
              <a:spcBef>
                <a:spcPts val="500"/>
              </a:spcBef>
              <a:buClr>
                <a:srgbClr val="D16349"/>
              </a:buClr>
              <a:buSzPct val="85000"/>
              <a:buFont typeface="Wingdings 2"/>
              <a:buChar char="●"/>
            </a:pP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Na Baia-Farta, o fornecimento de energia elétrica é através de uma rede de MT com 30 KV Baia-Farta a partir da </a:t>
            </a: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NOVA </a:t>
            </a: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SE </a:t>
            </a:r>
            <a:r>
              <a:rPr cap="all" sz="1600"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BENGUELA SUL</a:t>
            </a:r>
            <a:r>
              <a:rPr>
                <a:solidFill>
                  <a:srgbClr val="111618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Table 289"/>
          <p:cNvGraphicFramePr/>
          <p:nvPr/>
        </p:nvGraphicFramePr>
        <p:xfrm>
          <a:off x="643941" y="1519705"/>
          <a:ext cx="7753086" cy="484777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5004"/>
                <a:gridCol w="3381446"/>
                <a:gridCol w="1838317"/>
                <a:gridCol w="1838317"/>
              </a:tblGrid>
              <a:tr h="745811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N.O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Designação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Âmbito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Previsão da conclusão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45811">
                <a:tc>
                  <a:txBody>
                    <a:bodyPr/>
                    <a:lstStyle/>
                    <a:p>
                      <a:pPr lvl="0" marL="235743" indent="-235743" algn="just">
                        <a:lnSpc>
                          <a:spcPct val="150000"/>
                        </a:lnSpc>
                        <a:buClr>
                          <a:srgbClr val="111618"/>
                        </a:buClr>
                        <a:buSzPts val="1100"/>
                        <a:buFont typeface="Arial"/>
                        <a:buAutoNum type="arabicPeriod" startAt="1"/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linha 220 KV Biópio - Benguela Sul- Concluído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45811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linha 60 KV SE Benguela Sul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45811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do posto de seccionamento do Biópio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45811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Subestação de Benguela Sul 220/60/30 KV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CONCLUIDO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45811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Projecto das 30mil ligações incluindo SE´s 220/60/30 e IP´s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 CURSO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Reabilitação da capital da CT – Biópio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PARALIZADO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0" name="Shape 290"/>
          <p:cNvSpPr/>
          <p:nvPr/>
        </p:nvSpPr>
        <p:spPr>
          <a:xfrm>
            <a:off x="2524260" y="399090"/>
            <a:ext cx="475230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z="24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7B9899"/>
                </a:solidFill>
              </a:rPr>
              <a:t>ACÇÕES DE ÂMBITO CENTRAL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/>
          <p:nvPr/>
        </p:nvGraphicFramePr>
        <p:xfrm>
          <a:off x="643941" y="1519705"/>
          <a:ext cx="7753086" cy="450002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5004"/>
                <a:gridCol w="3381446"/>
                <a:gridCol w="1838317"/>
                <a:gridCol w="1838317"/>
              </a:tblGrid>
              <a:tr h="75000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N.O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Designação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Âmbito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111618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Previsão da conclusão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0003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das SE 60/30 KV.</a:t>
                      </a:r>
                      <a:endParaRPr sz="1400">
                        <a:solidFill>
                          <a:srgbClr val="11161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Cabrais, Luhongo e Baia Farta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0003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das LT 60 KV.</a:t>
                      </a:r>
                      <a:endParaRPr sz="1400">
                        <a:solidFill>
                          <a:srgbClr val="11161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Cabrais, Luhongo e Baia Farta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>
                        <a:solidFill>
                          <a:srgbClr val="11161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0003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Ampliação da SE do Lobito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>
                        <a:solidFill>
                          <a:srgbClr val="11161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0003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Construção da Central hibrida do Bocoio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>
                        <a:solidFill>
                          <a:srgbClr val="111618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750003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Construção das Centrais Térmica da Ganda e Cubal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Central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solidFill>
                            <a:srgbClr val="11161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Table 294"/>
          <p:cNvGraphicFramePr/>
          <p:nvPr/>
        </p:nvGraphicFramePr>
        <p:xfrm>
          <a:off x="438479" y="1491346"/>
          <a:ext cx="8062176" cy="407232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29130"/>
                <a:gridCol w="3704872"/>
                <a:gridCol w="1316045"/>
                <a:gridCol w="2412128"/>
              </a:tblGrid>
              <a:tr h="433269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N.O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Designação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Âmbito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Previsão da conclusão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1000"/>
                        </a:spcBef>
                        <a:defRPr b="0" i="0" sz="1800"/>
                      </a:pPr>
                      <a:r>
                        <a:rPr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Praça de Eventos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92642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Damba Maria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 golfe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PT Pecuária 630 KVA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95%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PT Caponte City 3 – 630 KVA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de Abril II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/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92642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Praia Bebé 1 (Sul) / 630 KVA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Calomburaco 630 KVA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60%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79110">
                <a:tc>
                  <a:txBody>
                    <a:bodyPr/>
                    <a:lstStyle/>
                    <a:p>
                      <a:pPr lvl="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Vimbalambi 3 / 2*250 KVA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5" name="Shape 295"/>
          <p:cNvSpPr/>
          <p:nvPr/>
        </p:nvSpPr>
        <p:spPr>
          <a:xfrm>
            <a:off x="489396" y="437727"/>
            <a:ext cx="8255359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z="24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7B9899"/>
                </a:solidFill>
              </a:rPr>
              <a:t>ACÇÕES EM CURSO DE ÂMBITO PROVINCIAL da ende</a:t>
            </a:r>
          </a:p>
        </p:txBody>
      </p:sp>
      <p:graphicFrame>
        <p:nvGraphicFramePr>
          <p:cNvPr id="296" name="Table 296"/>
          <p:cNvGraphicFramePr/>
          <p:nvPr/>
        </p:nvGraphicFramePr>
        <p:xfrm>
          <a:off x="437883" y="5563673"/>
          <a:ext cx="8087932" cy="7315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31063"/>
                <a:gridCol w="3709115"/>
                <a:gridCol w="1313645"/>
                <a:gridCol w="2434108"/>
              </a:tblGrid>
              <a:tr h="73152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cap="all" sz="1400">
                          <a:solidFill>
                            <a:srgbClr val="111618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Construção das redes de distribuição nos Municípios do Cubal, Ganda, Bocoio.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Provincial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376612"/>
            <a:ext cx="8515350" cy="1976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4288" y="1197165"/>
            <a:ext cx="5133978" cy="2328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1.png" descr="SIMBOL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>
            <p:ph type="sldNum" sz="quarter" idx="2"/>
          </p:nvPr>
        </p:nvSpPr>
        <p:spPr>
          <a:xfrm>
            <a:off x="8493775" y="6027978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 idx="4294967295"/>
          </p:nvPr>
        </p:nvSpPr>
        <p:spPr>
          <a:xfrm>
            <a:off x="-322556" y="99575"/>
            <a:ext cx="7561266" cy="10080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 defTabSz="886967">
              <a:defRPr sz="1800">
                <a:solidFill>
                  <a:srgbClr val="000000"/>
                </a:solidFill>
              </a:defRPr>
            </a:pPr>
            <a:r>
              <a:rPr cap="all" sz="2000">
                <a:latin typeface="Georgia Bold"/>
                <a:ea typeface="Georgia Bold"/>
                <a:cs typeface="Georgia Bold"/>
                <a:sym typeface="Georgia Bold"/>
              </a:rPr>
              <a:t>Abastecimento de Água a Nível </a:t>
            </a:r>
          </a:p>
          <a:p>
            <a:pPr lvl="0" defTabSz="886967">
              <a:defRPr sz="1800">
                <a:solidFill>
                  <a:srgbClr val="000000"/>
                </a:solidFill>
              </a:defRPr>
            </a:pPr>
            <a:r>
              <a:rPr cap="all" sz="2000">
                <a:latin typeface="Georgia Bold"/>
                <a:ea typeface="Georgia Bold"/>
                <a:cs typeface="Georgia Bold"/>
                <a:sym typeface="Georgia Bold"/>
              </a:rPr>
              <a:t>                                      das </a:t>
            </a:r>
          </a:p>
          <a:p>
            <a:pPr lvl="0" algn="r" defTabSz="886967">
              <a:defRPr sz="1800">
                <a:solidFill>
                  <a:srgbClr val="000000"/>
                </a:solidFill>
              </a:defRPr>
            </a:pPr>
            <a:r>
              <a:rPr cap="all" sz="2000">
                <a:latin typeface="Georgia Bold"/>
                <a:ea typeface="Georgia Bold"/>
                <a:cs typeface="Georgia Bold"/>
                <a:sym typeface="Georgia Bold"/>
              </a:rPr>
              <a:t>Cidades e Vilas da Província</a:t>
            </a:r>
          </a:p>
        </p:txBody>
      </p:sp>
      <p:graphicFrame>
        <p:nvGraphicFramePr>
          <p:cNvPr id="147" name="Table 147"/>
          <p:cNvGraphicFramePr/>
          <p:nvPr/>
        </p:nvGraphicFramePr>
        <p:xfrm>
          <a:off x="215900" y="1414907"/>
          <a:ext cx="8712200" cy="511043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32025"/>
                <a:gridCol w="2016125"/>
                <a:gridCol w="1944686"/>
                <a:gridCol w="2519362"/>
              </a:tblGrid>
              <a:tr h="90102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endParaRPr cap="all" sz="1200">
                        <a:solidFill>
                          <a:srgbClr val="FFFFFF"/>
                        </a:solidFill>
                        <a:latin typeface="Georgia Bold"/>
                        <a:ea typeface="Georgia Bold"/>
                        <a:cs typeface="Georgia Bold"/>
                        <a:sym typeface="Georgia Bold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Pop. estimada</a:t>
                      </a:r>
                      <a:endParaRPr cap="all" sz="1200">
                        <a:solidFill>
                          <a:srgbClr val="FFFFFF"/>
                        </a:solidFill>
                        <a:latin typeface="Georgia Bold"/>
                        <a:ea typeface="Georgia Bold"/>
                        <a:cs typeface="Georgia Bold"/>
                        <a:sym typeface="Georgia Bold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(Habitantes)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Cap. Prod. efectiva actual (m3/h)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Beneficiário 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(%)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70272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Benguela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513.441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4.111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- 9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- 5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7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Lobito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324.650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7.610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-62%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Catumbela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167.625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89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- 6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Baia Farta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102.989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89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- 6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Bocoio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154.446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238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 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702729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Balombo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99.321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208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- 6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- 4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0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148" name="Shape 148"/>
          <p:cNvSpPr/>
          <p:nvPr>
            <p:ph type="sldNum" sz="quarter" idx="2"/>
          </p:nvPr>
        </p:nvSpPr>
        <p:spPr>
          <a:xfrm>
            <a:off x="8561224" y="6026629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49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193448"/>
            <a:ext cx="1255328" cy="566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 idx="4294967295"/>
          </p:nvPr>
        </p:nvSpPr>
        <p:spPr>
          <a:xfrm>
            <a:off x="755649" y="260647"/>
            <a:ext cx="7561265" cy="108012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58951">
              <a:defRPr sz="1800">
                <a:solidFill>
                  <a:srgbClr val="000000"/>
                </a:solidFill>
              </a:defRPr>
            </a:pPr>
            <a:r>
              <a:rPr cap="all" sz="2400">
                <a:latin typeface="Georgia Bold"/>
                <a:ea typeface="Georgia Bold"/>
                <a:cs typeface="Georgia Bold"/>
                <a:sym typeface="Georgia Bold"/>
              </a:rPr>
              <a:t>Abastecimento de Água a Nível das Cidades e Vilas da Província –</a:t>
            </a:r>
            <a:br>
              <a:rPr cap="all" sz="2400"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cap="all" sz="2400">
                <a:latin typeface="Georgia Bold"/>
                <a:ea typeface="Georgia Bold"/>
                <a:cs typeface="Georgia Bold"/>
                <a:sym typeface="Georgia Bold"/>
              </a:rPr>
              <a:t> 						    </a:t>
            </a:r>
            <a:r>
              <a:rPr cap="all" sz="1200">
                <a:latin typeface="Georgia Bold"/>
                <a:ea typeface="Georgia Bold"/>
                <a:cs typeface="Georgia Bold"/>
                <a:sym typeface="Georgia Bold"/>
              </a:rPr>
              <a:t>continuação </a:t>
            </a:r>
          </a:p>
        </p:txBody>
      </p:sp>
      <p:graphicFrame>
        <p:nvGraphicFramePr>
          <p:cNvPr id="152" name="Table 152"/>
          <p:cNvGraphicFramePr/>
          <p:nvPr/>
        </p:nvGraphicFramePr>
        <p:xfrm>
          <a:off x="179387" y="1773236"/>
          <a:ext cx="8785225" cy="33829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73325"/>
                <a:gridCol w="1919286"/>
                <a:gridCol w="1944686"/>
                <a:gridCol w="2447925"/>
              </a:tblGrid>
              <a:tr h="822325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endParaRPr cap="all" sz="1200">
                        <a:solidFill>
                          <a:srgbClr val="FFFFFF"/>
                        </a:solidFill>
                        <a:latin typeface="Georgia Bold"/>
                        <a:ea typeface="Georgia Bold"/>
                        <a:cs typeface="Georgia Bold"/>
                        <a:sym typeface="Georgia Bold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Município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Pop. estimada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Cap. Prod. efectiva actual (m^3/h)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Beneficiário 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>
                        <a:defRPr b="0" i="0" sz="1800"/>
                      </a:pPr>
                      <a:r>
                        <a:rPr cap="all" sz="1200">
                          <a:solidFill>
                            <a:srgbClr val="FFFFFF"/>
                          </a:solidFill>
                          <a:latin typeface="Georgia Bold"/>
                          <a:ea typeface="Georgia Bold"/>
                          <a:cs typeface="Georgia Bold"/>
                          <a:sym typeface="Georgia Bold"/>
                        </a:rPr>
                        <a:t>(%)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D16349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Caimbambo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80.715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0%</a:t>
                      </a:r>
                      <a:endParaRPr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Cubal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287.931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177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55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35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Ganda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224.668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215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periurbana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ED3CF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Chongoroi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81.476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44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zona 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65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  <a:endParaRPr cap="all" sz="1200">
                        <a:latin typeface="+mj-lt"/>
                        <a:ea typeface="+mj-ea"/>
                        <a:cs typeface="+mj-cs"/>
                        <a:sym typeface="Avenir Roman"/>
                      </a:endParaRPr>
                    </a:p>
                    <a:p>
                      <a:pPr lvl="0" marL="80210" indent="-80210">
                        <a:buClr>
                          <a:srgbClr val="000000"/>
                        </a:buClr>
                        <a:buSzPct val="100000"/>
                        <a:buChar char="•"/>
                        <a:defRPr b="0" i="0" sz="1800"/>
                      </a:pP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Z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ona periurbana -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45</a:t>
                      </a:r>
                      <a:r>
                        <a:rPr cap="all" sz="12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%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  <p:sp>
        <p:nvSpPr>
          <p:cNvPr id="153" name="Shape 153"/>
          <p:cNvSpPr/>
          <p:nvPr>
            <p:ph type="sldNum" sz="quarter" idx="2"/>
          </p:nvPr>
        </p:nvSpPr>
        <p:spPr>
          <a:xfrm>
            <a:off x="8513761" y="605001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54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50471"/>
            <a:ext cx="1185483" cy="535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764704"/>
            <a:ext cx="9144002" cy="682977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 idx="4294967295"/>
          </p:nvPr>
        </p:nvSpPr>
        <p:spPr>
          <a:xfrm>
            <a:off x="684212" y="1993106"/>
            <a:ext cx="8064501" cy="25923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BREVE BALANÇO DAS PRINCIPAIS ACÇÕES CONCRETIZADAS</a:t>
            </a: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 E </a:t>
            </a: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EM CURSO 20</a:t>
            </a: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17</a:t>
            </a: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/20</a:t>
            </a:r>
            <a:r>
              <a:rPr sz="3600">
                <a:solidFill>
                  <a:srgbClr val="FF9300"/>
                </a:solidFill>
                <a:latin typeface="Georgia Bold"/>
                <a:ea typeface="Georgia Bold"/>
                <a:cs typeface="Georgia Bold"/>
                <a:sym typeface="Georgia Bold"/>
              </a:rPr>
              <a:t>18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8526826" y="6071711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59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6" y="268286"/>
            <a:ext cx="1349923" cy="609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524371" y="93375"/>
            <a:ext cx="8640765" cy="10080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Acções em curso </a:t>
            </a:r>
            <a:b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Âmbito central 2018</a:t>
            </a:r>
          </a:p>
        </p:txBody>
      </p:sp>
      <p:graphicFrame>
        <p:nvGraphicFramePr>
          <p:cNvPr id="162" name="Table 162"/>
          <p:cNvGraphicFramePr/>
          <p:nvPr/>
        </p:nvGraphicFramePr>
        <p:xfrm>
          <a:off x="179511" y="1844824"/>
          <a:ext cx="8784978" cy="153925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588236"/>
                <a:gridCol w="2686248"/>
                <a:gridCol w="1190012"/>
                <a:gridCol w="1371028"/>
                <a:gridCol w="1474726"/>
                <a:gridCol w="1474726"/>
              </a:tblGrid>
              <a:tr h="769627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ITEM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DESIGANAÇÃO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MUNICÍPIO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LOCALIDADE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EMPREITEIRO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GRAU DE EXC.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69627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1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Reabilitação </a:t>
                      </a:r>
                      <a:r>
                        <a:rPr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 AMPLIAÇÃO </a:t>
                      </a: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do sistema de abastecimento de água 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Balombo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Sede municipal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Angolaca / AMBIAFRICA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79%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3" name="Shape 163"/>
          <p:cNvSpPr/>
          <p:nvPr>
            <p:ph type="sldNum" sz="quarter" idx="2"/>
          </p:nvPr>
        </p:nvSpPr>
        <p:spPr>
          <a:xfrm>
            <a:off x="8416656" y="6103937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64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 idx="4294967295"/>
          </p:nvPr>
        </p:nvSpPr>
        <p:spPr>
          <a:xfrm>
            <a:off x="524371" y="93375"/>
            <a:ext cx="8640765" cy="10080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Acções paralizadas desde 2016</a:t>
            </a:r>
            <a:b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</a:br>
            <a:r>
              <a:rPr cap="all" sz="2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Georgia Bold"/>
                <a:ea typeface="Georgia Bold"/>
                <a:cs typeface="Georgia Bold"/>
                <a:sym typeface="Georgia Bold"/>
              </a:rPr>
              <a:t>Âmbito LOCAL</a:t>
            </a:r>
          </a:p>
        </p:txBody>
      </p:sp>
      <p:graphicFrame>
        <p:nvGraphicFramePr>
          <p:cNvPr id="167" name="Table 167"/>
          <p:cNvGraphicFramePr/>
          <p:nvPr/>
        </p:nvGraphicFramePr>
        <p:xfrm>
          <a:off x="251521" y="1542391"/>
          <a:ext cx="8640958" cy="455090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695314"/>
                <a:gridCol w="3483604"/>
                <a:gridCol w="1221680"/>
                <a:gridCol w="1497184"/>
                <a:gridCol w="1743175"/>
              </a:tblGrid>
              <a:tr h="748883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ITEM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DESIGANAÇÃO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MUNICÍPIO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LOCALIDADE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EMPREITEIRO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1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CONSTRUÇÃO DO sistema de abastecimento de água 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catumbela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Urbanização 11 de março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Manuela custodio - winga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04055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2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Execução de um ponto de água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Caimbambo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Pato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Irmãos cavaco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3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Execução de um ponto de água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Caimbambo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calima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Irmãos cavaco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4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Execução de um ponto de água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Caimbambo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Cainamba serra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Irmãos cavaco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5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Execução de um ponto de água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cubal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malongo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Irmãos cavaco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1300">
                          <a:solidFill>
                            <a:srgbClr val="FFFFFF"/>
                          </a:solidFill>
                          <a:sym typeface="Avenir Book"/>
                        </a:rPr>
                        <a:t>6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Execução de um ponto de água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Cubal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Missão da cassima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defRPr b="0" i="0" sz="1800"/>
                      </a:pPr>
                      <a:r>
                        <a:rPr cap="all" sz="1300">
                          <a:latin typeface="+mj-lt"/>
                          <a:ea typeface="+mj-ea"/>
                          <a:cs typeface="+mj-cs"/>
                          <a:sym typeface="Avenir Roman"/>
                        </a:rPr>
                        <a:t>Irmãos cavaco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8" name="Shape 168"/>
          <p:cNvSpPr/>
          <p:nvPr>
            <p:ph type="sldNum" sz="quarter" idx="2"/>
          </p:nvPr>
        </p:nvSpPr>
        <p:spPr>
          <a:xfrm>
            <a:off x="8416656" y="6103937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  <p:pic>
        <p:nvPicPr>
          <p:cNvPr id="169" name="image1.png" descr="SIMBOL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4.jpeg"/>
          <p:cNvPicPr/>
          <p:nvPr/>
        </p:nvPicPr>
        <p:blipFill>
          <a:blip r:embed="rId2">
            <a:alphaModFix amt="55108"/>
            <a:extLst/>
          </a:blip>
          <a:stretch>
            <a:fillRect/>
          </a:stretch>
        </p:blipFill>
        <p:spPr>
          <a:xfrm>
            <a:off x="45141" y="-627581"/>
            <a:ext cx="17427595" cy="9797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title" idx="4294967295"/>
          </p:nvPr>
        </p:nvSpPr>
        <p:spPr>
          <a:xfrm>
            <a:off x="395286" y="2493961"/>
            <a:ext cx="8351840" cy="27352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BALANÇO DA IMPLEMENTAÇÃO DO PROGRAMA ÁGUA PARA TODOS </a:t>
            </a:r>
            <a:r>
              <a:rPr sz="4200">
                <a:solidFill>
                  <a:srgbClr val="FFFFFF"/>
                </a:solidFill>
              </a:rPr>
              <a:t>2017</a:t>
            </a:r>
            <a:r>
              <a:rPr sz="4200">
                <a:solidFill>
                  <a:srgbClr val="FFFFFF"/>
                </a:solidFill>
              </a:rPr>
              <a:t>/20</a:t>
            </a:r>
            <a:r>
              <a:rPr sz="4200">
                <a:solidFill>
                  <a:srgbClr val="FFFFFF"/>
                </a:solidFill>
              </a:rPr>
              <a:t>18</a:t>
            </a:r>
          </a:p>
        </p:txBody>
      </p:sp>
      <p:pic>
        <p:nvPicPr>
          <p:cNvPr id="173" name="image1.png" descr="SIMBOL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6" y="268286"/>
            <a:ext cx="1201172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>
            <p:ph type="sldNum" sz="quarter" idx="2"/>
          </p:nvPr>
        </p:nvSpPr>
        <p:spPr>
          <a:xfrm>
            <a:off x="8498064" y="6055552"/>
            <a:ext cx="457202" cy="3327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158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584">
                <a:solidFill>
                  <a:srgbClr val="7B9899"/>
                </a:solidFill>
              </a:rPr>
            </a:fld>
          </a:p>
        </p:txBody>
      </p:sp>
    </p:spTree>
  </p:cSld>
  <p:clrMapOvr>
    <a:masterClrMapping/>
  </p:clrMapOvr>
  <p:transition spd="med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F8F8F"/>
      </a:accent3>
      <a:accent4>
        <a:srgbClr val="707070"/>
      </a:accent4>
      <a:accent5>
        <a:srgbClr val="E3B7B1"/>
      </a:accent5>
      <a:accent6>
        <a:srgbClr val="B9A3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D1D7"/>
        </a:solidFill>
        <a:ln w="25400" cap="flat">
          <a:solidFill>
            <a:srgbClr val="D1634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1634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F8F8F"/>
      </a:accent3>
      <a:accent4>
        <a:srgbClr val="707070"/>
      </a:accent4>
      <a:accent5>
        <a:srgbClr val="E3B7B1"/>
      </a:accent5>
      <a:accent6>
        <a:srgbClr val="B9A3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D1D7"/>
        </a:solidFill>
        <a:ln w="25400" cap="flat">
          <a:solidFill>
            <a:srgbClr val="D1634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D1634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