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3" r:id="rId2"/>
    <p:sldId id="262" r:id="rId3"/>
    <p:sldId id="264" r:id="rId4"/>
    <p:sldId id="258" r:id="rId5"/>
    <p:sldId id="260" r:id="rId6"/>
    <p:sldId id="265" r:id="rId7"/>
    <p:sldId id="266" r:id="rId8"/>
    <p:sldId id="318" r:id="rId9"/>
    <p:sldId id="308" r:id="rId10"/>
    <p:sldId id="319" r:id="rId11"/>
    <p:sldId id="320" r:id="rId12"/>
    <p:sldId id="315" r:id="rId13"/>
    <p:sldId id="317" r:id="rId14"/>
    <p:sldId id="276" r:id="rId15"/>
    <p:sldId id="278" r:id="rId16"/>
    <p:sldId id="280" r:id="rId17"/>
    <p:sldId id="285" r:id="rId18"/>
    <p:sldId id="321" r:id="rId19"/>
    <p:sldId id="322" r:id="rId20"/>
    <p:sldId id="312" r:id="rId21"/>
    <p:sldId id="305" r:id="rId22"/>
    <p:sldId id="274" r:id="rId23"/>
  </p:sldIdLst>
  <p:sldSz cx="9144000" cy="6858000" type="screen4x3"/>
  <p:notesSz cx="6858000" cy="99472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50" autoAdjust="0"/>
  </p:normalViewPr>
  <p:slideViewPr>
    <p:cSldViewPr>
      <p:cViewPr>
        <p:scale>
          <a:sx n="57" d="100"/>
          <a:sy n="57" d="100"/>
        </p:scale>
        <p:origin x="171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030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F518-4AEE-439C-B7F9-6B18CC09CBEB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2375-B7D1-4AF8-A191-3D2590ED200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8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375-B7D1-4AF8-A191-3D2590ED200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556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375-B7D1-4AF8-A191-3D2590ED2000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853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2738B4-7DBC-4EC1-8408-3965E1F2B40A}" type="datetimeFigureOut">
              <a:rPr lang="pt-PT" smtClean="0"/>
              <a:pPr/>
              <a:t>22/08/2018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51520" y="2551837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dirty="0" smtClean="0"/>
          </a:p>
          <a:p>
            <a:pPr algn="ctr"/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ANGOLA</a:t>
            </a:r>
          </a:p>
          <a:p>
            <a:pPr algn="ctr"/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DA PROVÍNCIA DO CUANDO CUBANGO</a:t>
            </a:r>
          </a:p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GABINETE PROVINCIAL DE INFRAESTRUTURAS E SERVIÇOS TÉCNICO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6713"/>
            <a:ext cx="1656184" cy="1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TÉRMICA </a:t>
            </a:r>
            <a:r>
              <a:rPr lang="pt-PT" sz="32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MENONGUE</a:t>
            </a:r>
            <a:endParaRPr lang="pt-PT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96943" cy="5616624"/>
          </a:xfrm>
        </p:spPr>
      </p:pic>
    </p:spTree>
    <p:extLst>
      <p:ext uri="{BB962C8B-B14F-4D97-AF65-F5344CB8AC3E}">
        <p14:creationId xmlns:p14="http://schemas.microsoft.com/office/powerpoint/2010/main" val="349686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0609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/>
              <a:t> </a:t>
            </a: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TÉRMICA DE MENONGUE</a:t>
            </a:r>
            <a:endParaRPr lang="pt-PT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730"/>
            <a:ext cx="8485192" cy="5636726"/>
          </a:xfrm>
        </p:spPr>
      </p:pic>
    </p:spTree>
    <p:extLst>
      <p:ext uri="{BB962C8B-B14F-4D97-AF65-F5344CB8AC3E}">
        <p14:creationId xmlns:p14="http://schemas.microsoft.com/office/powerpoint/2010/main" val="145511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Autofit/>
          </a:bodyPr>
          <a:lstStyle/>
          <a:p>
            <a:pPr algn="ctr"/>
            <a:r>
              <a:rPr lang="pt-PT" sz="2800" dirty="0" smtClean="0"/>
              <a:t>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CENTRAL </a:t>
            </a:r>
            <a:r>
              <a:rPr lang="pt-PT" sz="1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TÉRMICA DE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54 MWs EM </a:t>
            </a:r>
            <a:r>
              <a:rPr lang="pt-PT" sz="1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CONSTRUÇÃO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MENONGUE </a:t>
            </a:r>
            <a:endParaRPr lang="pt-PT" sz="2800" dirty="0"/>
          </a:p>
        </p:txBody>
      </p:sp>
      <p:pic>
        <p:nvPicPr>
          <p:cNvPr id="4" name="Espaço Reservado para Conteúdo 3" descr="20180817_1606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58326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CENTRAL TÉRMICA DE 54 MWs EM CONSTRUÇÃO EM MENONGUE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PT" sz="2800" dirty="0"/>
          </a:p>
        </p:txBody>
      </p:sp>
      <p:pic>
        <p:nvPicPr>
          <p:cNvPr id="4" name="Espaço Reservado para Conteúdo 3" descr="20180817_1607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376" y="764704"/>
            <a:ext cx="8568952" cy="56886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01080" cy="5662634"/>
          </a:xfrm>
        </p:spPr>
        <p:txBody>
          <a:bodyPr/>
          <a:lstStyle/>
          <a:p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SECTOR DAS ÁGUAS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 toca o fornecimento de Água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Potável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importa realçar que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 Municípios (Menongue, Cali e Cuito Cuanavale) estão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servidos com Sistemas de Abastecimento de Água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Convencionais e os restantes Munícipios aguardam inserção no OGE.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OBS: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Em construção um novo Sistema de Abastecimento de Água Convencional no Município do Rivungo.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0100" y="571480"/>
            <a:ext cx="7715304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457200" y="332656"/>
            <a:ext cx="8229600" cy="648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pt-PT" sz="8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Níveis de cobertura atingidos </a:t>
            </a:r>
            <a:r>
              <a:rPr lang="pt-PT" sz="8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durante o </a:t>
            </a:r>
            <a:r>
              <a:rPr lang="pt-PT" sz="8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período 2013-2018</a:t>
            </a:r>
            <a:r>
              <a:rPr kumimoji="0" lang="pt-PT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PT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43474"/>
              </p:ext>
            </p:extLst>
          </p:nvPr>
        </p:nvGraphicFramePr>
        <p:xfrm>
          <a:off x="71406" y="1142984"/>
          <a:ext cx="9001188" cy="467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005244"/>
                <a:gridCol w="408052"/>
                <a:gridCol w="515530"/>
                <a:gridCol w="571504"/>
                <a:gridCol w="357190"/>
                <a:gridCol w="500066"/>
                <a:gridCol w="428628"/>
                <a:gridCol w="785818"/>
                <a:gridCol w="571504"/>
                <a:gridCol w="785818"/>
                <a:gridCol w="1285884"/>
                <a:gridCol w="1143008"/>
              </a:tblGrid>
              <a:tr h="363686"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Total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operação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Parcialmente 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 a Nível da Província por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Município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Servida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(estimativa)</a:t>
                      </a:r>
                    </a:p>
                    <a:p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Calai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20.644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10.116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Cuangar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27.335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12.223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Cuchi 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42.899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12.700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0486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Kuito-Kuanavale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38.836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18.134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Dirico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14.601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850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Mavinga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36.892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6.021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 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318.253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128.930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Nancova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3.451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455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Rivungo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30.365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.500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 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124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533.276</a:t>
                      </a:r>
                      <a:endParaRPr lang="pt-PT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192.929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4294967295"/>
          </p:nvPr>
        </p:nvSpPr>
        <p:spPr>
          <a:xfrm>
            <a:off x="971600" y="548680"/>
            <a:ext cx="7272808" cy="122413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pt-PT" dirty="0" smtClean="0"/>
              <a:t> </a:t>
            </a:r>
            <a:r>
              <a:rPr lang="pt-PT" sz="86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Caracterização dos Sistemas de Água        construidos no periodo 2013 - 2017</a:t>
            </a:r>
            <a:r>
              <a:rPr lang="pt-PT" sz="8600" dirty="0" smtClean="0"/>
              <a:t>                         </a:t>
            </a:r>
            <a:endParaRPr lang="pt-PT" sz="8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47235"/>
              </p:ext>
            </p:extLst>
          </p:nvPr>
        </p:nvGraphicFramePr>
        <p:xfrm>
          <a:off x="107502" y="2204864"/>
          <a:ext cx="8893654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576066"/>
                <a:gridCol w="1224136"/>
                <a:gridCol w="1358336"/>
                <a:gridCol w="1269447"/>
                <a:gridCol w="1656184"/>
                <a:gridCol w="1584176"/>
                <a:gridCol w="1225309"/>
              </a:tblGrid>
              <a:tr h="73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°</a:t>
                      </a:r>
                      <a:endParaRPr lang="pt-PT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SEDES MUNICIPAIS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CAPACIDADE INSTALAÇÃO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</a:t>
                      </a:r>
                      <a:r>
                        <a:rPr lang="pt-PT" sz="14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/dia)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EXTENSÃO DA REDE (Km)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LIGAÇÕES DOMICILIARES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CONDIÇÃO DE OPERAÇÃO DO SISTEMA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OBS: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Calai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5.040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</a:t>
                      </a: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 chafarizes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Cuito Cuanavale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7.200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2.715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</a:t>
                      </a: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 chafarizes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11.000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4.000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chafarizes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Aguarda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2ͣ fase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extensão da</a:t>
                      </a:r>
                      <a:r>
                        <a:rPr lang="pt-PT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Rede de Distribuição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9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129614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PT" sz="1400" b="1" dirty="0" smtClean="0"/>
              <a:t>      </a:t>
            </a:r>
            <a: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b="1" dirty="0" smtClean="0"/>
              <a:t>    </a:t>
            </a:r>
            <a:r>
              <a:rPr lang="pt-PT" sz="36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Acções não inseridas no OGE 2018</a:t>
            </a:r>
            <a: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600" b="1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6034295"/>
              </p:ext>
            </p:extLst>
          </p:nvPr>
        </p:nvGraphicFramePr>
        <p:xfrm>
          <a:off x="603504" y="980727"/>
          <a:ext cx="8103732" cy="529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25"/>
                <a:gridCol w="1898171"/>
                <a:gridCol w="2044185"/>
                <a:gridCol w="2774251"/>
              </a:tblGrid>
              <a:tr h="267638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MUNICÍCIPIO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DA OBRA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OBSERVAÇÕES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449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Cuangar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apresentação de garantia do down payment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 definitiva (</a:t>
                      </a:r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foi inserido no OGE de 2018)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869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Cuchi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Aguarda apresentação de garantia do down payment</a:t>
                      </a:r>
                    </a:p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definitiva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foi inserido no OGE de 2018)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9344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Rivungo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9767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9 Municípios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Clr>
                          <a:srgbClr val="F14124">
                            <a:lumMod val="75000"/>
                          </a:srgbClr>
                        </a:buClr>
                      </a:pP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Construção de 50 </a:t>
                      </a: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pequenos </a:t>
                      </a: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Sistemas de Agua em todos Municípios através da Linha de Credito de Israel (obra em curso)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trabalhos decorrem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acordo com o planeamento, prevendo-se a conclusão dos primeiros 4 sistemas para o mês de setembro de 2018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4490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Dirico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 (</a:t>
                      </a:r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foi inserido no OGE de 2018)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2777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Mavinga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apresentação de garantia do down payment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 (</a:t>
                      </a:r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foi inserido no OGE de 2018)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2377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Nancova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Ministerial do Relatório Final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foi inserido no OGE de 2018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13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Abastecimento de Água no Calai - 2015</a:t>
            </a:r>
            <a:endParaRPr lang="pt-PT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7116" y="1340768"/>
            <a:ext cx="82912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/>
              <a:t> </a:t>
            </a:r>
            <a:r>
              <a:rPr lang="pt-PT" sz="2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Abastecimento de </a:t>
            </a:r>
            <a:r>
              <a:rPr lang="pt-PT" sz="2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Água </a:t>
            </a:r>
            <a:r>
              <a:rPr lang="pt-PT" sz="2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PT" sz="2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Cuito Cuanavale </a:t>
            </a:r>
            <a:r>
              <a:rPr lang="pt-PT" sz="2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2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PT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856895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23528" y="-772150"/>
            <a:ext cx="849694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ctr"/>
            <a:endParaRPr lang="pt-PT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>
                <a:latin typeface="Arial" pitchFamily="34" charset="0"/>
                <a:cs typeface="Arial" pitchFamily="34" charset="0"/>
              </a:rPr>
              <a:t>A Província do Cuando Cubango ocupa uma superfície de 199.335 km2, situada no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Sudeste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Angola, constituida por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Municípios, com uma população estimada em 533,369 dos quais 61% da mesma só no Municipio de Menongue.</a:t>
            </a: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No sector 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Energia Eléctrica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 Água Potável, relativamente a Energia Eléctrica, a Provincia dispõe de 2 Centrais Térmicas, 1 em Menongue com uma capacidade instalada de 11,9 MWs e outra no Cuito Cuanavale com 8,5 MWs. Encontra-se à 80% as obras de construção de uma nova Central Térmica (diesel e gás) com uma capacidade de produção de 54 MW em Menongue.</a:t>
            </a: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Nos Municipios da orla fronteiriça nomeadamente, Calai, Cuangar e Dirico, a Energia é fornecida pela 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Nampower-Namibia,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com um total de 132 MWs. Os restantes são alimentados por grupos geradores com capaciade para o efeito. </a:t>
            </a:r>
            <a:endParaRPr lang="pt-PT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Relativamente ao fornecimento de Água Potável,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a Província conta com três sistemas 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captação, tratamento e distribuição, 1 em Menongue com uma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capacidade de produção de 11.000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M³/dia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1 no Cuito Cuanavale 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7.200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M³/dia e outra no Calai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com 5.040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M³/dia de capacidade de produção. </a:t>
            </a: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Os restantes Municipios dependem da capatação superficial e subterrânea (furos).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576064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Estação de Captação, Tratamento e Bombagem de Água </a:t>
            </a:r>
            <a:b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MENONGUE</a:t>
            </a:r>
            <a:endParaRPr lang="pt-PT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400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3" y="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615826"/>
            <a:ext cx="1424922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4282" y="285728"/>
            <a:ext cx="8569325" cy="6072230"/>
          </a:xfrm>
        </p:spPr>
        <p:txBody>
          <a:bodyPr>
            <a:normAutofit/>
          </a:bodyPr>
          <a:lstStyle/>
          <a:p>
            <a:pPr algn="ctr"/>
            <a:endParaRPr lang="pt-PT" dirty="0" smtClean="0"/>
          </a:p>
          <a:p>
            <a:pPr algn="ctr"/>
            <a:endParaRPr lang="pt-PT" sz="46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SECTOR DE ENERGIA</a:t>
            </a:r>
            <a:endParaRPr lang="pt-PT" sz="2300" b="1" dirty="0" smtClean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Expansão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da Rede de Media / Baixa Tensão e iluminação pública, tendo em conta o aumento da produção (54 MWs + 11,9 MWs = 65,9 MWs).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endParaRPr lang="pt-PT" sz="2300" dirty="0" smtClean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b="1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SECTOR DE </a:t>
            </a: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ÁGUAS</a:t>
            </a:r>
            <a:endParaRPr lang="pt-PT" sz="2300" b="1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Arial" pitchFamily="34" charset="0"/>
              <a:buChar char="•"/>
            </a:pPr>
            <a:r>
              <a:rPr lang="pt-PT" sz="23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ͣ</a:t>
            </a:r>
            <a:r>
              <a:rPr lang="pt-PT" sz="24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   fase do Projecto do aumento da capacidade actual de produção e expansão da rede de distribuição para Menongue.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404664"/>
            <a:ext cx="885698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Perspectivas de Desenvolvimento no Sector para o Cuando                          Cubango</a:t>
            </a:r>
            <a:endParaRPr lang="pt-P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971600" y="2214554"/>
            <a:ext cx="67708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Muito Obrigado</a:t>
            </a:r>
            <a:endParaRPr lang="pt-PT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14282" y="188640"/>
            <a:ext cx="8343904" cy="1440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Breve Caracterização 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Redes de MT e </a:t>
            </a: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08195"/>
              </p:ext>
            </p:extLst>
          </p:nvPr>
        </p:nvGraphicFramePr>
        <p:xfrm>
          <a:off x="785786" y="1142984"/>
          <a:ext cx="25003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       Município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93585"/>
              </p:ext>
            </p:extLst>
          </p:nvPr>
        </p:nvGraphicFramePr>
        <p:xfrm>
          <a:off x="3286116" y="1142984"/>
          <a:ext cx="25003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Estado 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da Rede MT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86686"/>
              </p:ext>
            </p:extLst>
          </p:nvPr>
        </p:nvGraphicFramePr>
        <p:xfrm>
          <a:off x="5786446" y="1142984"/>
          <a:ext cx="25003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 Estado 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da Rede BT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80432"/>
              </p:ext>
            </p:extLst>
          </p:nvPr>
        </p:nvGraphicFramePr>
        <p:xfrm>
          <a:off x="785786" y="1500174"/>
          <a:ext cx="7500990" cy="378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Menongue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boas condições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Cuchi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Cuito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Cuanavale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boas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condições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boa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Nankova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5466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Mavinga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Rivungo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Cuangar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Calai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Dirico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22372"/>
              </p:ext>
            </p:extLst>
          </p:nvPr>
        </p:nvGraphicFramePr>
        <p:xfrm>
          <a:off x="262759" y="420414"/>
          <a:ext cx="8738397" cy="457200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365379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PRODUÇÃO DE ENERGIA ELÉCTRICA</a:t>
                      </a:r>
                      <a:endParaRPr lang="pt-PT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62759" y="785794"/>
          <a:ext cx="8738397" cy="1143009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1143009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62759" y="785795"/>
          <a:ext cx="1237407" cy="1143007"/>
        </p:xfrm>
        <a:graphic>
          <a:graphicData uri="http://schemas.openxmlformats.org/drawingml/2006/table">
            <a:tbl>
              <a:tblPr/>
              <a:tblGrid>
                <a:gridCol w="1237407"/>
              </a:tblGrid>
              <a:tr h="1143007">
                <a:tc>
                  <a:txBody>
                    <a:bodyPr/>
                    <a:lstStyle/>
                    <a:p>
                      <a:endParaRPr lang="pt-P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Município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61453"/>
              </p:ext>
            </p:extLst>
          </p:nvPr>
        </p:nvGraphicFramePr>
        <p:xfrm>
          <a:off x="4286248" y="785794"/>
          <a:ext cx="928694" cy="1143007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300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Disponível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(MW)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74004"/>
              </p:ext>
            </p:extLst>
          </p:nvPr>
        </p:nvGraphicFramePr>
        <p:xfrm>
          <a:off x="3500430" y="785794"/>
          <a:ext cx="785818" cy="1143008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Instalada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(MW)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30622"/>
              </p:ext>
            </p:extLst>
          </p:nvPr>
        </p:nvGraphicFramePr>
        <p:xfrm>
          <a:off x="5214942" y="785794"/>
          <a:ext cx="928694" cy="1148109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810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Reprimida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Meio </a:t>
                      </a: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Urbano</a:t>
                      </a:r>
                      <a:endParaRPr lang="pt-PT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(MW)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80566"/>
              </p:ext>
            </p:extLst>
          </p:nvPr>
        </p:nvGraphicFramePr>
        <p:xfrm>
          <a:off x="6143636" y="785794"/>
          <a:ext cx="928694" cy="1148109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810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Reprimida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Meio Rural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(MW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95645"/>
              </p:ext>
            </p:extLst>
          </p:nvPr>
        </p:nvGraphicFramePr>
        <p:xfrm>
          <a:off x="7072330" y="788276"/>
          <a:ext cx="857256" cy="1145627"/>
        </p:xfrm>
        <a:graphic>
          <a:graphicData uri="http://schemas.openxmlformats.org/drawingml/2006/table">
            <a:tbl>
              <a:tblPr/>
              <a:tblGrid>
                <a:gridCol w="857256"/>
              </a:tblGrid>
              <a:tr h="1145627">
                <a:tc>
                  <a:txBody>
                    <a:bodyPr/>
                    <a:lstStyle/>
                    <a:p>
                      <a:pPr algn="ctr"/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Demanda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500166" y="1357298"/>
          <a:ext cx="2000264" cy="576605"/>
        </p:xfrm>
        <a:graphic>
          <a:graphicData uri="http://schemas.openxmlformats.org/drawingml/2006/table">
            <a:tbl>
              <a:tblPr/>
              <a:tblGrid>
                <a:gridCol w="2000264"/>
              </a:tblGrid>
              <a:tr h="576605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Meio Urbano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0166" y="785794"/>
          <a:ext cx="2000264" cy="571505"/>
        </p:xfrm>
        <a:graphic>
          <a:graphicData uri="http://schemas.openxmlformats.org/drawingml/2006/table">
            <a:tbl>
              <a:tblPr/>
              <a:tblGrid>
                <a:gridCol w="2000264"/>
              </a:tblGrid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itchFamily="34" charset="0"/>
                          <a:cs typeface="Arial" pitchFamily="34" charset="0"/>
                        </a:rPr>
                        <a:t>Numero de Habitantes no Município em</a:t>
                      </a:r>
                      <a:r>
                        <a:rPr lang="pt-PT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pt-PT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571736" y="1357298"/>
          <a:ext cx="928694" cy="571503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571503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Meio Rural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56036"/>
              </p:ext>
            </p:extLst>
          </p:nvPr>
        </p:nvGraphicFramePr>
        <p:xfrm>
          <a:off x="7929586" y="788276"/>
          <a:ext cx="1067269" cy="1145627"/>
        </p:xfrm>
        <a:graphic>
          <a:graphicData uri="http://schemas.openxmlformats.org/drawingml/2006/table">
            <a:tbl>
              <a:tblPr/>
              <a:tblGrid>
                <a:gridCol w="1067269"/>
              </a:tblGrid>
              <a:tr h="1145627">
                <a:tc>
                  <a:txBody>
                    <a:bodyPr/>
                    <a:lstStyle/>
                    <a:p>
                      <a:pPr algn="ctr"/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Nível de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Atendimento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62759" y="1944414"/>
          <a:ext cx="8738397" cy="3770602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377060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38922"/>
              </p:ext>
            </p:extLst>
          </p:nvPr>
        </p:nvGraphicFramePr>
        <p:xfrm>
          <a:off x="214283" y="1928803"/>
          <a:ext cx="8786874" cy="395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1071570"/>
                <a:gridCol w="928694"/>
                <a:gridCol w="785818"/>
                <a:gridCol w="928694"/>
                <a:gridCol w="928694"/>
                <a:gridCol w="928694"/>
                <a:gridCol w="857256"/>
                <a:gridCol w="1071571"/>
              </a:tblGrid>
              <a:tr h="500065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Menongue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306.622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11.9 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6 ,3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94,04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-3,40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100,6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8,7%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C.Cuanavale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38.836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42,7%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Kalai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20.239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6,40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-0,11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7,4%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Cuangar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27.335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9,21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-0,02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5,4%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Dirico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14.601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4,85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-0,03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2,1%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Cuchi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42.899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Rivungo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30.365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Nankova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3.451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Mavinga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26.021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/>
                        <a:t>-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-</a:t>
                      </a:r>
                      <a:endParaRPr lang="pt-PT" sz="1400" dirty="0"/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510.369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0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162,63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-2,56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170,1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" pitchFamily="34" charset="0"/>
                          <a:cs typeface="Arial" pitchFamily="34" charset="0"/>
                        </a:rPr>
                        <a:t>23,1%</a:t>
                      </a:r>
                      <a:endParaRPr lang="pt-P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82510"/>
              </p:ext>
            </p:extLst>
          </p:nvPr>
        </p:nvGraphicFramePr>
        <p:xfrm>
          <a:off x="294290" y="409903"/>
          <a:ext cx="8565931" cy="367863"/>
        </p:xfrm>
        <a:graphic>
          <a:graphicData uri="http://schemas.openxmlformats.org/drawingml/2006/table">
            <a:tbl>
              <a:tblPr/>
              <a:tblGrid>
                <a:gridCol w="8565931"/>
              </a:tblGrid>
              <a:tr h="36786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DISTRIBUIÇÃO</a:t>
                      </a:r>
                      <a:r>
                        <a:rPr lang="pt-P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ENERGIA </a:t>
                      </a:r>
                      <a:r>
                        <a:rPr lang="pt-P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ELÉCTRICA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94290" y="785794"/>
          <a:ext cx="1818289" cy="1000132"/>
        </p:xfrm>
        <a:graphic>
          <a:graphicData uri="http://schemas.openxmlformats.org/drawingml/2006/table">
            <a:tbl>
              <a:tblPr/>
              <a:tblGrid>
                <a:gridCol w="1818289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Município</a:t>
                      </a:r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23090" y="785794"/>
          <a:ext cx="1072055" cy="1000132"/>
        </p:xfrm>
        <a:graphic>
          <a:graphicData uri="http://schemas.openxmlformats.org/drawingml/2006/table">
            <a:tbl>
              <a:tblPr/>
              <a:tblGrid>
                <a:gridCol w="107205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Numero de</a:t>
                      </a:r>
                    </a:p>
                    <a:p>
                      <a:pPr algn="ctr"/>
                      <a:r>
                        <a:rPr lang="pt-PT" sz="1400" dirty="0" smtClean="0"/>
                        <a:t>Habitantes no</a:t>
                      </a:r>
                    </a:p>
                    <a:p>
                      <a:pPr algn="ctr"/>
                      <a:r>
                        <a:rPr lang="pt-PT" sz="1400" dirty="0" smtClean="0"/>
                        <a:t>Município em 2015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205655" y="777766"/>
          <a:ext cx="1937849" cy="508094"/>
        </p:xfrm>
        <a:graphic>
          <a:graphicData uri="http://schemas.openxmlformats.org/drawingml/2006/table">
            <a:tbl>
              <a:tblPr/>
              <a:tblGrid>
                <a:gridCol w="1937849"/>
              </a:tblGrid>
              <a:tr h="508094">
                <a:tc>
                  <a:txBody>
                    <a:bodyPr/>
                    <a:lstStyle/>
                    <a:p>
                      <a:r>
                        <a:rPr lang="pt-PT" dirty="0" smtClean="0"/>
                        <a:t>Consumidores MT</a:t>
                      </a:r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05655" y="1285860"/>
          <a:ext cx="651965" cy="500066"/>
        </p:xfrm>
        <a:graphic>
          <a:graphicData uri="http://schemas.openxmlformats.org/drawingml/2006/table">
            <a:tbl>
              <a:tblPr/>
              <a:tblGrid>
                <a:gridCol w="651965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2015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857620" y="1285860"/>
          <a:ext cx="642942" cy="500066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2016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500562" y="1285860"/>
          <a:ext cx="642942" cy="500066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2017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143503" y="777766"/>
          <a:ext cx="1928827" cy="508094"/>
        </p:xfrm>
        <a:graphic>
          <a:graphicData uri="http://schemas.openxmlformats.org/drawingml/2006/table">
            <a:tbl>
              <a:tblPr/>
              <a:tblGrid>
                <a:gridCol w="1928827"/>
              </a:tblGrid>
              <a:tr h="508094">
                <a:tc>
                  <a:txBody>
                    <a:bodyPr/>
                    <a:lstStyle/>
                    <a:p>
                      <a:r>
                        <a:rPr lang="pt-PT" dirty="0" smtClean="0"/>
                        <a:t>Consumidores BT</a:t>
                      </a:r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139559" y="1285860"/>
          <a:ext cx="725213" cy="500066"/>
        </p:xfrm>
        <a:graphic>
          <a:graphicData uri="http://schemas.openxmlformats.org/drawingml/2006/table">
            <a:tbl>
              <a:tblPr/>
              <a:tblGrid>
                <a:gridCol w="725213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2015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864772" y="1285860"/>
          <a:ext cx="588580" cy="500066"/>
        </p:xfrm>
        <a:graphic>
          <a:graphicData uri="http://schemas.openxmlformats.org/drawingml/2006/table">
            <a:tbl>
              <a:tblPr/>
              <a:tblGrid>
                <a:gridCol w="588580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2016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453352" y="1285860"/>
          <a:ext cx="618978" cy="500066"/>
        </p:xfrm>
        <a:graphic>
          <a:graphicData uri="http://schemas.openxmlformats.org/drawingml/2006/table">
            <a:tbl>
              <a:tblPr/>
              <a:tblGrid>
                <a:gridCol w="618978"/>
              </a:tblGrid>
              <a:tr h="500066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2017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083972" y="788276"/>
          <a:ext cx="1774308" cy="997650"/>
        </p:xfrm>
        <a:graphic>
          <a:graphicData uri="http://schemas.openxmlformats.org/drawingml/2006/table">
            <a:tbl>
              <a:tblPr/>
              <a:tblGrid>
                <a:gridCol w="1774308"/>
              </a:tblGrid>
              <a:tr h="99765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Taxa</a:t>
                      </a:r>
                      <a:r>
                        <a:rPr lang="pt-PT" sz="1600" baseline="0" dirty="0" smtClean="0"/>
                        <a:t> de </a:t>
                      </a:r>
                    </a:p>
                    <a:p>
                      <a:pPr algn="ctr"/>
                      <a:r>
                        <a:rPr lang="pt-PT" sz="1600" baseline="0" dirty="0" smtClean="0"/>
                        <a:t>Electrificação</a:t>
                      </a:r>
                    </a:p>
                    <a:p>
                      <a:pPr algn="ctr"/>
                      <a:r>
                        <a:rPr lang="pt-PT" sz="1600" baseline="0" dirty="0" smtClean="0"/>
                        <a:t>(%)</a:t>
                      </a:r>
                      <a:endParaRPr lang="pt-PT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56593"/>
              </p:ext>
            </p:extLst>
          </p:nvPr>
        </p:nvGraphicFramePr>
        <p:xfrm>
          <a:off x="285716" y="1785930"/>
          <a:ext cx="8572563" cy="471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92"/>
                <a:gridCol w="1071570"/>
                <a:gridCol w="642942"/>
                <a:gridCol w="642942"/>
                <a:gridCol w="642942"/>
                <a:gridCol w="714380"/>
                <a:gridCol w="571504"/>
                <a:gridCol w="642942"/>
                <a:gridCol w="1785949"/>
              </a:tblGrid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Menongue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306.622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17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4.326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5.197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5.863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11,5%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C.Cuanavale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38.836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1.614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24,9%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Kalai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20.239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220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238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7,2%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Cuangar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27.335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218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226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5,0%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Dirico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14.601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72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97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98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4,0%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Cuchi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42.899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Rivungo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30.365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Nankova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3.451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78634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Mavinga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26.021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07198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Total</a:t>
                      </a:r>
                      <a:endParaRPr lang="pt-P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510.369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17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22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28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4.628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7.126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8.043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20,1%</a:t>
                      </a:r>
                      <a:endParaRPr lang="pt-PT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44" y="1000108"/>
          <a:ext cx="1285884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Sede Municipal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42976" y="1000108"/>
          <a:ext cx="1857389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Quant. De Focos Luminosos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00299" y="1000108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Fonte de </a:t>
                      </a:r>
                    </a:p>
                    <a:p>
                      <a:pPr algn="l"/>
                      <a:r>
                        <a:rPr lang="pt-PT" sz="1400" dirty="0" smtClean="0"/>
                        <a:t>Alimentação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857620" y="1000107"/>
          <a:ext cx="2071701" cy="66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6"/>
                <a:gridCol w="1150945"/>
              </a:tblGrid>
              <a:tr h="66008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Potencia Instalada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Modelo de Gestão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929323" y="1000108"/>
          <a:ext cx="164307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2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Focos Operacionais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572395" y="1000108"/>
          <a:ext cx="142876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Focos Avariados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57749"/>
              </p:ext>
            </p:extLst>
          </p:nvPr>
        </p:nvGraphicFramePr>
        <p:xfrm>
          <a:off x="142844" y="1571612"/>
          <a:ext cx="8858312" cy="387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357322"/>
                <a:gridCol w="1357322"/>
                <a:gridCol w="928694"/>
                <a:gridCol w="1143008"/>
                <a:gridCol w="1643074"/>
                <a:gridCol w="142876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Menongue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962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Rede </a:t>
                      </a:r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Pública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GPCC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Cuito </a:t>
                      </a:r>
                      <a:r>
                        <a:rPr lang="pt-PT" sz="1400" b="1" dirty="0" smtClean="0"/>
                        <a:t>Cuanavale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Rede</a:t>
                      </a:r>
                      <a:r>
                        <a:rPr lang="pt-PT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400" b="1" baseline="0" dirty="0" smtClean="0">
                          <a:solidFill>
                            <a:schemeClr val="tx1"/>
                          </a:solidFill>
                        </a:rPr>
                        <a:t>Pública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GPCC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Mavinga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Foto Voltaica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GPCC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Nancova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Foto Voltaica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GPCC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2932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Total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1313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797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99592" y="42860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Rede de Iluminação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329642" cy="5759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Investimentos realizados no dominio da   Energia (2010-2017)</a:t>
            </a:r>
          </a:p>
          <a:p>
            <a:pPr>
              <a:buNone/>
            </a:pP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Projectos realizados neste período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(âmbito central) 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de Menongue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rede de MT de Menongue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Térmica e a respectiva rede de MT, BT e IP na cidade do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Cuito Cuanavale.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Projectos realizados neste período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(âmbito Provincial)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Electrificação da Comuna do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Missombo.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c) Projectos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curso (âmbito central)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       Construção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da Central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Térmica Cuebe em Menongue de 54 MWs.</a:t>
            </a: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endParaRPr lang="pt-PT" sz="1600" dirty="0" smtClean="0"/>
          </a:p>
          <a:p>
            <a:pPr marL="342900" indent="-342900">
              <a:buNone/>
            </a:pPr>
            <a:endParaRPr lang="pt-PT" sz="16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TÉRMICA DO CUITO CUANAVALE</a:t>
            </a:r>
            <a:endParaRPr lang="pt-PT" sz="2800" dirty="0"/>
          </a:p>
        </p:txBody>
      </p:sp>
      <p:pic>
        <p:nvPicPr>
          <p:cNvPr id="4" name="Espaço Reservado para Conteúdo 3" descr="E:\NYK_059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70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VISTA GERAL DOS 5 GRUPOS GERADORES</a:t>
            </a:r>
            <a:endParaRPr lang="pt-PT" sz="3200" dirty="0"/>
          </a:p>
        </p:txBody>
      </p:sp>
      <p:pic>
        <p:nvPicPr>
          <p:cNvPr id="4" name="Espaço Reservado para Conteúdo 3" descr="E:\IMG_156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632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1299</Words>
  <Application>Microsoft Office PowerPoint</Application>
  <PresentationFormat>Apresentação na tela (4:3)</PresentationFormat>
  <Paragraphs>557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CENTRAL TÉRMICA DO CUITO CUANAVALE</vt:lpstr>
      <vt:lpstr> VISTA GERAL DOS 5 GRUPOS GERADORES</vt:lpstr>
      <vt:lpstr>CENTRAL TÉRMICA DE MENONGUE</vt:lpstr>
      <vt:lpstr> CENTRAL TÉRMICA DE MENONGUE</vt:lpstr>
      <vt:lpstr> NOVA CENTRAL  TÉRMICA DE 54 MWs EM CONSTRUÇÃO EM MENONGUE </vt:lpstr>
      <vt:lpstr>NOVA CENTRAL TÉRMICA DE 54 MWs EM CONSTRUÇÃO EM MENONGUE  </vt:lpstr>
      <vt:lpstr>Apresentação do PowerPoint</vt:lpstr>
      <vt:lpstr>Apresentação do PowerPoint</vt:lpstr>
      <vt:lpstr>Apresentação do PowerPoint</vt:lpstr>
      <vt:lpstr>            Acções não inseridas no OGE 2018  </vt:lpstr>
      <vt:lpstr>Sistema de Abastecimento de Água no Calai - 2015</vt:lpstr>
      <vt:lpstr> Sistema de Abastecimento de Água no Cuito Cuanavale - 2015</vt:lpstr>
      <vt:lpstr>   Estação de Captação, Tratamento e Bombagem de Água                                      MENONGUE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HP</cp:lastModifiedBy>
  <cp:revision>206</cp:revision>
  <dcterms:created xsi:type="dcterms:W3CDTF">2015-07-27T08:58:38Z</dcterms:created>
  <dcterms:modified xsi:type="dcterms:W3CDTF">2018-08-22T12:55:00Z</dcterms:modified>
</cp:coreProperties>
</file>