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58" r:id="rId3"/>
    <p:sldId id="256" r:id="rId4"/>
    <p:sldId id="261" r:id="rId5"/>
    <p:sldId id="262" r:id="rId6"/>
    <p:sldId id="263" r:id="rId7"/>
    <p:sldId id="280" r:id="rId8"/>
    <p:sldId id="281" r:id="rId9"/>
    <p:sldId id="282" r:id="rId10"/>
    <p:sldId id="283" r:id="rId11"/>
    <p:sldId id="284" r:id="rId12"/>
    <p:sldId id="285" r:id="rId13"/>
    <p:sldId id="305" r:id="rId14"/>
    <p:sldId id="286" r:id="rId15"/>
    <p:sldId id="306" r:id="rId16"/>
    <p:sldId id="302" r:id="rId17"/>
    <p:sldId id="304" r:id="rId18"/>
    <p:sldId id="264" r:id="rId19"/>
    <p:sldId id="287" r:id="rId20"/>
    <p:sldId id="298" r:id="rId21"/>
    <p:sldId id="289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300" r:id="rId30"/>
    <p:sldId id="303" r:id="rId31"/>
    <p:sldId id="278" r:id="rId3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>
      <p:cViewPr varScale="1">
        <p:scale>
          <a:sx n="111" d="100"/>
          <a:sy n="111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0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85F5D-A4B3-4F96-B813-0D1F3A3FC0A8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FDF9F-E629-4889-932D-206F31CE094A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5144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6122-A45C-49A1-823B-9B07BB048B4A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F8A920-A3AA-442E-99CB-6AB2C4BD6C0B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2071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1426-A169-4DA7-92D3-B1C729AD8D30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4A50-4C94-4FD3-AD1E-452BA4893670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7BBC-B93F-4CC0-8FB1-8B3FCE219263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989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19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209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061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28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05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8455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805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45DA-A35F-4C3C-B4FA-33420EDB04D8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98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409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581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0C34-97D1-4926-8225-DEA6584676F6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106-3A34-48DA-BE98-1F5A8CDD7DBD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D5E2-E90E-4F8A-B6E9-0296F688FD89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F218-302E-4DB8-B8B1-B63BFBB01A53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A141-1E29-4F68-BD55-7DA40CB46AF7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584384" y="617378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6974FF-69A2-489D-A8B3-D363A2E409F5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45CD-306D-4349-81BD-7C713CE10485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F749-1B07-4565-95D7-17298B76699C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8B01-EE1C-4257-979E-6AD87C8E67C2}" type="datetime1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974FF-69A2-489D-A8B3-D363A2E409F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30BA-FF3D-4DD6-B7FA-736EC4326BE2}" type="datetimeFigureOut">
              <a:rPr lang="pt-PT" smtClean="0"/>
              <a:pPr/>
              <a:t>16/08/2018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FA2D-0A26-47FF-BD81-0B07DB4F4A2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51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2">
            <a:extLst>
              <a:ext uri="{FF2B5EF4-FFF2-40B4-BE49-F238E27FC236}">
                <a16:creationId xmlns:a16="http://schemas.microsoft.com/office/drawing/2014/main" id="{524C1976-680D-4B63-93CA-FADFC596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717032"/>
            <a:ext cx="8136904" cy="103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pt-PT" sz="14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PT" sz="14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PT" sz="14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3C402C-C575-420A-AAF5-97FB350E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30" y="1005332"/>
            <a:ext cx="2174939" cy="245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/>
              <a:t>2</a:t>
            </a:r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10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8338" y="1700808"/>
            <a:ext cx="842493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MUNICÍPIO DO VIREI: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1.	</a:t>
            </a: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Grupo de Geradores:</a:t>
            </a:r>
            <a:endParaRPr lang="pt-PT" sz="1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Município do Virei conta com dois grupos de geradores com capacidade de 550 e 650 KVA, com um consumo de combustível mês de 22056, 74 litros de gasóleo, com uma potência instalada de 0,96 MW.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142A6-A2C8-414E-9BBF-30356D07C244}"/>
              </a:ext>
            </a:extLst>
          </p:cNvPr>
          <p:cNvSpPr txBox="1"/>
          <p:nvPr/>
        </p:nvSpPr>
        <p:spPr>
          <a:xfrm>
            <a:off x="556146" y="5815455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Grupo de Geradores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E9D62-7E0E-48FF-B680-2DB22DAD74EC}"/>
              </a:ext>
            </a:extLst>
          </p:cNvPr>
          <p:cNvSpPr txBox="1"/>
          <p:nvPr/>
        </p:nvSpPr>
        <p:spPr>
          <a:xfrm>
            <a:off x="4805252" y="5845413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Grupo de Geradores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A8220-63D4-40CA-9390-B6313045B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2" y="3021266"/>
            <a:ext cx="2789416" cy="2789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8720EB-C3E4-4E98-8A72-427EFC333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41" y="3021266"/>
            <a:ext cx="2789416" cy="27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0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11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8338" y="1700808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MUNICÍPIO DA BIBALA: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1.	</a:t>
            </a: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Gerador - Sede:</a:t>
            </a:r>
            <a:endParaRPr lang="pt-PT" sz="1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Município Sede da Bibala conta com um gerador com capacidade de 860 KVA, com um consumo de combustível mês de 51203,15 litros de gasóleo.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Na Comuna do Caitou, conta com um gerador com capacidade de 50 KVA, com um consumo de combustível mês de 1684,14 litros de gasóleo.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Na Comuna da Lola, conta com um gerador com capacidade de 90 KVA, com um consumo de combustível mês de 2954,03 litros de gasóleo.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Na Comuna do Capangombe, conta com um gerador com capacidade de 90 KVA, com um consumo de combustível mês de 2954,03 litros de gasóleo.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Na Comuna da Quilemba, conta com um grupo de 2 geradores com capacidade de 30 + 30 KVA, com um consumo de combustível mês de 481, 18 litros de gasóleo.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Totalizando a potência instalada no Município da Bibala é de 0,888 MW.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8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12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9380B-0D5D-4333-B032-FDB7589D2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9" y="2040653"/>
            <a:ext cx="3573016" cy="3573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1D200-30E7-40DA-A53F-3A7FECC9C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2040653"/>
            <a:ext cx="3573016" cy="3593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449F1D-676A-4BFD-80A2-10FAB70228D3}"/>
              </a:ext>
            </a:extLst>
          </p:cNvPr>
          <p:cNvSpPr txBox="1"/>
          <p:nvPr/>
        </p:nvSpPr>
        <p:spPr>
          <a:xfrm>
            <a:off x="302753" y="5667720"/>
            <a:ext cx="355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Grupo de Geradores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7A2A79-3A75-46BD-866F-ADC8A2924CAA}"/>
              </a:ext>
            </a:extLst>
          </p:cNvPr>
          <p:cNvSpPr txBox="1"/>
          <p:nvPr/>
        </p:nvSpPr>
        <p:spPr>
          <a:xfrm>
            <a:off x="4297088" y="5667719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Grupo de Geradores</a:t>
            </a:r>
          </a:p>
        </p:txBody>
      </p:sp>
    </p:spTree>
    <p:extLst>
      <p:ext uri="{BB962C8B-B14F-4D97-AF65-F5344CB8AC3E}">
        <p14:creationId xmlns:p14="http://schemas.microsoft.com/office/powerpoint/2010/main" val="408796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13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9532" y="1526173"/>
            <a:ext cx="842493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MUNICÍPIO DO CAMUCUIO: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Grupo de Geradores:</a:t>
            </a:r>
            <a:endParaRPr lang="pt-PT" sz="1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Município Sede do Camucuio conta com um grupo de 4 geradores com capacidade de 550 + 600 + 100 + 60 KVA, com um consumo de combustível mês de 16345,62 litros de gasóleo.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Na Comuna do Mamwé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, conta com um gerador com capacidade de 50 KVA, com um consumo de combustível mês de 2454,03 litros de gasóleo.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Na Comuna do Chingo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, conta com um gerador com capacidade de 50 KVA, com um consumo de combustível mês de 1202,96 litros de gasóleo.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Na Comuna das Cacimbas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, conta com um gerador com capacidade de 30 KVA, com um consumo de combustível mês de 721,77 litros de gasóleo.  Totalizando a potência instalada no Município do Camucuio é de 1,152 MW.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Nota: 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Actualmente a cidade de Moçâmedes é alimentada pela Turbina que no entanto devido a limitação na transformação da Subestação (24 MW) faz-se recurso a uma máquina da Central do Aeroporto na hora de ponta e recurso à Central do Xitoto nos períodos de manutenção da Turbina.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Quanto a cidade do Tômbwa, a disponibilidade actual é limitada apenas para o consumo doméstico com algumas restrições.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É de salientar que as Administrações Municipais de </a:t>
            </a: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Moçâmedes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, </a:t>
            </a: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Tômbwa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, </a:t>
            </a: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 Bibala 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têm as suas Sedes servidas pela Rede Pública gerida pela </a:t>
            </a: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ENDE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2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14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D81FB-88CF-453F-AE4E-80BC19BF8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3" y="2492896"/>
            <a:ext cx="3904821" cy="2928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36F26-288E-46AE-A105-C6460C1C9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38" y="2492896"/>
            <a:ext cx="3904821" cy="2928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32A102-D0F1-4A79-BAA5-FB507A307057}"/>
              </a:ext>
            </a:extLst>
          </p:cNvPr>
          <p:cNvSpPr txBox="1"/>
          <p:nvPr/>
        </p:nvSpPr>
        <p:spPr>
          <a:xfrm>
            <a:off x="395536" y="5544609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Grupo de Geradores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D9C84-9414-4FD1-BBD5-448DEB1E4009}"/>
              </a:ext>
            </a:extLst>
          </p:cNvPr>
          <p:cNvSpPr txBox="1"/>
          <p:nvPr/>
        </p:nvSpPr>
        <p:spPr>
          <a:xfrm>
            <a:off x="4783526" y="5544609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Grupo de Geradores</a:t>
            </a:r>
          </a:p>
        </p:txBody>
      </p:sp>
    </p:spTree>
    <p:extLst>
      <p:ext uri="{BB962C8B-B14F-4D97-AF65-F5344CB8AC3E}">
        <p14:creationId xmlns:p14="http://schemas.microsoft.com/office/powerpoint/2010/main" val="17015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15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700808"/>
            <a:ext cx="832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pt-PT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Província do Namibe:</a:t>
            </a:r>
          </a:p>
          <a:p>
            <a:pPr lvl="0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Paíneis Solares aplicados nas Residências:</a:t>
            </a: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</a:t>
            </a:r>
          </a:p>
          <a:p>
            <a:pPr lvl="0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Está em curso na província do Namibe, o Projecto de Energias Renováveis, a mesma foi contemplada com 1584 paíneis solares, pelo que foram disponibilizados da seguinte forma: Moçâmedes 396 paíneis, Tômbwa 158 paíneis , Virei 81 paíneis e Camucuio 316 paíneis. Os trabalhos estão a ser executados pela Empresa "AE Energia", que encarrega-se na aplicação dos Kites tendo já concluídos a aplicação nas localidades do Mucuio 20 paíneis, Baía das pipas 32 paíneis, e neste momento, encontram-se no Município do Tômbwa a dar continuidade na aplicação dos paineís solares.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47100C-60BA-46A5-B216-8BA3AB3B4E84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85FE81C1-6ACA-4546-8D89-A9C3FEF1B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9C7D98DF-AFC0-432D-A0F1-C1AA87D4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572E7-FCA5-4A33-8981-B84577B1BDDD}"/>
              </a:ext>
            </a:extLst>
          </p:cNvPr>
          <p:cNvSpPr txBox="1"/>
          <p:nvPr/>
        </p:nvSpPr>
        <p:spPr>
          <a:xfrm>
            <a:off x="420863" y="5867327"/>
            <a:ext cx="253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Aplicação dos Paíneis Solares no Km 19 - Tômbwa </a:t>
            </a: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B3193893-694C-4658-959E-6D0816663498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B3D34-355B-449E-955D-A7E5CBAB7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0" y="3799632"/>
            <a:ext cx="2565916" cy="2067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6B7BB-B2A3-4FDF-8105-D0F10C0774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87" y="3792245"/>
            <a:ext cx="2664296" cy="20676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109E2-4148-4E09-813B-7B7EC4D29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1" y="3799634"/>
            <a:ext cx="2952328" cy="20676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4FAF72-6725-4366-A84A-0BA132F781C8}"/>
              </a:ext>
            </a:extLst>
          </p:cNvPr>
          <p:cNvSpPr txBox="1"/>
          <p:nvPr/>
        </p:nvSpPr>
        <p:spPr>
          <a:xfrm>
            <a:off x="3109989" y="5852553"/>
            <a:ext cx="253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Aplicação dos Paíneis Solares no Km 19 - Tômbwa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1391F9-3535-4F13-A4BB-48E044676BE6}"/>
              </a:ext>
            </a:extLst>
          </p:cNvPr>
          <p:cNvSpPr txBox="1"/>
          <p:nvPr/>
        </p:nvSpPr>
        <p:spPr>
          <a:xfrm>
            <a:off x="5890712" y="5852553"/>
            <a:ext cx="253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Aplicação dos Paíneis Solares no Curoca - Tômbwa </a:t>
            </a:r>
          </a:p>
        </p:txBody>
      </p:sp>
    </p:spTree>
    <p:extLst>
      <p:ext uri="{BB962C8B-B14F-4D97-AF65-F5344CB8AC3E}">
        <p14:creationId xmlns:p14="http://schemas.microsoft.com/office/powerpoint/2010/main" val="20963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16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47100C-60BA-46A5-B216-8BA3AB3B4E84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85FE81C1-6ACA-4546-8D89-A9C3FEF1B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9C7D98DF-AFC0-432D-A0F1-C1AA87D4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572E7-FCA5-4A33-8981-B84577B1BDDD}"/>
              </a:ext>
            </a:extLst>
          </p:cNvPr>
          <p:cNvSpPr txBox="1"/>
          <p:nvPr/>
        </p:nvSpPr>
        <p:spPr>
          <a:xfrm>
            <a:off x="449329" y="4747557"/>
            <a:ext cx="289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Aplicação dos Paíneis Solares na Povoação do Arco - Tômbwa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FAF72-6725-4366-A84A-0BA132F781C8}"/>
              </a:ext>
            </a:extLst>
          </p:cNvPr>
          <p:cNvSpPr txBox="1"/>
          <p:nvPr/>
        </p:nvSpPr>
        <p:spPr>
          <a:xfrm>
            <a:off x="3358812" y="4744039"/>
            <a:ext cx="280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Aplicação dos Paíneis Solares na Igreja do Mucuio - Moçâmedes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1391F9-3535-4F13-A4BB-48E044676BE6}"/>
              </a:ext>
            </a:extLst>
          </p:cNvPr>
          <p:cNvSpPr txBox="1"/>
          <p:nvPr/>
        </p:nvSpPr>
        <p:spPr>
          <a:xfrm>
            <a:off x="6281978" y="4744039"/>
            <a:ext cx="2678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Aplicação dos Paíneis Solares nas Residências do Mucuio - Moçâmedes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FEC07-B176-4EB9-BF49-E63A4FFF1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7" y="2348880"/>
            <a:ext cx="2678026" cy="2315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B62DB7-EFD2-44FA-BC76-B76519F75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13" y="2348879"/>
            <a:ext cx="2800308" cy="23153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1F9F47-7E52-4BA7-965C-94A3134C95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51" y="2348878"/>
            <a:ext cx="2678026" cy="23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0776" y="1556792"/>
            <a:ext cx="8322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Abastecimento de água às populações. Situação existente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Os serviços responsáveis pelo abastecimento de água às populações da província do Namibe é feito pela Empresa Pública de Águas e Saneamento ( 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EPASN). Actualizou-se aproximadamente 17.130 contratos de abastecimento de água nas modalidades à seguir:                                                                                                          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Doméstico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15.815; </a:t>
            </a: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Empresas Públicas 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691; </a:t>
            </a: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Serviços públicos 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624.                                                                                                      Apresentamos em seguida, um Quadro resumo de consumo por categoria: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A província do Namibe, controla aproximadamente 81 pontos de água que estão em funcionamento, nomeadamente:                                                                                                                                                                         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Moçâmedes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2;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Bibala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47;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Camucuio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26;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Virei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6. 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aumento da capacidade instalada de produção de água bruta passou de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645m³/h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para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1500m³/h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. As obras de abastecimento de água nos Municípios Sede da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Bibala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e do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Camucuio 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estão em curso.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P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17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A780D6-48FA-4758-9A8A-B04EF41E5CB4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B9E40BB2-99AF-4D75-917E-6943650EE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F4CF51A8-AD7D-4B95-899E-DE2BD6638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3CE92-D088-4A31-9921-F9C317B4F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75" y="3429000"/>
            <a:ext cx="7328027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5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1598" y="1639018"/>
            <a:ext cx="85991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Controlo e qualidade da água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As actividades laboratoriais restringem-se na avaliação da qualidade, verificação do nível de turbidez, e desinfecção da água. </a:t>
            </a:r>
            <a:endParaRPr lang="pt-BR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Estações de Tratamento de Águas: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MUNICÍPIO DE MOÇÂMEDES: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abastecimento de água à cidade do Namibe é assegurado por duas captações que utilizam a água subterrânea proveniente do aquífero aluvionar do Rio Bero: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Captação do Benfica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,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Captação do Kussi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</a:t>
            </a:r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Captação do Benfica: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Objectivos: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Extração de água bruta à 30m de profundidade no lençol subterrâneo do campo de furos no Rio Bero.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Capacidade Instalada: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7x215m³/h por cada eletrobomba, perfazendo um total de 1 505m³/h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Sistema Eléctrico:</a:t>
            </a:r>
            <a:endParaRPr lang="pt-P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Transformador -1250 kVA; Gerador – 1551 kVA; Eletrobombas – 7X110 Kw.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/>
              <a:t>2</a:t>
            </a:r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18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1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/>
              <a:t>2</a:t>
            </a:r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19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7611" y="158357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Na captação do Benfica, executou-se a construção do edifício administrativo e de um edifício técnico, fez-se a reabilitação dos maciços, limpeza dos furos, montagem dos equipamentos (bombas submersíveis, quadros e dispositivos de controlo, como podemos ver nas imagens abaixo: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92143-AB07-4F16-8F8A-88545C19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25" y="2333618"/>
            <a:ext cx="2591025" cy="1919039"/>
          </a:xfrm>
          <a:prstGeom prst="rect">
            <a:avLst/>
          </a:prstGeom>
        </p:spPr>
      </p:pic>
      <p:pic>
        <p:nvPicPr>
          <p:cNvPr id="9" name="Imagem 2" descr="C:\Users\Obras Publicas\Desktop\E.T.A.R\IMG_20161011_093723.jpg">
            <a:extLst>
              <a:ext uri="{FF2B5EF4-FFF2-40B4-BE49-F238E27FC236}">
                <a16:creationId xmlns:a16="http://schemas.microsoft.com/office/drawing/2014/main" id="{392CC9CE-EDD1-4FB5-97C4-38692224CCE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706" y="2333618"/>
            <a:ext cx="2736304" cy="191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1" descr="C:\Users\Obras Publicas\Desktop\E.T.A.R\IMG_20161011_093408.jpg">
            <a:extLst>
              <a:ext uri="{FF2B5EF4-FFF2-40B4-BE49-F238E27FC236}">
                <a16:creationId xmlns:a16="http://schemas.microsoft.com/office/drawing/2014/main" id="{7F43F848-DC49-468A-BB17-3AE2DE9AE4D0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716" y="2333617"/>
            <a:ext cx="2465317" cy="191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5B5AF8-0D7D-480F-A919-C1FB5C0F9AAF}"/>
              </a:ext>
            </a:extLst>
          </p:cNvPr>
          <p:cNvSpPr txBox="1"/>
          <p:nvPr/>
        </p:nvSpPr>
        <p:spPr>
          <a:xfrm>
            <a:off x="553325" y="4314154"/>
            <a:ext cx="2591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Referentes a Captação do Benfica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1020F0-5941-4858-A66F-FEBEDB24383E}"/>
              </a:ext>
            </a:extLst>
          </p:cNvPr>
          <p:cNvSpPr/>
          <p:nvPr/>
        </p:nvSpPr>
        <p:spPr>
          <a:xfrm>
            <a:off x="367611" y="4737472"/>
            <a:ext cx="8631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Captação do Kussi:</a:t>
            </a:r>
          </a:p>
          <a:p>
            <a:endParaRPr lang="pt-B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Construída em 1999/2000, é composta por três furos, cada um com capacidade de 50m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³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/h, que funcionam alternadamente em sistema automático, sem interrupção. Esta captação abastece os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Bairros Forte de Santa Rita e 5 de Abril.</a:t>
            </a:r>
          </a:p>
        </p:txBody>
      </p:sp>
    </p:spTree>
    <p:extLst>
      <p:ext uri="{BB962C8B-B14F-4D97-AF65-F5344CB8AC3E}">
        <p14:creationId xmlns:p14="http://schemas.microsoft.com/office/powerpoint/2010/main" val="416914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  <a:latin typeface="Lucida Bright" panose="02040602050505020304" pitchFamily="18" charset="0"/>
              </a:rPr>
              <a:t>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0778" y="2348880"/>
            <a:ext cx="8208912" cy="200054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itchFamily="34" charset="0"/>
              </a:rPr>
              <a:t>NAMIBE</a:t>
            </a:r>
          </a:p>
          <a:p>
            <a:pPr algn="ctr">
              <a:spcAft>
                <a:spcPts val="600"/>
              </a:spcAft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Breve Caracterização da Província no Sector de Energia e Águas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64FA2716-FBD1-4190-A8BD-7290DE2E3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A9CC9B4A-CC64-41E8-87C7-542D459DE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20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669424"/>
            <a:ext cx="8424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E.T.A (Estação de tratamento de águas):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Encontra-se a 100 % da sua execução, composta de 2 reservatórios de 10.000 m³, 1 reservatório elevado de 17mts de altura, construído em betão armado com capacidade de 500.000 m³, 7 dispositivos metálicos com capacidade de 14 filtros de limpeza compondo-se cada 1 com 2 filtros, casa de máquinas (câmara de manobras).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B5AF8-0D7D-480F-A919-C1FB5C0F9AAF}"/>
              </a:ext>
            </a:extLst>
          </p:cNvPr>
          <p:cNvSpPr txBox="1"/>
          <p:nvPr/>
        </p:nvSpPr>
        <p:spPr>
          <a:xfrm>
            <a:off x="1080240" y="5102894"/>
            <a:ext cx="269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Equipamento utilizado para desinfecção da água – ETA.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3BA3F-920B-4CC2-88F7-E4260F4CD03D}"/>
              </a:ext>
            </a:extLst>
          </p:cNvPr>
          <p:cNvSpPr txBox="1"/>
          <p:nvPr/>
        </p:nvSpPr>
        <p:spPr>
          <a:xfrm>
            <a:off x="4608004" y="5102894"/>
            <a:ext cx="2591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ETA. </a:t>
            </a:r>
          </a:p>
        </p:txBody>
      </p:sp>
      <p:pic>
        <p:nvPicPr>
          <p:cNvPr id="16" name="Picture 15" descr="E:\Apresentação Energia e Água\EQUIPAMENTO UTILIZADO PARA DESINFECÇÃO DA Á GUA - ETA\IMG_7519.JPG">
            <a:extLst>
              <a:ext uri="{FF2B5EF4-FFF2-40B4-BE49-F238E27FC236}">
                <a16:creationId xmlns:a16="http://schemas.microsoft.com/office/drawing/2014/main" id="{A7C865DA-B02F-497C-A8D5-7FE4165C2F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4" y="2877854"/>
            <a:ext cx="2645410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F. Lopes\Documents\1.PNG">
            <a:extLst>
              <a:ext uri="{FF2B5EF4-FFF2-40B4-BE49-F238E27FC236}">
                <a16:creationId xmlns:a16="http://schemas.microsoft.com/office/drawing/2014/main" id="{A194E00E-21BE-4704-AFD7-B7DC392A9F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846691"/>
            <a:ext cx="2682240" cy="225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35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21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624" y="1686861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Águas Residuais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E.T.A.R- (Estação de Tratamento de águas Residuais):</a:t>
            </a:r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Encontra-se constituído por 1 edifício técnico, de laboratório, de salas de máquinas, casa de entrada com estação de areia, passando pelos decantadores, secagem, tanque de lamas e os canais.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B5AF8-0D7D-480F-A919-C1FB5C0F9AAF}"/>
              </a:ext>
            </a:extLst>
          </p:cNvPr>
          <p:cNvSpPr txBox="1"/>
          <p:nvPr/>
        </p:nvSpPr>
        <p:spPr>
          <a:xfrm>
            <a:off x="556145" y="5143091"/>
            <a:ext cx="2720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ETAR. </a:t>
            </a:r>
          </a:p>
        </p:txBody>
      </p:sp>
      <p:pic>
        <p:nvPicPr>
          <p:cNvPr id="12" name="Imagem 1" descr="C:\Users\Obras Publicas\Desktop\E.T.A.R\IMG_20161011_100750.jpg">
            <a:extLst>
              <a:ext uri="{FF2B5EF4-FFF2-40B4-BE49-F238E27FC236}">
                <a16:creationId xmlns:a16="http://schemas.microsoft.com/office/drawing/2014/main" id="{BD6F2342-D207-4DCE-B568-5113EFB6C44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46" y="2959119"/>
            <a:ext cx="2591025" cy="212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2" descr="C:\Users\Obras Publicas\Desktop\E.T.A.R\IMG_20161011_100759.jpg">
            <a:extLst>
              <a:ext uri="{FF2B5EF4-FFF2-40B4-BE49-F238E27FC236}">
                <a16:creationId xmlns:a16="http://schemas.microsoft.com/office/drawing/2014/main" id="{FCF9ACEC-A679-4B2D-9440-0300C1C5B2E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487" y="2959119"/>
            <a:ext cx="2720344" cy="212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4905A7-1932-4E49-A391-E2292734946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" b="424"/>
          <a:stretch/>
        </p:blipFill>
        <p:spPr bwMode="auto">
          <a:xfrm>
            <a:off x="6168888" y="2959119"/>
            <a:ext cx="2720344" cy="2126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D3BA3F-920B-4CC2-88F7-E4260F4CD03D}"/>
              </a:ext>
            </a:extLst>
          </p:cNvPr>
          <p:cNvSpPr txBox="1"/>
          <p:nvPr/>
        </p:nvSpPr>
        <p:spPr>
          <a:xfrm>
            <a:off x="3276487" y="5128074"/>
            <a:ext cx="2591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ETAR.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100C6-2A6B-4EBD-B41C-ECE631AB4D10}"/>
              </a:ext>
            </a:extLst>
          </p:cNvPr>
          <p:cNvSpPr txBox="1"/>
          <p:nvPr/>
        </p:nvSpPr>
        <p:spPr>
          <a:xfrm>
            <a:off x="6094003" y="5117145"/>
            <a:ext cx="2591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ETAR. </a:t>
            </a:r>
          </a:p>
        </p:txBody>
      </p:sp>
    </p:spTree>
    <p:extLst>
      <p:ext uri="{BB962C8B-B14F-4D97-AF65-F5344CB8AC3E}">
        <p14:creationId xmlns:p14="http://schemas.microsoft.com/office/powerpoint/2010/main" val="118306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22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0163" y="1718774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Sistemas de Abastecimento de Águas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MUNICÍPIO DE MOÇÂMEDES: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B5AF8-0D7D-480F-A919-C1FB5C0F9AAF}"/>
              </a:ext>
            </a:extLst>
          </p:cNvPr>
          <p:cNvSpPr txBox="1"/>
          <p:nvPr/>
        </p:nvSpPr>
        <p:spPr>
          <a:xfrm>
            <a:off x="967197" y="5275301"/>
            <a:ext cx="259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Tanque elevado reabilitado com capacidade de 750m³.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3BA3F-920B-4CC2-88F7-E4260F4CD03D}"/>
              </a:ext>
            </a:extLst>
          </p:cNvPr>
          <p:cNvSpPr txBox="1"/>
          <p:nvPr/>
        </p:nvSpPr>
        <p:spPr>
          <a:xfrm>
            <a:off x="4520966" y="5275301"/>
            <a:ext cx="3003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Fotografia n° 23 - Referente ao Tanque apoiado reabilitado com capacidade de 1000m³. Saco -Mar . </a:t>
            </a:r>
          </a:p>
        </p:txBody>
      </p:sp>
      <p:pic>
        <p:nvPicPr>
          <p:cNvPr id="13" name="Picture 12" descr="E:\Apresentação Energia e Água\Tanque elevado reabilitado com capacidade de 750m3\IMG_1474.JPG">
            <a:extLst>
              <a:ext uri="{FF2B5EF4-FFF2-40B4-BE49-F238E27FC236}">
                <a16:creationId xmlns:a16="http://schemas.microsoft.com/office/drawing/2014/main" id="{8DD7E2DE-6679-4C55-BB3A-C5E8098744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1248" y="2877712"/>
            <a:ext cx="2469950" cy="232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:\Apresentação Energia e Água\Tanque apoiado reabilitado com capacidade de 1000m3\IMG_1586.JPG">
            <a:extLst>
              <a:ext uri="{FF2B5EF4-FFF2-40B4-BE49-F238E27FC236}">
                <a16:creationId xmlns:a16="http://schemas.microsoft.com/office/drawing/2014/main" id="{C17EF96E-92D6-43C8-A813-8CAB201C10F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73" y="2786937"/>
            <a:ext cx="2781698" cy="2469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13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23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987" y="1762305"/>
            <a:ext cx="84249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MUNICÍPIO DO TÔMBWA: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 Cidade conta com duas captações no vale do Curoca e do neogéneo, com uma produção de 575𝑚³, tendo dois reservatórios de 2000𝑚³. A rede de distribuição possui uma malha de 42.620m sendo 25000m fibrocimento e 17.620 PAD, ao passo que o sistema de abastecimento conta um troço de 9km de adutora PVC.  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sector das águas no município do Tômbwa, debate-se com a falta de acessórios para dar resposta 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as roturas  em função de uma boa parte das infra-estruturas serem em fibrocimento. Devido o tempo de uso há uma necessidade de se substituir as molduras em fibrocimento ao redor da cidade para a garantia da segurança na distribuição.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B5AF8-0D7D-480F-A919-C1FB5C0F9AAF}"/>
              </a:ext>
            </a:extLst>
          </p:cNvPr>
          <p:cNvSpPr txBox="1"/>
          <p:nvPr/>
        </p:nvSpPr>
        <p:spPr>
          <a:xfrm>
            <a:off x="539431" y="5814774"/>
            <a:ext cx="259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Captação de águas subterrâneas. </a:t>
            </a:r>
          </a:p>
        </p:txBody>
      </p:sp>
      <p:pic>
        <p:nvPicPr>
          <p:cNvPr id="12" name="Picture 11" descr="C:\Users\F. Lopes\Documents\1.PNG">
            <a:extLst>
              <a:ext uri="{FF2B5EF4-FFF2-40B4-BE49-F238E27FC236}">
                <a16:creationId xmlns:a16="http://schemas.microsoft.com/office/drawing/2014/main" id="{0F28AEC5-8C75-4DD9-AFBD-EE91CD244A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5" y="3612847"/>
            <a:ext cx="2591025" cy="211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F. Lopes\Documents\2.PNG">
            <a:extLst>
              <a:ext uri="{FF2B5EF4-FFF2-40B4-BE49-F238E27FC236}">
                <a16:creationId xmlns:a16="http://schemas.microsoft.com/office/drawing/2014/main" id="{9C5EC6FB-BCF0-47C2-93FE-09708D773E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20" y="3590382"/>
            <a:ext cx="2591025" cy="213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F. Lopes\Documents\5.PNG">
            <a:extLst>
              <a:ext uri="{FF2B5EF4-FFF2-40B4-BE49-F238E27FC236}">
                <a16:creationId xmlns:a16="http://schemas.microsoft.com/office/drawing/2014/main" id="{2542159D-8E15-46CF-8F6F-7E91764943E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94" y="3587469"/>
            <a:ext cx="2528390" cy="2116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A80CF1-33E0-4DBA-8314-FB22E0731203}"/>
              </a:ext>
            </a:extLst>
          </p:cNvPr>
          <p:cNvSpPr txBox="1"/>
          <p:nvPr/>
        </p:nvSpPr>
        <p:spPr>
          <a:xfrm>
            <a:off x="3288474" y="5835179"/>
            <a:ext cx="259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conduta para expansão da Rede.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365752-A490-40D8-A734-BA9838989431}"/>
              </a:ext>
            </a:extLst>
          </p:cNvPr>
          <p:cNvSpPr txBox="1"/>
          <p:nvPr/>
        </p:nvSpPr>
        <p:spPr>
          <a:xfrm>
            <a:off x="6138944" y="5814774"/>
            <a:ext cx="268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Laboratório para tratamento de águas. </a:t>
            </a:r>
          </a:p>
        </p:txBody>
      </p:sp>
    </p:spTree>
    <p:extLst>
      <p:ext uri="{BB962C8B-B14F-4D97-AF65-F5344CB8AC3E}">
        <p14:creationId xmlns:p14="http://schemas.microsoft.com/office/powerpoint/2010/main" val="2508082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/>
              <a:t>2</a:t>
            </a:r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24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7052" y="1659080"/>
            <a:ext cx="85736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MUNICÍPIO DO VIREI: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abastecimento de água à sede do Município do Virei, é assegurada por um Sistema de captação de água que funciona com uma bomba eléctrica, e um tanque elevado com a capacidade de 150 m³.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D8D548-D56B-463A-916A-35740565348B}"/>
              </a:ext>
            </a:extLst>
          </p:cNvPr>
          <p:cNvSpPr txBox="1"/>
          <p:nvPr/>
        </p:nvSpPr>
        <p:spPr>
          <a:xfrm>
            <a:off x="588402" y="5206930"/>
            <a:ext cx="319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Tanque elevado com a capacidade de 150 m³.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8B3BD1-F162-4C67-AFEA-14B1086E9668}"/>
              </a:ext>
            </a:extLst>
          </p:cNvPr>
          <p:cNvSpPr txBox="1"/>
          <p:nvPr/>
        </p:nvSpPr>
        <p:spPr>
          <a:xfrm>
            <a:off x="4717338" y="5243705"/>
            <a:ext cx="2462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Captação de água.</a:t>
            </a:r>
          </a:p>
        </p:txBody>
      </p:sp>
      <p:pic>
        <p:nvPicPr>
          <p:cNvPr id="22" name="Picture 21" descr="E:\Apresentação Energia e Água\Virei - Gerador da Captação e grupo de paíneis que alimentam a antiga eletrobomba\IMG-20180802-WA0004.jpg">
            <a:extLst>
              <a:ext uri="{FF2B5EF4-FFF2-40B4-BE49-F238E27FC236}">
                <a16:creationId xmlns:a16="http://schemas.microsoft.com/office/drawing/2014/main" id="{22A2FFE5-F00E-4071-930B-8E4ACF9AE2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6023"/>
            <a:ext cx="3168352" cy="25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E:\Apresentação Energia e Água\Virei - Gerador da Captação e grupo de paíneis que alimentam a antiga eletrobomba\IMG-20180802-WA0001.jpg">
            <a:extLst>
              <a:ext uri="{FF2B5EF4-FFF2-40B4-BE49-F238E27FC236}">
                <a16:creationId xmlns:a16="http://schemas.microsoft.com/office/drawing/2014/main" id="{90687381-E8D9-4DD9-A8C8-7AEE60C9A9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18" y="2666023"/>
            <a:ext cx="3168351" cy="252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65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25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987" y="1762305"/>
            <a:ext cx="842493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MUNICÍPIO DO CAMUCUIO:</a:t>
            </a:r>
          </a:p>
          <a:p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sistema de captação de água do Município do Camucuio conta com dois  tanques elevados de água com capacidade de 150 m³ cada, totalizando 300 m³, e um Sistema de Captação de água.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B5AF8-0D7D-480F-A919-C1FB5C0F9AAF}"/>
              </a:ext>
            </a:extLst>
          </p:cNvPr>
          <p:cNvSpPr txBox="1"/>
          <p:nvPr/>
        </p:nvSpPr>
        <p:spPr>
          <a:xfrm>
            <a:off x="503106" y="5612645"/>
            <a:ext cx="2988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aos Sistemas de Captação de água.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365752-A490-40D8-A734-BA9838989431}"/>
              </a:ext>
            </a:extLst>
          </p:cNvPr>
          <p:cNvSpPr txBox="1"/>
          <p:nvPr/>
        </p:nvSpPr>
        <p:spPr>
          <a:xfrm>
            <a:off x="4416680" y="5587548"/>
            <a:ext cx="31076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aos Sistemas de Captação de água. </a:t>
            </a:r>
          </a:p>
        </p:txBody>
      </p:sp>
      <p:pic>
        <p:nvPicPr>
          <p:cNvPr id="12" name="Picture 11" descr="E:\Apresentação Energia e Água\Sistema de água Camucuio\IMG-20180801-WA0011.jpg">
            <a:extLst>
              <a:ext uri="{FF2B5EF4-FFF2-40B4-BE49-F238E27FC236}">
                <a16:creationId xmlns:a16="http://schemas.microsoft.com/office/drawing/2014/main" id="{F5F472DA-5A6E-4AAE-9708-53842C9190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6" y="2846278"/>
            <a:ext cx="3024336" cy="269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:\Apresentação Energia e Água\Sistema de água Camucuio\IMG-20180801-WA0014.jpg">
            <a:extLst>
              <a:ext uri="{FF2B5EF4-FFF2-40B4-BE49-F238E27FC236}">
                <a16:creationId xmlns:a16="http://schemas.microsoft.com/office/drawing/2014/main" id="{D515853C-9F1B-499D-BDDD-033A128809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25598"/>
            <a:ext cx="3024336" cy="274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254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26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7280" y="1632919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MUNICÍPIO DA BIBALA: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sistema de abastecimento ao Município da Bibala é assegurado por um Sistema de captação de água, com dois tanques de armazenamento com a capacidade de 650 m³ cada, totalizando 1300 m³.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8AF0A7-B5EB-4648-87D2-28A1E5E67B25}"/>
              </a:ext>
            </a:extLst>
          </p:cNvPr>
          <p:cNvSpPr txBox="1"/>
          <p:nvPr/>
        </p:nvSpPr>
        <p:spPr>
          <a:xfrm>
            <a:off x="537259" y="5322938"/>
            <a:ext cx="235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aos Tanques de armazenamento 650m³ cada.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EC5F93-E08A-4D9F-95BE-C80A9173F8EC}"/>
              </a:ext>
            </a:extLst>
          </p:cNvPr>
          <p:cNvSpPr txBox="1"/>
          <p:nvPr/>
        </p:nvSpPr>
        <p:spPr>
          <a:xfrm>
            <a:off x="3195039" y="5322938"/>
            <a:ext cx="259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ao Tanque de recepção de água através da vala adutora.</a:t>
            </a:r>
          </a:p>
        </p:txBody>
      </p:sp>
      <p:pic>
        <p:nvPicPr>
          <p:cNvPr id="21" name="Picture 20" descr="E:\Apresentação Energia e Água\SISTEMA DE ABASTECIMENTO BIBALA\Tanques de armazenamento 650m3 cada.JPG">
            <a:extLst>
              <a:ext uri="{FF2B5EF4-FFF2-40B4-BE49-F238E27FC236}">
                <a16:creationId xmlns:a16="http://schemas.microsoft.com/office/drawing/2014/main" id="{C49DBCA2-61F5-47E9-A381-6BA94D1250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6" y="2930845"/>
            <a:ext cx="2566015" cy="231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Apresentação Energia e Água\SISTEMA DE ABASTECIMENTO BIBALA\Tanque de recepção da água através da vala adutora.JPG">
            <a:extLst>
              <a:ext uri="{FF2B5EF4-FFF2-40B4-BE49-F238E27FC236}">
                <a16:creationId xmlns:a16="http://schemas.microsoft.com/office/drawing/2014/main" id="{0AF26E63-D449-4170-971C-DD8134BE1E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35301" y="2790588"/>
            <a:ext cx="2317187" cy="259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E:\Apresentação Energia e Água\SISTEMA DE ABASTECIMENTO BIBALA\Área de desinfecção (hipoclorito de cálcio).JPG">
            <a:extLst>
              <a:ext uri="{FF2B5EF4-FFF2-40B4-BE49-F238E27FC236}">
                <a16:creationId xmlns:a16="http://schemas.microsoft.com/office/drawing/2014/main" id="{8C5FD6CE-AF09-42FF-9AD9-E1D316F2E01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87" y="2925119"/>
            <a:ext cx="2597714" cy="23171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2F2CA6-7162-4DA4-B37C-4139294A1CD5}"/>
              </a:ext>
            </a:extLst>
          </p:cNvPr>
          <p:cNvSpPr txBox="1"/>
          <p:nvPr/>
        </p:nvSpPr>
        <p:spPr>
          <a:xfrm>
            <a:off x="5920459" y="5306214"/>
            <a:ext cx="2686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Área de desinfecção (hipoclorito de cálcio).</a:t>
            </a:r>
          </a:p>
        </p:txBody>
      </p:sp>
    </p:spTree>
    <p:extLst>
      <p:ext uri="{BB962C8B-B14F-4D97-AF65-F5344CB8AC3E}">
        <p14:creationId xmlns:p14="http://schemas.microsoft.com/office/powerpoint/2010/main" val="307767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/>
              <a:t>2</a:t>
            </a:r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27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650436"/>
            <a:ext cx="85952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Distribuição de água às zonas rurais e pastoris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abastecimento de água às populações rurais e pastoris, localizadas na maior parte dos casos, longe das vias rodoviárias e aglomerados urbanos, têm sido um problema difícil de resolver.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 procura e armazenamento de água para estas populações têm sido feitas a partir de: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- Furos de captação equipadas com bombas manuais, aeromotores e bombas solares;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- Açudes;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- Chimpacas.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49B36E-D4DD-4A28-9FA0-AA9BFA079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1848"/>
              </p:ext>
            </p:extLst>
          </p:nvPr>
        </p:nvGraphicFramePr>
        <p:xfrm>
          <a:off x="409604" y="4551258"/>
          <a:ext cx="7416825" cy="1031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658">
                  <a:extLst>
                    <a:ext uri="{9D8B030D-6E8A-4147-A177-3AD203B41FA5}">
                      <a16:colId xmlns:a16="http://schemas.microsoft.com/office/drawing/2014/main" val="143346130"/>
                    </a:ext>
                  </a:extLst>
                </a:gridCol>
                <a:gridCol w="2567361">
                  <a:extLst>
                    <a:ext uri="{9D8B030D-6E8A-4147-A177-3AD203B41FA5}">
                      <a16:colId xmlns:a16="http://schemas.microsoft.com/office/drawing/2014/main" val="3223913427"/>
                    </a:ext>
                  </a:extLst>
                </a:gridCol>
                <a:gridCol w="1323967">
                  <a:extLst>
                    <a:ext uri="{9D8B030D-6E8A-4147-A177-3AD203B41FA5}">
                      <a16:colId xmlns:a16="http://schemas.microsoft.com/office/drawing/2014/main" val="3277995093"/>
                    </a:ext>
                  </a:extLst>
                </a:gridCol>
                <a:gridCol w="1295658">
                  <a:extLst>
                    <a:ext uri="{9D8B030D-6E8A-4147-A177-3AD203B41FA5}">
                      <a16:colId xmlns:a16="http://schemas.microsoft.com/office/drawing/2014/main" val="3592666044"/>
                    </a:ext>
                  </a:extLst>
                </a:gridCol>
                <a:gridCol w="934181">
                  <a:extLst>
                    <a:ext uri="{9D8B030D-6E8A-4147-A177-3AD203B41FA5}">
                      <a16:colId xmlns:a16="http://schemas.microsoft.com/office/drawing/2014/main" val="2841510958"/>
                    </a:ext>
                  </a:extLst>
                </a:gridCol>
              </a:tblGrid>
              <a:tr h="20137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Nº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Actividades desenvolvidas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Tipo de bomba</a:t>
                      </a:r>
                      <a:endParaRPr lang="pt-BR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60822"/>
                  </a:ext>
                </a:extLst>
              </a:tr>
              <a:tr h="2013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B. Volante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Solar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364016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</a:t>
                      </a:r>
                      <a:endParaRPr lang="pt-BR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Bombas Existentes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164</a:t>
                      </a:r>
                      <a:endParaRPr lang="pt-BR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 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122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 </a:t>
                      </a:r>
                      <a:endParaRPr lang="pt-BR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42</a:t>
                      </a:r>
                      <a:endParaRPr lang="pt-BR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540268"/>
                  </a:ext>
                </a:extLst>
              </a:tr>
              <a:tr h="2063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</a:t>
                      </a:r>
                      <a:endParaRPr lang="pt-BR" sz="11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Bombas operacionais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92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79639"/>
                  </a:ext>
                </a:extLst>
              </a:tr>
              <a:tr h="2158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3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Bombas Inoperacionais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72</a:t>
                      </a:r>
                      <a:endParaRPr lang="pt-BR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293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F617B17-29C3-4EBA-9E61-BF115AAFEA4A}"/>
              </a:ext>
            </a:extLst>
          </p:cNvPr>
          <p:cNvSpPr/>
          <p:nvPr/>
        </p:nvSpPr>
        <p:spPr>
          <a:xfrm>
            <a:off x="395536" y="4049887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Levantamento do estado operacional dos pontos de água na Província do Namibe.</a:t>
            </a:r>
          </a:p>
        </p:txBody>
      </p:sp>
    </p:spTree>
    <p:extLst>
      <p:ext uri="{BB962C8B-B14F-4D97-AF65-F5344CB8AC3E}">
        <p14:creationId xmlns:p14="http://schemas.microsoft.com/office/powerpoint/2010/main" val="608768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2">
            <a:extLst>
              <a:ext uri="{FF2B5EF4-FFF2-40B4-BE49-F238E27FC236}">
                <a16:creationId xmlns:a16="http://schemas.microsoft.com/office/drawing/2014/main" id="{8DD52D19-93E4-464F-BBFF-517F7FBE7E1B}"/>
              </a:ext>
            </a:extLst>
          </p:cNvPr>
          <p:cNvSpPr txBox="1"/>
          <p:nvPr/>
        </p:nvSpPr>
        <p:spPr>
          <a:xfrm>
            <a:off x="528536" y="3872567"/>
            <a:ext cx="82919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Perspectiva para projetos de águas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1. Construção de um pequeno sistema de abastecimento ao Bairro situado no Km 14 (Giraúl de cima); Construção de um pequeno sistema na Mira-Praia (Giraúl de baixo);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2. Reposição em funcionamento do abastecimento ao Aeroporto;                                                                          3. Reabilitação de 4750 m da conduta de abastecimento ao Bairro Valódia e Praia Amélia;                                                  4. Expansão da rede de abastecimento do Bairro 5 de Abril, para abastecimento ao Bairro Saidy Minga 2;                    5. Abastecimento ao Bairro Boa Esperança;                                                                                                             6. Necessidade da Construção de uma ETAR, no Município do Tômbwa, afim de ser fazer o reaproveitamento das águas para a Rega;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7. Necessidade de um Projecto de Infra-estruturas integradas para o Município do Tômbwa.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28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3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das Águas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199DE7-9021-4C4A-97C6-F16C3F157A32}"/>
              </a:ext>
            </a:extLst>
          </p:cNvPr>
          <p:cNvSpPr/>
          <p:nvPr/>
        </p:nvSpPr>
        <p:spPr>
          <a:xfrm>
            <a:off x="556146" y="1670188"/>
            <a:ext cx="7710606" cy="47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Controlo dos pontos de água, pequenos sistemas de abastecimento e seu estado técnico operacional </a:t>
            </a:r>
            <a:endParaRPr lang="pt-BR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54E0354-4F73-40E4-A229-942EC7D0D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64931"/>
              </p:ext>
            </p:extLst>
          </p:nvPr>
        </p:nvGraphicFramePr>
        <p:xfrm>
          <a:off x="899592" y="2299793"/>
          <a:ext cx="6408712" cy="140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35">
                  <a:extLst>
                    <a:ext uri="{9D8B030D-6E8A-4147-A177-3AD203B41FA5}">
                      <a16:colId xmlns:a16="http://schemas.microsoft.com/office/drawing/2014/main" val="3338394337"/>
                    </a:ext>
                  </a:extLst>
                </a:gridCol>
                <a:gridCol w="951289">
                  <a:extLst>
                    <a:ext uri="{9D8B030D-6E8A-4147-A177-3AD203B41FA5}">
                      <a16:colId xmlns:a16="http://schemas.microsoft.com/office/drawing/2014/main" val="2536483036"/>
                    </a:ext>
                  </a:extLst>
                </a:gridCol>
                <a:gridCol w="951289">
                  <a:extLst>
                    <a:ext uri="{9D8B030D-6E8A-4147-A177-3AD203B41FA5}">
                      <a16:colId xmlns:a16="http://schemas.microsoft.com/office/drawing/2014/main" val="689654401"/>
                    </a:ext>
                  </a:extLst>
                </a:gridCol>
                <a:gridCol w="716132">
                  <a:extLst>
                    <a:ext uri="{9D8B030D-6E8A-4147-A177-3AD203B41FA5}">
                      <a16:colId xmlns:a16="http://schemas.microsoft.com/office/drawing/2014/main" val="171451106"/>
                    </a:ext>
                  </a:extLst>
                </a:gridCol>
                <a:gridCol w="951289">
                  <a:extLst>
                    <a:ext uri="{9D8B030D-6E8A-4147-A177-3AD203B41FA5}">
                      <a16:colId xmlns:a16="http://schemas.microsoft.com/office/drawing/2014/main" val="1321275031"/>
                    </a:ext>
                  </a:extLst>
                </a:gridCol>
                <a:gridCol w="951289">
                  <a:extLst>
                    <a:ext uri="{9D8B030D-6E8A-4147-A177-3AD203B41FA5}">
                      <a16:colId xmlns:a16="http://schemas.microsoft.com/office/drawing/2014/main" val="4143995222"/>
                    </a:ext>
                  </a:extLst>
                </a:gridCol>
                <a:gridCol w="951289">
                  <a:extLst>
                    <a:ext uri="{9D8B030D-6E8A-4147-A177-3AD203B41FA5}">
                      <a16:colId xmlns:a16="http://schemas.microsoft.com/office/drawing/2014/main" val="609974851"/>
                    </a:ext>
                  </a:extLst>
                </a:gridCol>
              </a:tblGrid>
              <a:tr h="15497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Municípios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Pontos de água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Pequeno S. A.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488269"/>
                  </a:ext>
                </a:extLst>
              </a:tr>
              <a:tr h="3171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Nº DE P.A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Operacional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Inopera cional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Nº PSA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Operacional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Não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Operacional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41441"/>
                  </a:ext>
                </a:extLst>
              </a:tr>
              <a:tr h="154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Moçâmedes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27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6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21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5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4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425074"/>
                  </a:ext>
                </a:extLst>
              </a:tr>
              <a:tr h="154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Tômbwa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3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 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 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 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182213"/>
                  </a:ext>
                </a:extLst>
              </a:tr>
              <a:tr h="154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Virei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19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6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13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 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2371692"/>
                  </a:ext>
                </a:extLst>
              </a:tr>
              <a:tr h="154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Bibala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52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25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27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18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10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8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0425950"/>
                  </a:ext>
                </a:extLst>
              </a:tr>
              <a:tr h="154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Camucuio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40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27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13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8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3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5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140447"/>
                  </a:ext>
                </a:extLst>
              </a:tr>
              <a:tr h="1549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Total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139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64</a:t>
                      </a:r>
                      <a:endParaRPr lang="pt-BR" sz="1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75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35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16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19</a:t>
                      </a:r>
                      <a:endParaRPr lang="pt-BR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Bright" panose="020406020505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369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908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/>
              <a:t>2</a:t>
            </a:r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29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9532" y="1465838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Potencial Endógeno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 médio prazo, a dependência exclusiva da Central da Matala e de Centrais a diesel não se apresenta como viável, não só devido às expectativas de crescimento populacional e de desenvolvimento económico, como também devido aos problemas ambientais que uma tal solução acarreta (por exemplo, na qualidade do ar e o ruído). A exploração de recursos energéticos endógenos constitui-se neste sentido como a melhor trajectória a seguir, permitindo reduções significativas na factura energética regional, baixos impactos ambientais e o desenvolvimento de actividades económicas relacionadas (com consequências positivas ao nível da criação de postos de trabalho e qualificação humana).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potencial de desenvolvimento do sistema energético da Província do Namibe com base em energias renováveis aparenta ter viabilidade.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No que concerne as águas:</a:t>
            </a:r>
          </a:p>
          <a:p>
            <a:pPr marL="228600" lvl="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Necessidade da ligação domiciliar ao Colector da Rede residual;</a:t>
            </a:r>
          </a:p>
          <a:p>
            <a:pPr marL="228600" lvl="0" indent="-2286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Necessidade do aumento da expansão das Redes residuais, em função do aumento da Rede de água potável.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4"/>
            </a:pPr>
            <a:r>
              <a:rPr 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Considerações gerais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6146" y="522194"/>
            <a:ext cx="8290580" cy="710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Capítulo 1 – Introdução ......................................................................................................................................................................4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Capítulo 2 – No domínio de Energia eléctrica...............................................................................................................................5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2.1 - Infra-estrutura eléctrica. Situação existente..........................................................................................................5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2.2 - Município de Moçâmedes – (Turbina Aeroderivativa, e Centrais Térmicas)...................................................6-7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2.3 - Município do Tômbwa – (Central Térmica, Central Híbrida (PV – Diesel).......................................................8-9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2.4 - Município do Virei – (Grupo de Geradores)............................................................................................................10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2.5 - Município da Bibala – (Gerador)................................................................................................................................11-12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2.6 - Município do Camucuio – (Grupo de Geradores)..................................................................................................13-14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 2.7 - Província do Namibe: Paíneis Solares aplicados nas Residências.....................................................................15-16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Capítulo 3 – No domínio das Águas..................................................................................................................................................17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3.1 - </a:t>
            </a: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Controlo e qualidade da água.....................................................................................................................................18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3.2 - Município de Moçâmedes – (Estações de Tratamento de águas, e Sistema de Abastecimento de água)..18-22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3.3 - Município do Tômbwa – (Captação de Águas subterrâneas)...............................................................................23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3.4 - Município do Virei - (Sistema de Captação de Águas ).........................................................................................24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3.5 - Município do Camucuio - (Sistema de Captação de Águas e Tanques Elevados)...........................................25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3.6 - Município da Bibala - (Sistema de Captação de Águas e Tanques de Armazenamento de Água)..............26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3.7 - Distribuição de água às zonas rurais e pastoris....................................................................................................27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           3.8 - Perspectiva para Projectos de Águas........................................................................................................................28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Capítulo 4 – Considerações Gerais...................................................................................................................................................29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t-BR" sz="900" dirty="0">
              <a:latin typeface="Lucida Bright" panose="020406020505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t-BR" sz="1050" dirty="0">
              <a:latin typeface="Lucida Bright" panose="020406020505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t-PT" sz="1050" dirty="0">
              <a:latin typeface="Lucida Bright" panose="020406020505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t-PT" sz="1200" b="1" dirty="0">
              <a:latin typeface="Lucida Bright" panose="020406020505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43808" y="133026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Raavi" pitchFamily="2" charset="0"/>
              </a:rPr>
              <a:t>Índice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C6A7D653-0172-499B-B185-604C3E85A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13D23570-B000-47A5-A246-C0E40052A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Marcador de Posição do Número do Diapositivo 1">
            <a:extLst>
              <a:ext uri="{FF2B5EF4-FFF2-40B4-BE49-F238E27FC236}">
                <a16:creationId xmlns:a16="http://schemas.microsoft.com/office/drawing/2014/main" id="{E6F5DF61-E334-48C7-B8A3-E9324B8E5AA8}"/>
              </a:ext>
            </a:extLst>
          </p:cNvPr>
          <p:cNvSpPr txBox="1">
            <a:spLocks/>
          </p:cNvSpPr>
          <p:nvPr/>
        </p:nvSpPr>
        <p:spPr>
          <a:xfrm>
            <a:off x="6736784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chemeClr val="tx1"/>
                </a:solidFill>
                <a:latin typeface="Lucida Bright" panose="020406020505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2776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30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00624" y="2749550"/>
            <a:ext cx="514275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itchFamily="34" charset="0"/>
              </a:rPr>
              <a:t>FINAL DA APRESENTAÇÃO</a:t>
            </a:r>
          </a:p>
          <a:p>
            <a:pPr algn="ctr">
              <a:defRPr/>
            </a:pP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itchFamily="34" charset="0"/>
              </a:rPr>
              <a:t>Agradecimentos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749D9AE3-E499-4511-AEF9-3FD1D8AAF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BFDB1D43-8D01-4DFB-9A97-680FBA7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/>
            </a:pPr>
            <a:r>
              <a:rPr 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Introdução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9712" y="1772816"/>
            <a:ext cx="832244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Refere-se a presente, uma abordagem síntese e informativa, sobre a situação actual das infra-estruturas de abastecimento de Água e Energia eléctrica da Província do Namibe, e identificar as entidades públicas que as suportam, diagnosticar futuras necessidades e propor soluções de desenvolvimento nos respectivos sectores.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1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1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1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12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PT" sz="1200" dirty="0"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CD776435-CA27-41DD-95B2-3C23CBA49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9FE3CAB8-0676-48FC-9648-CCD25E93C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7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515376"/>
            <a:ext cx="859520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Infra-estrutura eléctrica. Situação existente</a:t>
            </a:r>
          </a:p>
          <a:p>
            <a:pPr lvl="0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Caracterização Geral</a:t>
            </a:r>
          </a:p>
          <a:p>
            <a:pPr lvl="0"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O fornecimento de energia eléctrica à Província do Namibe é assegurado pela:</a:t>
            </a:r>
          </a:p>
          <a:p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- 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ENDE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- Rede de Distribuição, comercialização e manutenção;</a:t>
            </a:r>
          </a:p>
          <a:p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-  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PRODEL – 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Rede</a:t>
            </a:r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</a:t>
            </a:r>
            <a:r>
              <a:rPr lang="pt-B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responsável pela produção.</a:t>
            </a:r>
          </a:p>
          <a:p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 produção de energia eléctrica na Província é assegurada pelos seguintes sistemas:</a:t>
            </a:r>
          </a:p>
          <a:p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de origem hídrica</a:t>
            </a: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: 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Central hidroeléctrica da Matala;</a:t>
            </a:r>
          </a:p>
          <a:p>
            <a:pPr marL="171450" indent="-171450">
              <a:buFontTx/>
              <a:buChar char="-"/>
            </a:pPr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- </a:t>
            </a: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de origem térmica:</a:t>
            </a:r>
          </a:p>
          <a:p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Central térmica do Xitoto 1,2,3 (Namibe);</a:t>
            </a:r>
          </a:p>
          <a:p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Central térmica do Aeroporto;</a:t>
            </a:r>
          </a:p>
          <a:p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Central térmica do Tômbwa;</a:t>
            </a:r>
          </a:p>
          <a:p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Centrais térmicas nas sedes municipais e de comuna.</a:t>
            </a:r>
          </a:p>
          <a:p>
            <a:endParaRPr lang="pt-BR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 Em curso:</a:t>
            </a:r>
          </a:p>
          <a:p>
            <a:pPr marL="171450" indent="-171450">
              <a:buFontTx/>
              <a:buChar char="-"/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de origem solar: </a:t>
            </a:r>
          </a:p>
          <a:p>
            <a:pPr marL="171450" indent="-171450">
              <a:buFontTx/>
              <a:buChar char="-"/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Unidades solares fotovoltaícas simples.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47100C-60BA-46A5-B216-8BA3AB3B4E84}"/>
              </a:ext>
            </a:extLst>
          </p:cNvPr>
          <p:cNvSpPr txBox="1"/>
          <p:nvPr/>
        </p:nvSpPr>
        <p:spPr>
          <a:xfrm>
            <a:off x="2976389" y="919718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P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85FE81C1-6ACA-4546-8D89-A9C3FEF1B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9C7D98DF-AFC0-432D-A0F1-C1AA87D4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8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6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698622"/>
            <a:ext cx="859520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MUNICÍPIO DE MOÇÂMEDES: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PT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1.</a:t>
            </a:r>
            <a:r>
              <a:rPr lang="pt-PT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   </a:t>
            </a:r>
            <a:r>
              <a:rPr lang="pt-PT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Turbina Aeroderivativa (TM):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Estão instalados duas Turbinas de 28 MW cada nas instalações do Xitoto 1, alimentando as cidades de Moçâmedes e Lubango através de um sistema interligado cujo ponto de entrega para à cidade de Moçâmedes é a Subestação Eléctrica de 60/15KV com 2 (dois) Transformadores, sendo um de 20 MVA e outro de 10 MVA, e a Ponta Máxima registada foi de 25,2 MW em 2017.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2.    </a:t>
            </a: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Central Térmica do Aeroporto: </a:t>
            </a:r>
            <a:endParaRPr lang="pt-PT" sz="1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1" algn="just"/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Com 3 máquinas sendo cada uma de 3,89 MV o que totaliza 11,69 MW de potência instalada. A Ponta Máxima registada foi de 11,1 MW em 2013. </a:t>
            </a:r>
          </a:p>
          <a:p>
            <a:pPr lvl="1" algn="just"/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Atualmente apenas 2 (duas) Máquinas estão disponíveis para 6,5 MW.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pt-PT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Central Térmica do Xitoto: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Com 6 máquinas sendo cada uma de 1,70 MW o que totaliza 10,20 MW de potência instalada. A Ponta Máxima registada foi de 9,8 MW em 2013.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Actualmente apenas 4 (quatro) Máquinas estão disponíveis para 5,5 MW.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AutoNum type="arabicPeriod" startAt="3"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4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7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9EC4C-AA61-478E-918B-8CE026209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78" y="1700809"/>
            <a:ext cx="3053110" cy="2034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911B41-6F6F-43D3-971D-D8E2876C4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877" y="1700808"/>
            <a:ext cx="3053110" cy="2064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A183D-44FA-40AD-AAAF-4EFA5F934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6" y="4043280"/>
            <a:ext cx="3053109" cy="1955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764549-A169-4550-8D7F-999C8412C6B4}"/>
              </a:ext>
            </a:extLst>
          </p:cNvPr>
          <p:cNvSpPr txBox="1"/>
          <p:nvPr/>
        </p:nvSpPr>
        <p:spPr>
          <a:xfrm>
            <a:off x="938976" y="3746865"/>
            <a:ext cx="267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Central Térmica do Xitoto I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A5711C-7658-43CF-8999-C5BE36A701D0}"/>
              </a:ext>
            </a:extLst>
          </p:cNvPr>
          <p:cNvSpPr txBox="1"/>
          <p:nvPr/>
        </p:nvSpPr>
        <p:spPr>
          <a:xfrm>
            <a:off x="4589784" y="3746865"/>
            <a:ext cx="2718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Central Térmica do Xitoto II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29C4E-8E94-42E3-BC98-736D059F47C1}"/>
              </a:ext>
            </a:extLst>
          </p:cNvPr>
          <p:cNvSpPr txBox="1"/>
          <p:nvPr/>
        </p:nvSpPr>
        <p:spPr>
          <a:xfrm>
            <a:off x="838097" y="6007711"/>
            <a:ext cx="2718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Central Térmica do Xitoto III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5A9DFD-2ED3-4E39-A5CC-6F062CC8D9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78" y="4043279"/>
            <a:ext cx="3053109" cy="19551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D2A778-B9AF-494E-BFD0-34FEAC744550}"/>
              </a:ext>
            </a:extLst>
          </p:cNvPr>
          <p:cNvSpPr txBox="1"/>
          <p:nvPr/>
        </p:nvSpPr>
        <p:spPr>
          <a:xfrm>
            <a:off x="4538068" y="6039143"/>
            <a:ext cx="2842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Central Térmica do Aeroporto </a:t>
            </a:r>
          </a:p>
        </p:txBody>
      </p:sp>
    </p:spTree>
    <p:extLst>
      <p:ext uri="{BB962C8B-B14F-4D97-AF65-F5344CB8AC3E}">
        <p14:creationId xmlns:p14="http://schemas.microsoft.com/office/powerpoint/2010/main" val="132897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/>
              <a:t>2</a:t>
            </a:r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8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9532" y="1684337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MUNICÍPIO DO TÔMBWA: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Central Térmica do Tômbwa: </a:t>
            </a:r>
            <a:endParaRPr lang="pt-PT" sz="1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 potência instalada na Central Térmica do Município do Tômbwa é inferior a demanda, o que provoca as constantes avarias dos grupos geradores.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A empresa de produção de eletricidade conta com 7 grupos geradores, com uma produção de 9.2Mw. Dado a uma  avaria que se regista,  atualmente encontram-se em funcionamento apenas 3 grupos geradores com uma produção de 2.4 Mw.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Dado a tipologia da rede de distribuição é necessário um reforço de equipamentos de proteção para a seleção das cargas, para se evitar os disparos directos dos grupos geradores.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04DD5-93ED-439F-A61E-B87DD3B56FAF}"/>
              </a:ext>
            </a:extLst>
          </p:cNvPr>
          <p:cNvSpPr txBox="1"/>
          <p:nvPr/>
        </p:nvSpPr>
        <p:spPr>
          <a:xfrm>
            <a:off x="6584384" y="1331476"/>
            <a:ext cx="223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>
                    <a:lumMod val="65000"/>
                  </a:schemeClr>
                </a:solidFill>
                <a:latin typeface="Lucida Bright" panose="02040602050505020304" pitchFamily="18" charset="0"/>
              </a:rPr>
              <a:t>Continuação…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506FD-CA3C-459D-98E0-1E5B4A1E2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163021"/>
            <a:ext cx="3559895" cy="1834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142A6-A2C8-414E-9BBF-30356D07C244}"/>
              </a:ext>
            </a:extLst>
          </p:cNvPr>
          <p:cNvSpPr txBox="1"/>
          <p:nvPr/>
        </p:nvSpPr>
        <p:spPr>
          <a:xfrm>
            <a:off x="467267" y="5988217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Central Térmica do Tômbwa.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1FC5CC-8F11-4EA7-9724-B5FFB94FD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176736"/>
            <a:ext cx="3559894" cy="1867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5E9D62-7E0E-48FF-B680-2DB22DAD74EC}"/>
              </a:ext>
            </a:extLst>
          </p:cNvPr>
          <p:cNvSpPr txBox="1"/>
          <p:nvPr/>
        </p:nvSpPr>
        <p:spPr>
          <a:xfrm>
            <a:off x="4788023" y="6062198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Central Térmica do Tômbwa. </a:t>
            </a:r>
          </a:p>
        </p:txBody>
      </p:sp>
    </p:spTree>
    <p:extLst>
      <p:ext uri="{BB962C8B-B14F-4D97-AF65-F5344CB8AC3E}">
        <p14:creationId xmlns:p14="http://schemas.microsoft.com/office/powerpoint/2010/main" val="379406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PT" dirty="0"/>
              <a:t>2</a:t>
            </a:r>
            <a:fld id="{A36974FF-69A2-489D-A8B3-D363A2E409F5}" type="slidenum">
              <a:rPr lang="pt-PT" smtClean="0">
                <a:solidFill>
                  <a:schemeClr val="tx1"/>
                </a:solidFill>
              </a:rPr>
              <a:pPr/>
              <a:t>9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8338" y="1700808"/>
            <a:ext cx="84249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12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MUNICÍPIO DO TÔMBWA: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Central Híbrida (PV – Diesel):</a:t>
            </a:r>
            <a:endParaRPr lang="pt-PT" sz="12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cs typeface="Arial" panose="020B0604020202020204" pitchFamily="34" charset="0"/>
              </a:rPr>
              <a:t>Neste momento está sendo beneficiado o Município do Tômbwa, com um Projecto de iniciativa Presidencial de aproveitamento de Energia Solar, que estão a ser executados pela Empresa “DONG FANG“ e fiscalizada pela ATP, para geração de energia eléctrica de 5 MW, dos quais 3 MW de Fontes Térmicas e 2 MW de Fontes Solares, totalizando 5 MW, concebido para trabalhar em paralelo com um grupo Diesel de geradores (Sistema Hibrído fotovoltaíco – Diesel) e para operar conectado a rede.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743BB-07B4-4F69-893A-F594089D7790}"/>
              </a:ext>
            </a:extLst>
          </p:cNvPr>
          <p:cNvSpPr txBox="1"/>
          <p:nvPr/>
        </p:nvSpPr>
        <p:spPr>
          <a:xfrm>
            <a:off x="2987824" y="919434"/>
            <a:ext cx="6002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algn="ctr">
              <a:defRPr sz="2300" b="1">
                <a:cs typeface="Raavi" pitchFamily="2" charset="0"/>
              </a:defRPr>
            </a:lvl1pPr>
          </a:lstStyle>
          <a:p>
            <a:pPr marL="400050" indent="-400050">
              <a:buFont typeface="+mj-lt"/>
              <a:buAutoNum type="romanUcPeriod" startAt="2"/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No domínio da Energia Eléctrica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BCB03FE-E73A-403C-8673-249E14EFC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6282236"/>
            <a:ext cx="444802" cy="50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45567400-38CE-4217-A4B5-44923335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46" y="6365557"/>
            <a:ext cx="305311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REPÚBLICA DE ANGOLA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GOVERNO PROVINCIAL DO NAMIBE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GABINETE PROVINCIAL DE INFRA-ESTRUTURAS E SERVIÇOS TÉCNICOS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  </a:t>
            </a:r>
            <a:endParaRPr lang="pt-PT" alt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142A6-A2C8-414E-9BBF-30356D07C244}"/>
              </a:ext>
            </a:extLst>
          </p:cNvPr>
          <p:cNvSpPr txBox="1"/>
          <p:nvPr/>
        </p:nvSpPr>
        <p:spPr>
          <a:xfrm>
            <a:off x="302752" y="5907399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Energia Solar.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E9D62-7E0E-48FF-B680-2DB22DAD74EC}"/>
              </a:ext>
            </a:extLst>
          </p:cNvPr>
          <p:cNvSpPr txBox="1"/>
          <p:nvPr/>
        </p:nvSpPr>
        <p:spPr>
          <a:xfrm>
            <a:off x="4716015" y="5932024"/>
            <a:ext cx="355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Referente a Energia Solar.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2E24D3-8BAE-4208-8240-34D29905C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8" y="3524663"/>
            <a:ext cx="3906640" cy="2343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460BFB-3115-468B-B2E9-DA4BEB146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62" y="3524663"/>
            <a:ext cx="3906641" cy="23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1224"/>
      </p:ext>
    </p:extLst>
  </p:cSld>
  <p:clrMapOvr>
    <a:masterClrMapping/>
  </p:clrMapOvr>
</p:sld>
</file>

<file path=ppt/theme/theme1.xml><?xml version="1.0" encoding="utf-8"?>
<a:theme xmlns:a="http://schemas.openxmlformats.org/drawingml/2006/main" name="Conicle_template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CCOP_template_ppt_Especial_P10.potx" id="{4D0F0506-FEA6-4270-BFFA-772C09F644FC}" vid="{1EAF5230-1507-42B6-AA67-DC06ED611854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CCOP_template_ppt_Especial_P10.potx" id="{4D0F0506-FEA6-4270-BFFA-772C09F644FC}" vid="{E018DDA5-E1B6-4128-97F6-CB70EF19E089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IRCCOP_template_ppt_Especial_P10</Template>
  <TotalTime>8828</TotalTime>
  <Words>3318</Words>
  <Application>Microsoft Office PowerPoint</Application>
  <PresentationFormat>On-screen Show (4:3)</PresentationFormat>
  <Paragraphs>450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Lucida Bright</vt:lpstr>
      <vt:lpstr>Raavi</vt:lpstr>
      <vt:lpstr>Times New Roman</vt:lpstr>
      <vt:lpstr>Conicle_template_ppt</vt:lpstr>
      <vt:lpstr>Modelo de apresentação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.</dc:subject>
  <dc:creator>Admin</dc:creator>
  <cp:keywords>.</cp:keywords>
  <cp:lastModifiedBy>Carlos Caseiro</cp:lastModifiedBy>
  <cp:revision>138</cp:revision>
  <dcterms:created xsi:type="dcterms:W3CDTF">2018-05-30T13:33:08Z</dcterms:created>
  <dcterms:modified xsi:type="dcterms:W3CDTF">2018-08-16T13:15:54Z</dcterms:modified>
</cp:coreProperties>
</file>