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8">
  <p:sldMasterIdLst>
    <p:sldMasterId id="2147483660" r:id="rId1"/>
  </p:sldMasterIdLst>
  <p:notesMasterIdLst>
    <p:notesMasterId r:id="rId15"/>
  </p:notesMasterIdLst>
  <p:sldIdLst>
    <p:sldId id="269" r:id="rId2"/>
    <p:sldId id="288" r:id="rId3"/>
    <p:sldId id="292" r:id="rId4"/>
    <p:sldId id="260" r:id="rId5"/>
    <p:sldId id="289" r:id="rId6"/>
    <p:sldId id="290" r:id="rId7"/>
    <p:sldId id="261" r:id="rId8"/>
    <p:sldId id="266" r:id="rId9"/>
    <p:sldId id="274" r:id="rId10"/>
    <p:sldId id="275" r:id="rId11"/>
    <p:sldId id="276" r:id="rId12"/>
    <p:sldId id="281" r:id="rId13"/>
    <p:sldId id="291" r:id="rId14"/>
  </p:sldIdLst>
  <p:sldSz cx="9144000" cy="6858000" type="screen4x3"/>
  <p:notesSz cx="6858000" cy="994727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99330" autoAdjust="0"/>
  </p:normalViewPr>
  <p:slideViewPr>
    <p:cSldViewPr>
      <p:cViewPr>
        <p:scale>
          <a:sx n="80" d="100"/>
          <a:sy n="80" d="100"/>
        </p:scale>
        <p:origin x="-57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C3E80-F9AE-4308-853B-5B030AB66B99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8EEDF-69C0-4609-9C4F-0DC3AE86A2D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760435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09DAD6-3F28-471A-9AD0-8B49805D43AA}" type="datetimeFigureOut">
              <a:rPr lang="pt-PT" smtClean="0"/>
              <a:pPr/>
              <a:t>28/08/2018</a:t>
            </a:fld>
            <a:endParaRPr lang="pt-PT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0398DA-50A6-43AF-9A4B-C8A451374B70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572428" cy="5429288"/>
          </a:xfrm>
        </p:spPr>
        <p:txBody>
          <a:bodyPr>
            <a:normAutofit lnSpcReduction="10000"/>
          </a:bodyPr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REPÚBLICA DE ANGOLA</a:t>
            </a:r>
          </a:p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GOVERNO PROVINCIAL DO CUANZA-SUL</a:t>
            </a:r>
          </a:p>
          <a:p>
            <a:pPr algn="ctr"/>
            <a:endParaRPr lang="pt-PT" sz="2000" b="1" dirty="0" smtClean="0">
              <a:solidFill>
                <a:schemeClr val="tx1"/>
              </a:solidFill>
            </a:endParaRPr>
          </a:p>
          <a:p>
            <a:pPr algn="ctr"/>
            <a:r>
              <a:rPr lang="pt-PT" sz="2000" b="1" dirty="0" smtClean="0"/>
              <a:t>GABINETE PROVINCIAL DE INFRAS-ESTRUTURAS E SERVIÇOS TÉCNICOS</a:t>
            </a:r>
            <a:r>
              <a:rPr lang="pt-PT" sz="2000" b="1" dirty="0" smtClean="0">
                <a:solidFill>
                  <a:schemeClr val="tx1"/>
                </a:solidFill>
              </a:rPr>
              <a:t/>
            </a:r>
            <a:br>
              <a:rPr lang="pt-PT" sz="2000" b="1" dirty="0" smtClean="0">
                <a:solidFill>
                  <a:schemeClr val="tx1"/>
                </a:solidFill>
              </a:rPr>
            </a:br>
            <a:endParaRPr lang="pt-PT" sz="1800" b="1" dirty="0" smtClean="0">
              <a:solidFill>
                <a:schemeClr val="tx1"/>
              </a:solidFill>
            </a:endParaRPr>
          </a:p>
          <a:p>
            <a:pPr algn="ctr"/>
            <a:endParaRPr lang="pt-PT" sz="2000" b="1" dirty="0" smtClean="0">
              <a:solidFill>
                <a:schemeClr val="tx1"/>
              </a:solidFill>
            </a:endParaRPr>
          </a:p>
          <a:p>
            <a:pPr algn="ctr"/>
            <a:endParaRPr lang="pt-PT" sz="2000" b="1" dirty="0" smtClean="0">
              <a:solidFill>
                <a:schemeClr val="tx1"/>
              </a:solidFill>
            </a:endParaRPr>
          </a:p>
          <a:p>
            <a:pPr algn="ctr"/>
            <a:endParaRPr lang="pt-PT" sz="2000" b="1" dirty="0" smtClean="0">
              <a:solidFill>
                <a:schemeClr val="tx1"/>
              </a:solidFill>
            </a:endParaRPr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1400" b="1" dirty="0" smtClean="0">
              <a:solidFill>
                <a:schemeClr val="tx1"/>
              </a:solidFill>
            </a:endParaRPr>
          </a:p>
          <a:p>
            <a:pPr algn="ctr"/>
            <a:endParaRPr lang="pt-PT" sz="1400" b="1" dirty="0" smtClean="0">
              <a:solidFill>
                <a:schemeClr val="tx1"/>
              </a:solidFill>
            </a:endParaRPr>
          </a:p>
          <a:p>
            <a:pPr algn="ctr"/>
            <a:r>
              <a:rPr lang="pt-PT" sz="1400" b="1" dirty="0" smtClean="0"/>
              <a:t>PONTO DE SITUAÇÃO EM SINTESE SOBRE O SECTOR DE ENERGIA E AGUAS </a:t>
            </a:r>
            <a:endParaRPr lang="pt-PT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57166"/>
            <a:ext cx="1000132" cy="815027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8" y="0"/>
            <a:ext cx="1285852" cy="857256"/>
          </a:xfrm>
          <a:prstGeom prst="rect">
            <a:avLst/>
          </a:prstGeom>
        </p:spPr>
      </p:pic>
      <p:pic>
        <p:nvPicPr>
          <p:cNvPr id="6" name="Imagem 5" descr="C:\Users\ENERGIA E ÁGUAS\Documents\Cachoeira_Bing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7" y="2857496"/>
            <a:ext cx="4643471" cy="3214709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285728"/>
            <a:ext cx="1110373" cy="642942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2844" y="500042"/>
            <a:ext cx="888256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Para  acrescentar  ainda temos não</a:t>
            </a:r>
            <a:r>
              <a:rPr kumimoji="0" lang="pt-PT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menos importantes</a:t>
            </a:r>
            <a:r>
              <a:rPr kumimoji="0" lang="pt-PT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Necessidade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de ciclos de formação para operadores dos sistemas;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Vandalismo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das infra-estruturas de abastecimento de água e outros (chafarizes, cacimbas, lavandarias, pontos de águas,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etc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mau estado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técnico das redes de baixa tensão (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BT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) das cidades do Sumbe e Porto Amboim, </a:t>
            </a:r>
            <a:endParaRPr kumimoji="0" lang="pt-B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estado técnico geral de rede do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Wako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4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Kungo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que necessariamente requer um investimento a curto prazo para melhor rentabilidade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do sistema </a:t>
            </a:r>
            <a:r>
              <a:rPr lang="pt-BR" sz="2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eléctrico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local </a:t>
            </a:r>
            <a:endParaRPr kumimoji="0" lang="pt-BR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0" y="500043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Incremento de </a:t>
            </a:r>
            <a:r>
              <a:rPr lang="pt-BR" sz="28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acções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para o quinquenho a nivel  Sedes Municipais; </a:t>
            </a:r>
            <a:endParaRPr lang="pt-BR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Construção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de captações e sistemas adutores de água;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Modernização e construção de redes de abastecimento de água e drenagem de esgotos em aglomerados consolidados;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Elaboração de um Plano Provincial de Gestão de Resíduos.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Elaboração de Planos Municipais e Provincial de abastecimento de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Água</a:t>
            </a:r>
            <a:endParaRPr lang="pt-BR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t-P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0"/>
            <a:ext cx="1110373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785786" y="642918"/>
            <a:ext cx="7786742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u="sng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CONSTATAÇÔES</a:t>
            </a:r>
            <a:r>
              <a:rPr lang="pt-BR" sz="2000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pt-BR" sz="2000" b="1" u="sng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 </a:t>
            </a:r>
            <a:r>
              <a:rPr lang="pt-PT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desenvolvimento das actividades ao longo do período em questão teve como orientação, aquelas que são as opções estratégicas inscritas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no Plano de Desenvolvimento Nacional (</a:t>
            </a:r>
            <a:r>
              <a:rPr lang="pt-BR" sz="2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PND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) 2018-2022 e que se encontram devidamente incorporadas no Plano de Desenvolvimento Provincial (</a:t>
            </a:r>
            <a:r>
              <a:rPr lang="pt-BR" sz="2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PDP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) Cuanza Sul 2018-2022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pt-BR" sz="2400" b="1" u="sng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0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ENERGIA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Também, pudemos identificar que </a:t>
            </a:r>
            <a:r>
              <a:rPr lang="pt-BR" sz="2400" b="1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66,6%</a:t>
            </a:r>
            <a:r>
              <a:rPr lang="pt-BR" sz="2400" u="sng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das sedes Municipais são alimentados por grupos geradores com um regime de funcionamento de </a:t>
            </a:r>
            <a:r>
              <a:rPr lang="pt-BR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6h/dia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em média.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Nesta ordem de pensamento, também foi possível concluir que, </a:t>
            </a:r>
            <a:r>
              <a:rPr lang="pt-BR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84,9%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da população na província não tem acesso a energia eléctrica, sendo que a potência necessária para suprir a demanda na província é cerca de </a:t>
            </a:r>
            <a:r>
              <a:rPr lang="pt-BR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169,2 MW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b="1" u="sng" dirty="0" smtClean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 sector energético a nível da província, atingiu uma  taxa de </a:t>
            </a:r>
            <a:r>
              <a:rPr lang="pt-BR" sz="2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electrificação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de </a:t>
            </a:r>
            <a:r>
              <a:rPr lang="pt-BR" sz="24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15,1%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, sendo ainda </a:t>
            </a:r>
            <a:r>
              <a:rPr lang="pt-BR" sz="2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áquem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do índice desejado, pelo que, esforços deverão ser  empregues para melhoria do quadro </a:t>
            </a:r>
            <a:r>
              <a:rPr lang="pt-BR" sz="2400" dirty="0" err="1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actual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. </a:t>
            </a:r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285728"/>
            <a:ext cx="1110373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28662" y="1857364"/>
            <a:ext cx="7572428" cy="478634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pt-PT" sz="1800" b="1" dirty="0" smtClean="0">
                <a:solidFill>
                  <a:schemeClr val="tx1"/>
                </a:solidFill>
              </a:rPr>
              <a:t>REPÚBLICA DE ANGOLA</a:t>
            </a:r>
          </a:p>
          <a:p>
            <a:pPr algn="ctr"/>
            <a:r>
              <a:rPr lang="pt-PT" sz="1800" b="1" dirty="0" smtClean="0">
                <a:solidFill>
                  <a:schemeClr val="tx1"/>
                </a:solidFill>
              </a:rPr>
              <a:t>GOVERNO PROVINCIAL DO CUANZA-SUL</a:t>
            </a:r>
          </a:p>
          <a:p>
            <a:pPr algn="ctr"/>
            <a:r>
              <a:rPr lang="pt-PT" sz="10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MUITO </a:t>
            </a:r>
            <a:r>
              <a:rPr lang="pt-PT" sz="10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OBRIGADO</a:t>
            </a:r>
            <a:endParaRPr lang="pt-PT" sz="10900" b="1" dirty="0" smtClean="0">
              <a:solidFill>
                <a:schemeClr val="tx1"/>
              </a:solidFill>
            </a:endParaRPr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endParaRPr lang="pt-PT" sz="2400" b="1" dirty="0" smtClean="0"/>
          </a:p>
          <a:p>
            <a:pPr algn="ctr"/>
            <a:r>
              <a:rPr lang="pt-PT" sz="2400" b="1" dirty="0" smtClean="0"/>
              <a:t/>
            </a:r>
            <a:br>
              <a:rPr lang="pt-PT" sz="2400" b="1" dirty="0" smtClean="0"/>
            </a:br>
            <a:endParaRPr lang="pt-PT" sz="2000" b="1" dirty="0" smtClean="0"/>
          </a:p>
          <a:p>
            <a:pPr algn="ctr"/>
            <a:r>
              <a:rPr lang="pt-PT" sz="2500" b="1" dirty="0" smtClean="0"/>
              <a:t>GABINETE PROVINCIAL DE INFRAS-ESTRUTURAS E SERVIÇOS TÉCNICOS</a:t>
            </a:r>
            <a:endParaRPr lang="pt-PT" sz="25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714356"/>
            <a:ext cx="1148708" cy="936104"/>
          </a:xfrm>
          <a:prstGeom prst="rect">
            <a:avLst/>
          </a:prstGeom>
          <a:noFill/>
        </p:spPr>
      </p:pic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285728"/>
            <a:ext cx="1110373" cy="64294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000372"/>
            <a:ext cx="607223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Indice</a:t>
            </a:r>
            <a:br>
              <a:rPr lang="pt-PT" dirty="0" smtClean="0"/>
            </a:br>
            <a:r>
              <a:rPr lang="pt-PT" dirty="0" smtClean="0"/>
              <a:t>    </a:t>
            </a:r>
            <a:r>
              <a:rPr lang="pt-PT" sz="3600" dirty="0" smtClean="0"/>
              <a:t>Introdução</a:t>
            </a:r>
            <a:endParaRPr lang="pt-PT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PT" sz="3200" dirty="0" smtClean="0"/>
              <a:t>Sector das águas</a:t>
            </a:r>
          </a:p>
          <a:p>
            <a:pPr>
              <a:buNone/>
            </a:pPr>
            <a:r>
              <a:rPr lang="pt-PT" sz="2400" dirty="0" smtClean="0"/>
              <a:t>- Programa de intervenções profundas as sedes Municipais</a:t>
            </a:r>
          </a:p>
          <a:p>
            <a:pPr>
              <a:buNone/>
            </a:pPr>
            <a:r>
              <a:rPr lang="pt-PT" sz="2400" dirty="0" smtClean="0"/>
              <a:t>Programa águas para todos</a:t>
            </a:r>
          </a:p>
          <a:p>
            <a:pPr>
              <a:buFont typeface="Wingdings" pitchFamily="2" charset="2"/>
              <a:buChar char="Ø"/>
            </a:pPr>
            <a:r>
              <a:rPr lang="pt-PT" sz="3200" dirty="0" smtClean="0"/>
              <a:t>Sector de </a:t>
            </a:r>
            <a:r>
              <a:rPr lang="pt-PT" sz="3200" dirty="0" smtClean="0"/>
              <a:t>energias </a:t>
            </a:r>
            <a:endParaRPr lang="pt-PT" sz="3200" dirty="0" smtClean="0"/>
          </a:p>
          <a:p>
            <a:pPr>
              <a:buNone/>
            </a:pPr>
            <a:r>
              <a:rPr lang="pt-PT" sz="2400" dirty="0" smtClean="0"/>
              <a:t>- </a:t>
            </a:r>
            <a:r>
              <a:rPr lang="pt-PT" sz="2400" dirty="0" smtClean="0"/>
              <a:t>Produção de emergencia</a:t>
            </a:r>
          </a:p>
          <a:p>
            <a:pPr>
              <a:buNone/>
            </a:pPr>
            <a:r>
              <a:rPr lang="pt-PT" sz="2400" dirty="0" smtClean="0"/>
              <a:t>- Distribuição de energia</a:t>
            </a:r>
          </a:p>
          <a:p>
            <a:pPr>
              <a:buNone/>
            </a:pPr>
            <a:r>
              <a:rPr lang="pt-PT" sz="2400" dirty="0" smtClean="0"/>
              <a:t>- Constrangimentos</a:t>
            </a:r>
          </a:p>
          <a:p>
            <a:pPr>
              <a:buNone/>
            </a:pPr>
            <a:r>
              <a:rPr lang="pt-PT" sz="2400" dirty="0" smtClean="0"/>
              <a:t>- Constatações</a:t>
            </a:r>
            <a:endParaRPr lang="pt-PT" sz="2400" dirty="0" smtClean="0"/>
          </a:p>
          <a:p>
            <a:pPr>
              <a:buNone/>
            </a:pPr>
            <a:endParaRPr lang="pt-PT" sz="2400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285728"/>
            <a:ext cx="1110373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6" y="642918"/>
            <a:ext cx="8143932" cy="627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pt-PT" sz="2800" b="1" dirty="0" smtClean="0" bmk="_Toc503526043">
                <a:latin typeface="Arial" pitchFamily="34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pt-PT" sz="28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NTRODUÇÃO</a:t>
            </a:r>
            <a:endParaRPr lang="pt-PT" sz="28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A energia e a água são recursos transversais que constituem </a:t>
            </a:r>
            <a:r>
              <a:rPr lang="pt-BR" sz="2400" dirty="0" err="1" smtClean="0">
                <a:latin typeface="Arial" pitchFamily="34" charset="0"/>
                <a:ea typeface="Calibri" pitchFamily="34" charset="0"/>
                <a:cs typeface="Calibri" pitchFamily="34" charset="0"/>
              </a:rPr>
              <a:t>factores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essenciais para o desenvolvimento da </a:t>
            </a:r>
            <a:r>
              <a:rPr lang="pt-BR" sz="2400" dirty="0" err="1" smtClean="0">
                <a:latin typeface="Arial" pitchFamily="34" charset="0"/>
                <a:ea typeface="Calibri" pitchFamily="34" charset="0"/>
                <a:cs typeface="Calibri" pitchFamily="34" charset="0"/>
              </a:rPr>
              <a:t>económia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, em aspectos tão distintos, a produção e a exportação de energia hidroelétrica, a sustentação da produção agrícola, pecuária, florestal, industrial, mineira e a promoção da oferta turística e de </a:t>
            </a:r>
            <a:r>
              <a:rPr lang="pt-BR" sz="2400" dirty="0" err="1" smtClean="0">
                <a:latin typeface="Arial" pitchFamily="34" charset="0"/>
                <a:ea typeface="Calibri" pitchFamily="34" charset="0"/>
                <a:cs typeface="Calibri" pitchFamily="34" charset="0"/>
              </a:rPr>
              <a:t>actividades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Calibri" pitchFamily="34" charset="0"/>
              </a:rPr>
              <a:t> de recreação e lazer.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ahoma" pitchFamily="34" charset="0"/>
              </a:rPr>
              <a:t> tendo assim como meta a elevação dos </a:t>
            </a:r>
            <a:r>
              <a:rPr lang="pt-BR" sz="2400" b="1" dirty="0" smtClean="0">
                <a:latin typeface="Arial" pitchFamily="34" charset="0"/>
                <a:ea typeface="Calibri" pitchFamily="34" charset="0"/>
                <a:cs typeface="Tahoma" pitchFamily="34" charset="0"/>
              </a:rPr>
              <a:t>índices de desenvolvimento humano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ahoma" pitchFamily="34" charset="0"/>
              </a:rPr>
              <a:t>, que se consubstanciam na </a:t>
            </a:r>
            <a:r>
              <a:rPr lang="pt-BR" sz="2400" b="1" dirty="0" smtClean="0">
                <a:latin typeface="Arial" pitchFamily="34" charset="0"/>
                <a:ea typeface="Calibri" pitchFamily="34" charset="0"/>
                <a:cs typeface="Tahoma" pitchFamily="34" charset="0"/>
              </a:rPr>
              <a:t>valorização da pessoa humana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ahoma" pitchFamily="34" charset="0"/>
              </a:rPr>
              <a:t> conforme é expressado nos objetivos específicos da </a:t>
            </a:r>
            <a:r>
              <a:rPr lang="pt-BR" sz="2400" b="1" dirty="0" smtClean="0">
                <a:latin typeface="Arial" pitchFamily="34" charset="0"/>
                <a:ea typeface="Calibri" pitchFamily="34" charset="0"/>
                <a:cs typeface="Tahoma" pitchFamily="34" charset="0"/>
              </a:rPr>
              <a:t>Estratégia ANGOLA 2025</a:t>
            </a:r>
            <a:r>
              <a:rPr lang="pt-BR" sz="2400" dirty="0" smtClean="0">
                <a:latin typeface="Arial" pitchFamily="34" charset="0"/>
                <a:ea typeface="Calibri" pitchFamily="34" charset="0"/>
                <a:cs typeface="Tahoma" pitchFamily="34" charset="0"/>
              </a:rPr>
              <a:t>, apresentados em 2002 pelo Ministério do Plano, que visam assegurar a inserção competitiva no contexto Mundial e Africano, tornando Angola um país bom para se viver, e sendo o Cuanza Sul uma parte integrante.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142852"/>
            <a:ext cx="1110373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PT" sz="1200" dirty="0" smtClean="0"/>
              <a:t/>
            </a:r>
            <a:br>
              <a:rPr lang="pt-PT" sz="1200" dirty="0" smtClean="0"/>
            </a:br>
            <a:endParaRPr lang="pt-PT" sz="1200" dirty="0"/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000792"/>
          </a:xfrm>
        </p:spPr>
        <p:txBody>
          <a:bodyPr>
            <a:noAutofit/>
          </a:bodyPr>
          <a:lstStyle/>
          <a:p>
            <a:r>
              <a:rPr lang="pt-BR" sz="2800" b="1" u="sng" dirty="0" smtClean="0"/>
              <a:t>SECTOR DE ÁGUAS</a:t>
            </a:r>
          </a:p>
          <a:p>
            <a:r>
              <a:rPr lang="pt-BR" sz="2800" dirty="0" smtClean="0"/>
              <a:t>Programa de intervenções profundas às  sedes Municipais (Âmbito Central)</a:t>
            </a:r>
          </a:p>
          <a:p>
            <a:pPr>
              <a:buNone/>
            </a:pPr>
            <a:r>
              <a:rPr lang="pt-BR" sz="2800" dirty="0" smtClean="0"/>
              <a:t>- De realçar que em todos  os Município(</a:t>
            </a:r>
            <a:r>
              <a:rPr lang="pt-BR" sz="2800" dirty="0" err="1" smtClean="0"/>
              <a:t>Excepto</a:t>
            </a:r>
            <a:r>
              <a:rPr lang="pt-BR" sz="2800" dirty="0" smtClean="0"/>
              <a:t> Sumbe) apresentam o mesmo cenário:</a:t>
            </a:r>
          </a:p>
          <a:p>
            <a:pPr>
              <a:buNone/>
            </a:pPr>
            <a:r>
              <a:rPr lang="pt-BR" sz="2800" dirty="0" smtClean="0"/>
              <a:t>- Alguns iniciados em 2012, agora </a:t>
            </a:r>
            <a:r>
              <a:rPr lang="pt-BR" sz="2800" dirty="0" err="1" smtClean="0"/>
              <a:t>paralizados</a:t>
            </a:r>
            <a:r>
              <a:rPr lang="pt-BR" sz="2800" dirty="0" smtClean="0"/>
              <a:t>;</a:t>
            </a:r>
          </a:p>
          <a:p>
            <a:pPr>
              <a:buNone/>
            </a:pPr>
            <a:r>
              <a:rPr lang="pt-BR" sz="2800" dirty="0" smtClean="0"/>
              <a:t>- Down payament, aguardando pagamento;</a:t>
            </a:r>
          </a:p>
          <a:p>
            <a:pPr>
              <a:buNone/>
            </a:pPr>
            <a:r>
              <a:rPr lang="pt-BR" sz="2800" dirty="0" smtClean="0"/>
              <a:t>- Cabimentado no </a:t>
            </a:r>
            <a:r>
              <a:rPr lang="pt-BR" sz="2800" dirty="0" err="1" smtClean="0"/>
              <a:t>ROT</a:t>
            </a:r>
            <a:r>
              <a:rPr lang="pt-BR" sz="2800" dirty="0" smtClean="0"/>
              <a:t>;</a:t>
            </a:r>
          </a:p>
          <a:p>
            <a:pPr>
              <a:buNone/>
            </a:pPr>
            <a:r>
              <a:rPr lang="pt-BR" sz="2800" dirty="0" smtClean="0"/>
              <a:t> outros aguardando disponibilidade financeira;</a:t>
            </a:r>
          </a:p>
          <a:p>
            <a:pPr>
              <a:buNone/>
            </a:pPr>
            <a:r>
              <a:rPr lang="pt-BR" sz="2800" dirty="0" smtClean="0"/>
              <a:t>que após a sua conclusão resolverão os problemas de abastecimento de água a nível da província. </a:t>
            </a:r>
            <a:endParaRPr lang="pt-PT" sz="2800" dirty="0" smtClean="0"/>
          </a:p>
          <a:p>
            <a:endParaRPr lang="pt-PT" sz="2800" dirty="0" smtClean="0"/>
          </a:p>
          <a:p>
            <a:pPr lvl="1" algn="ctr">
              <a:buNone/>
            </a:pPr>
            <a:endParaRPr lang="pt-PT" sz="3200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285728"/>
            <a:ext cx="1110373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97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rtl="0">
              <a:spcBef>
                <a:spcPct val="0"/>
              </a:spcBef>
            </a:pPr>
            <a:r>
              <a:rPr lang="pt-PT" sz="3200" b="1" cap="small" dirty="0" smtClean="0"/>
              <a:t>Programa Água para Todos</a:t>
            </a:r>
            <a:br>
              <a:rPr lang="pt-PT" sz="3200" b="1" cap="small" dirty="0" smtClean="0"/>
            </a:br>
            <a:endParaRPr lang="pt-PT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dirty="0" smtClean="0"/>
              <a:t>O Programa Água Para Todos constituiu um dos pilares de governação do antigo Executivo, e também apresenta-se viável para o </a:t>
            </a:r>
            <a:r>
              <a:rPr lang="pt-BR" sz="2800" dirty="0" err="1" smtClean="0"/>
              <a:t>actual</a:t>
            </a:r>
            <a:r>
              <a:rPr lang="pt-BR" sz="2800" dirty="0" smtClean="0"/>
              <a:t> consulado, visto que com esta ferramenta política foi possível levar a água potável as zonas mais recônditas da nossa província.</a:t>
            </a:r>
          </a:p>
          <a:p>
            <a:r>
              <a:rPr lang="pt-BR" sz="2800" dirty="0" smtClean="0"/>
              <a:t>Fora das sedes temos 58 intervenções da Mitrelli, coordenado pela DNA, sistemas de furos estes à cargo do Governo da Província e outros de âmbito Municipais.</a:t>
            </a:r>
            <a:endParaRPr lang="pt-PT" sz="2800" dirty="0" smtClean="0"/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285728"/>
            <a:ext cx="1110373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pt-PT" sz="4000" dirty="0" smtClean="0"/>
              <a:t>Estado actual de algunas PSA</a:t>
            </a:r>
            <a:endParaRPr lang="pt-PT" sz="4000" dirty="0"/>
          </a:p>
        </p:txBody>
      </p:sp>
      <p:pic>
        <p:nvPicPr>
          <p:cNvPr id="2050" name="Picture 2" descr="C:\Users\hp_\Desktop\amboin agu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857364"/>
            <a:ext cx="4071966" cy="3840507"/>
          </a:xfrm>
          <a:prstGeom prst="rect">
            <a:avLst/>
          </a:prstGeom>
          <a:noFill/>
        </p:spPr>
      </p:pic>
      <p:pic>
        <p:nvPicPr>
          <p:cNvPr id="2051" name="Picture 3" descr="C:\Users\hp_\Desktop\quilenda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266479" cy="3571900"/>
          </a:xfrm>
          <a:prstGeom prst="rect">
            <a:avLst/>
          </a:prstGeom>
          <a:noFill/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357158" y="6215042"/>
            <a:ext cx="4071966" cy="642958"/>
          </a:xfrm>
          <a:prstGeom prst="rect">
            <a:avLst/>
          </a:prstGeom>
        </p:spPr>
        <p:txBody>
          <a:bodyPr vert="horz" lIns="0" rIns="0" bIns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Sistema de captação na sede 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Amboim ( Gabela)</a:t>
            </a:r>
            <a:r>
              <a:rPr kumimoji="0" lang="pt-PT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714876" y="5715000"/>
            <a:ext cx="4214842" cy="714396"/>
          </a:xfrm>
          <a:prstGeom prst="rect">
            <a:avLst/>
          </a:prstGeom>
        </p:spPr>
        <p:txBody>
          <a:bodyPr vert="horz" lIns="0" rIns="0" bIns="0" anchor="b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Sistema de captação no Municipio sede da Quilenda</a:t>
            </a:r>
            <a:endParaRPr kumimoji="0" lang="pt-PT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285728"/>
            <a:ext cx="1110373" cy="6429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000792"/>
          </a:xfrm>
        </p:spPr>
        <p:txBody>
          <a:bodyPr>
            <a:normAutofit/>
          </a:bodyPr>
          <a:lstStyle/>
          <a:p>
            <a:pPr marL="171450" indent="-171450" algn="l"/>
            <a:endParaRPr lang="pt-PT" sz="1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P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t-PT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786478"/>
          </a:xfrm>
        </p:spPr>
        <p:txBody>
          <a:bodyPr>
            <a:normAutofit fontScale="92500" lnSpcReduction="10000"/>
          </a:bodyPr>
          <a:lstStyle/>
          <a:p>
            <a:r>
              <a:rPr lang="pt-BR" sz="2800" u="sng" dirty="0" smtClean="0"/>
              <a:t>SETOR </a:t>
            </a:r>
            <a:r>
              <a:rPr lang="pt-BR" sz="2800" u="sng" dirty="0" smtClean="0"/>
              <a:t>ENERGÉTICO</a:t>
            </a:r>
          </a:p>
          <a:p>
            <a:pPr>
              <a:buNone/>
            </a:pPr>
            <a:endParaRPr lang="pt-PT" sz="2800" dirty="0" smtClean="0"/>
          </a:p>
          <a:p>
            <a:r>
              <a:rPr lang="pt-BR" sz="2800" dirty="0" smtClean="0"/>
              <a:t>No sector energético, é notável as </a:t>
            </a:r>
            <a:r>
              <a:rPr lang="pt-BR" sz="2800" dirty="0" err="1" smtClean="0"/>
              <a:t>acções</a:t>
            </a:r>
            <a:r>
              <a:rPr lang="pt-BR" sz="2800" dirty="0" smtClean="0"/>
              <a:t> das entidades afim, que tem sob sua responsabilidade a produção de emergência, transporte, distribuição e comercialização de energia eléctrica nas cidades do Sumbe, Porto Amboim, Gabela e Calulo.</a:t>
            </a:r>
            <a:r>
              <a:rPr lang="pt-BR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pt-PT" sz="2800" dirty="0" smtClean="0"/>
              <a:t>As Administrações Municipais têm como tarefa, a garantia do fornecimento de energia através das fontes alternativas de produção de energia eléctrica, onde o sistema Norte  ainda nao chegou</a:t>
            </a:r>
            <a:r>
              <a:rPr lang="pt-PT" sz="2800" dirty="0" smtClean="0"/>
              <a:t>.</a:t>
            </a:r>
          </a:p>
          <a:p>
            <a:r>
              <a:rPr lang="pt-PT" sz="2800" dirty="0" smtClean="0"/>
              <a:t>De ressaltar ainda o inicio dos trabalhos na cidade do Sumbe, da empresa LTP, e que se extenderá por toda a provincia.</a:t>
            </a:r>
            <a:endParaRPr lang="pt-BR" sz="2800" dirty="0" smtClean="0"/>
          </a:p>
          <a:p>
            <a:pPr>
              <a:buNone/>
            </a:pPr>
            <a:endParaRPr lang="pt-PT" sz="2800" dirty="0" smtClean="0"/>
          </a:p>
          <a:p>
            <a:endParaRPr lang="pt-PT" dirty="0"/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285728"/>
            <a:ext cx="1110373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30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>
            <a:normAutofit fontScale="40000" lnSpcReduction="20000"/>
          </a:bodyPr>
          <a:lstStyle/>
          <a:p>
            <a:pPr lvl="1" algn="ctr"/>
            <a:r>
              <a:rPr lang="pt-PT" sz="6000" b="1" u="sng" cap="small" dirty="0" smtClean="0"/>
              <a:t>Distribuição </a:t>
            </a:r>
            <a:r>
              <a:rPr lang="pt-PT" sz="6000" b="1" u="sng" cap="small" dirty="0" smtClean="0"/>
              <a:t>de </a:t>
            </a:r>
            <a:r>
              <a:rPr lang="pt-PT" sz="6000" b="1" u="sng" cap="small" dirty="0" smtClean="0"/>
              <a:t>Energia</a:t>
            </a:r>
          </a:p>
          <a:p>
            <a:pPr lvl="1" algn="ctr">
              <a:buNone/>
            </a:pPr>
            <a:endParaRPr lang="pt-PT" sz="6000" b="1" u="sng" cap="small" dirty="0" smtClean="0"/>
          </a:p>
          <a:p>
            <a:r>
              <a:rPr lang="pt-BR" sz="6000" dirty="0" smtClean="0"/>
              <a:t>O Sistema Norte (Cambambe) é a fornecedora de energia eléctrica as cidades do Sumbe, Porto Amboim, Gabela e Calulo. Na capital da província, </a:t>
            </a:r>
            <a:r>
              <a:rPr lang="pt-BR" sz="6000" b="1" dirty="0" smtClean="0"/>
              <a:t>Sumbe</a:t>
            </a:r>
            <a:r>
              <a:rPr lang="pt-BR" sz="6000" dirty="0" smtClean="0"/>
              <a:t>,</a:t>
            </a:r>
            <a:r>
              <a:rPr lang="pt-BR" sz="6000" b="1" dirty="0" smtClean="0"/>
              <a:t> </a:t>
            </a:r>
            <a:r>
              <a:rPr lang="pt-BR" sz="6000" dirty="0" smtClean="0"/>
              <a:t>a distribuição em média tensão é feita a </a:t>
            </a:r>
            <a:r>
              <a:rPr lang="pt-BR" sz="6000" b="1" dirty="0" smtClean="0"/>
              <a:t>30 KV</a:t>
            </a:r>
            <a:r>
              <a:rPr lang="pt-BR" sz="6000" dirty="0" smtClean="0"/>
              <a:t>, nível de tensão assegurada pela Subestação do Alto Chingo I.</a:t>
            </a:r>
            <a:endParaRPr lang="pt-PT" sz="6000" dirty="0" smtClean="0"/>
          </a:p>
          <a:p>
            <a:r>
              <a:rPr lang="pt-BR" sz="6000" dirty="0" smtClean="0"/>
              <a:t>Na cidade do </a:t>
            </a:r>
            <a:r>
              <a:rPr lang="pt-BR" sz="6000" b="1" dirty="0" smtClean="0"/>
              <a:t>Porto Amboim</a:t>
            </a:r>
            <a:r>
              <a:rPr lang="pt-BR" sz="6000" dirty="0" smtClean="0"/>
              <a:t>, a rede em média tensão é explorada a </a:t>
            </a:r>
            <a:r>
              <a:rPr lang="pt-BR" sz="6000" b="1" dirty="0" smtClean="0"/>
              <a:t>30 KV</a:t>
            </a:r>
            <a:r>
              <a:rPr lang="pt-BR" sz="6000" dirty="0" smtClean="0"/>
              <a:t> e o fornecimento de energia eléctrica á cidade é assegurada pela subestação da Kazua.</a:t>
            </a:r>
            <a:endParaRPr lang="pt-PT" sz="6000" dirty="0" smtClean="0"/>
          </a:p>
          <a:p>
            <a:r>
              <a:rPr lang="pt-BR" sz="6000" dirty="0" smtClean="0"/>
              <a:t>Relativamente, a cidade da </a:t>
            </a:r>
            <a:r>
              <a:rPr lang="pt-BR" sz="6000" b="1" dirty="0" smtClean="0"/>
              <a:t>Gabela,</a:t>
            </a:r>
            <a:r>
              <a:rPr lang="pt-BR" sz="6000" dirty="0" smtClean="0"/>
              <a:t> a distribuição em média tensão é feita a </a:t>
            </a:r>
            <a:r>
              <a:rPr lang="pt-BR" sz="6000" b="1" dirty="0" smtClean="0"/>
              <a:t>30 KV</a:t>
            </a:r>
            <a:r>
              <a:rPr lang="pt-BR" sz="6000" dirty="0" smtClean="0"/>
              <a:t>, nível assegurada pela subestação da Gabela.</a:t>
            </a:r>
            <a:endParaRPr lang="pt-PT" sz="6000" dirty="0" smtClean="0"/>
          </a:p>
          <a:p>
            <a:r>
              <a:rPr lang="pt-BR" sz="6000" dirty="0" smtClean="0"/>
              <a:t>Com relação ao </a:t>
            </a:r>
            <a:r>
              <a:rPr lang="pt-BR" sz="6000" b="1" dirty="0" smtClean="0"/>
              <a:t>Libolo</a:t>
            </a:r>
            <a:r>
              <a:rPr lang="pt-BR" sz="6000" dirty="0" smtClean="0"/>
              <a:t> a distribuição em média tensão é feita directamente a </a:t>
            </a:r>
            <a:r>
              <a:rPr lang="pt-BR" sz="6000" b="1" dirty="0" smtClean="0"/>
              <a:t>30 KV</a:t>
            </a:r>
            <a:r>
              <a:rPr lang="pt-BR" sz="6000" dirty="0" smtClean="0"/>
              <a:t> sem recurso a qualquer subestação, enquanto que na cidade do </a:t>
            </a:r>
            <a:r>
              <a:rPr lang="pt-BR" sz="6000" b="1" dirty="0" smtClean="0"/>
              <a:t>Wako Kungo</a:t>
            </a:r>
            <a:r>
              <a:rPr lang="pt-BR" sz="6000" dirty="0" smtClean="0"/>
              <a:t> a distribuição em média tensão é feita a </a:t>
            </a:r>
            <a:r>
              <a:rPr lang="pt-BR" sz="6000" b="1" dirty="0" smtClean="0"/>
              <a:t>6,6 KV</a:t>
            </a:r>
            <a:r>
              <a:rPr lang="pt-BR" sz="6000" dirty="0" smtClean="0"/>
              <a:t> ( fonte térmica, por grupos geradores assegurado pela ENDE).</a:t>
            </a:r>
            <a:endParaRPr lang="pt-PT" sz="6000" dirty="0" smtClean="0"/>
          </a:p>
          <a:p>
            <a:endParaRPr lang="pt-PT" dirty="0"/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285728"/>
            <a:ext cx="1110373" cy="642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996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ângulo 5"/>
          <p:cNvSpPr/>
          <p:nvPr/>
        </p:nvSpPr>
        <p:spPr>
          <a:xfrm>
            <a:off x="571472" y="571480"/>
            <a:ext cx="7786742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t-PT" sz="2800" b="1" dirty="0" smtClean="0" bmk="_Toc520377063">
                <a:latin typeface="Calibri" pitchFamily="34" charset="0"/>
                <a:cs typeface="Arial" pitchFamily="34" charset="0"/>
              </a:rPr>
              <a:t>CONSTRANGIMENTOS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PT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Considerando </a:t>
            </a:r>
            <a:r>
              <a:rPr lang="pt-PT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o quadro económico-financeiro que atravessa o nosso país, as cabimentações financeiras que têm como suporte o Orçamento Geral do Estado, registaram uma enorme queda, tendo </a:t>
            </a:r>
            <a:r>
              <a:rPr lang="pt-PT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resultado na </a:t>
            </a:r>
            <a:r>
              <a:rPr lang="pt-PT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paralisação </a:t>
            </a:r>
            <a:r>
              <a:rPr lang="pt-PT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dos </a:t>
            </a:r>
            <a:r>
              <a:rPr lang="pt-PT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projectos, e em alguns casos a anulação dos mesmos independentemente da extrema prioridade dos </a:t>
            </a:r>
            <a:r>
              <a:rPr lang="pt-PT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mesmos;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Inexistência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de centrais de emergência para suportar a demanda de consumo das cidades do Sumbe, Porto Amboim, Gabela e Calulo, sempre que temos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indisponíbilidade no </a:t>
            </a:r>
            <a:r>
              <a:rPr lang="pt-BR" sz="2800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sistema de produção ou transporte de Energia;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pt-P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26EACB2-BCF1-49B5-8B7B-A5EF100B15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627" y="285728"/>
            <a:ext cx="1110373" cy="64294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1126</TotalTime>
  <Words>996</Words>
  <Application>Microsoft Office PowerPoint</Application>
  <PresentationFormat>Apresentação na tela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Fluxo</vt:lpstr>
      <vt:lpstr>Slide 1</vt:lpstr>
      <vt:lpstr>Indice     Introdução</vt:lpstr>
      <vt:lpstr>Slide 3</vt:lpstr>
      <vt:lpstr> </vt:lpstr>
      <vt:lpstr>Programa Água para Todos </vt:lpstr>
      <vt:lpstr>Estado actual de algunas PSA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Osvaldo</dc:creator>
  <cp:lastModifiedBy>hp_</cp:lastModifiedBy>
  <cp:revision>546</cp:revision>
  <cp:lastPrinted>2018-08-08T15:22:00Z</cp:lastPrinted>
  <dcterms:created xsi:type="dcterms:W3CDTF">2018-08-08T11:18:56Z</dcterms:created>
  <dcterms:modified xsi:type="dcterms:W3CDTF">2018-08-28T10:05:45Z</dcterms:modified>
</cp:coreProperties>
</file>