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6" r:id="rId2"/>
    <p:sldId id="295" r:id="rId3"/>
    <p:sldId id="256" r:id="rId4"/>
    <p:sldId id="274" r:id="rId5"/>
    <p:sldId id="307" r:id="rId6"/>
    <p:sldId id="306" r:id="rId7"/>
    <p:sldId id="308" r:id="rId8"/>
    <p:sldId id="279" r:id="rId9"/>
    <p:sldId id="309" r:id="rId10"/>
    <p:sldId id="277" r:id="rId11"/>
    <p:sldId id="273" r:id="rId12"/>
    <p:sldId id="310" r:id="rId13"/>
    <p:sldId id="264" r:id="rId14"/>
    <p:sldId id="269" r:id="rId15"/>
    <p:sldId id="319" r:id="rId16"/>
  </p:sldIdLst>
  <p:sldSz cx="12192000" cy="6858000"/>
  <p:notesSz cx="6858000" cy="9144000"/>
  <p:defaultTextStyle>
    <a:defPPr>
      <a:defRPr lang="en-US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-2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Editar os estilos de texto do Modelo Global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Segundo nível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Terceiro nível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Quarto nível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pt-PT" altLang="x-none" sz="1200" strike="noStrike" noProof="1" dirty="0">
                <a:latin typeface="Calibri" panose="020F0502020204030204" pitchFamily="34" charset="0"/>
                <a:ea typeface="+mn-ea"/>
                <a:cs typeface="+mn-cs"/>
              </a:rPr>
              <a:t>‹nº›</a:t>
            </a:fld>
            <a:endParaRPr lang="pt-PT" altLang="x-none" sz="1200" strike="noStrike" noProof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602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32770" name="Text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lIns="91440" tIns="45720" rIns="91440" bIns="45720" anchor="t"/>
          <a:lstStyle/>
          <a:p>
            <a:pPr lvl="0"/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Freeform 6"/>
          <p:cNvSpPr/>
          <p:nvPr/>
        </p:nvSpPr>
        <p:spPr>
          <a:xfrm>
            <a:off x="0" y="4324350"/>
            <a:ext cx="1744663" cy="777875"/>
          </a:xfrm>
          <a:custGeom>
            <a:avLst/>
            <a:gdLst/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0" y="0"/>
              </a:cxn>
              <a:cxn ang="0">
                <a:pos x="0" y="2147483647"/>
              </a:cxn>
              <a:cxn ang="0">
                <a:pos x="2147483647" y="2147483647"/>
              </a:cxn>
            </a:cxnLst>
            <a:rect l="0" t="0" r="0" b="0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pt-PT" strike="noStrike" noProof="1"/>
              <a:t>Clique para editar o estilo de subtítulo do Modelo Global</a:t>
            </a:r>
            <a:endParaRPr lang="en-US" strike="noStrike" noProof="1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20BEEF7-3452-4289-8065-5E334B6CBCDC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529138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3" name="Freeform 11"/>
          <p:cNvSpPr/>
          <p:nvPr/>
        </p:nvSpPr>
        <p:spPr>
          <a:xfrm flipV="1">
            <a:off x="-4762" y="31781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831E33C-DB0E-4156-A644-D98A4C024D2E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324485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7" name="Freeform 11"/>
          <p:cNvSpPr/>
          <p:nvPr/>
        </p:nvSpPr>
        <p:spPr>
          <a:xfrm flipV="1">
            <a:off x="-4762" y="31781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Box 13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“</a:t>
            </a:r>
          </a:p>
        </p:txBody>
      </p:sp>
      <p:sp>
        <p:nvSpPr>
          <p:cNvPr id="36" name="TextBox 14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AB5BA8E-614B-4181-BC52-D7370A0092EA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324485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1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9E71D5F-056E-4429-9BE7-60A6631ED0A1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5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Box 1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“</a:t>
            </a:r>
          </a:p>
        </p:txBody>
      </p:sp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+mn-ea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7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5F5DCF9-6316-41EF-9DA8-CDEF2E86C955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9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9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4514217-273A-47AB-A91C-32D30437A28A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3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D6A8FCE-AB5B-44A6-BA89-C6C3A5121342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7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D6814CD-03EE-4B6A-8A4B-62365C5B29CB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170D60-B144-4150-B969-C5588FE9463E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Freeform 11"/>
          <p:cNvSpPr/>
          <p:nvPr/>
        </p:nvSpPr>
        <p:spPr>
          <a:xfrm flipV="1">
            <a:off x="-4762" y="31781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15C0194-8712-4E57-B73D-1918C361874D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324485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9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1901D6F-5142-4D26-8DB9-B7503AA5F78F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35" name="Date Placeholder 6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43F25B6-C7BA-48A2-B654-58883945E295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5" name="Date Placeholder 2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97395A7-AF4F-44CD-A8BD-8950BB223AF7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5" name="Date Placeholder 1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3C9DD8-048F-44EE-9D5E-FAAAD20C2308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5" name="Freeform 11"/>
          <p:cNvSpPr/>
          <p:nvPr/>
        </p:nvSpPr>
        <p:spPr>
          <a:xfrm flipV="1">
            <a:off x="-4762" y="71437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 fontAlgn="base"/>
            <a:r>
              <a:rPr lang="pt-PT" strike="noStrike" noProof="1"/>
              <a:t>Editar os estilos de texto do Modelo Global</a:t>
            </a:r>
          </a:p>
          <a:p>
            <a:pPr lvl="1" fontAlgn="base"/>
            <a:r>
              <a:rPr lang="pt-PT" strike="noStrike" noProof="1"/>
              <a:t>Segundo nível</a:t>
            </a:r>
          </a:p>
          <a:p>
            <a:pPr lvl="2" fontAlgn="base"/>
            <a:r>
              <a:rPr lang="pt-PT" strike="noStrike" noProof="1"/>
              <a:t>Terceiro nível</a:t>
            </a:r>
          </a:p>
          <a:p>
            <a:pPr lvl="3" fontAlgn="base"/>
            <a:r>
              <a:rPr lang="pt-PT" strike="noStrike" noProof="1"/>
              <a:t>Quarto nível</a:t>
            </a:r>
          </a:p>
          <a:p>
            <a:pPr lvl="4" fontAlgn="base"/>
            <a:r>
              <a:rPr lang="pt-PT" strike="noStrike" noProof="1"/>
              <a:t>Quinto nível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050BF92-5DBE-4DB7-9370-E8EAA4DDB60E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9" name="Freeform 11"/>
          <p:cNvSpPr/>
          <p:nvPr/>
        </p:nvSpPr>
        <p:spPr>
          <a:xfrm flipV="1">
            <a:off x="-4762" y="4911725"/>
            <a:ext cx="1589087" cy="508000"/>
          </a:xfrm>
          <a:custGeom>
            <a:avLst/>
            <a:gdLst/>
            <a:ahLst/>
            <a:cxnLst>
              <a:cxn ang="0">
                <a:pos x="2147483647" y="616285229"/>
              </a:cxn>
              <a:cxn ang="0">
                <a:pos x="2147483647" y="24645112"/>
              </a:cxn>
              <a:cxn ang="0">
                <a:pos x="2147483647" y="12322556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0" y="9176766"/>
              </a:cxn>
              <a:cxn ang="0">
                <a:pos x="126842489" y="1310965120"/>
              </a:cxn>
              <a:cxn ang="0">
                <a:pos x="2147483647" y="1306508334"/>
              </a:cxn>
              <a:cxn ang="0">
                <a:pos x="2147483647" y="1306508334"/>
              </a:cxn>
              <a:cxn ang="0">
                <a:pos x="2147483647" y="1294185778"/>
              </a:cxn>
              <a:cxn ang="0">
                <a:pos x="2147483647" y="1281860682"/>
              </a:cxn>
              <a:cxn ang="0">
                <a:pos x="2147483647" y="690223156"/>
              </a:cxn>
              <a:cxn ang="0">
                <a:pos x="2147483647" y="616285229"/>
              </a:cxn>
            </a:cxnLst>
            <a:rect l="0" t="0" r="0" b="0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 fontAlgn="base"/>
            <a:r>
              <a:rPr lang="pt-PT" strike="noStrike" noProof="1"/>
              <a:t>Clique para editar o estilo de título do Modelo Global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16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pt-PT" strike="noStrike" noProof="1"/>
              <a:t>Editar os estilos de texto do Modelo Global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2964784-D439-444B-A71B-653B8EFC3068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4983163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/>
          <p:nvPr/>
        </p:nvGrpSpPr>
        <p:grpSpPr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27" name="Freeform 1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12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13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14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15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16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7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0" t="0" r="0" b="0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0" t="0" r="0" b="0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9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0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0" t="0" r="0" b="0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2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22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9" name="Group 9"/>
          <p:cNvGrpSpPr/>
          <p:nvPr/>
        </p:nvGrpSpPr>
        <p:grpSpPr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40" name="Freeform 27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8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29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0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1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2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3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0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4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35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0" t="0" r="0" b="0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36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</a:cxnLst>
              <a:rect l="0" t="0" r="0" b="0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7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0" y="0"/>
                </a:cxn>
                <a:cxn ang="0">
                  <a:pos x="0" y="2147483647"/>
                </a:cxn>
                <a:cxn ang="0">
                  <a:pos x="0" y="2147483647"/>
                </a:cxn>
              </a:cxnLst>
              <a:rect l="0" t="0" r="0" b="0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38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>
                <a:cxn ang="0">
                  <a:pos x="2147483647" y="2147483647"/>
                </a:cxn>
                <a:cxn ang="0">
                  <a:pos x="0" y="0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</a:cxnLst>
              <a:rect l="0" t="0" r="0" b="0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3" name="Title Placeholder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pt-PT" altLang="x-none" dirty="0"/>
              <a:t>Clique para editar o estilo de título do Modelo Global</a:t>
            </a:r>
            <a:endParaRPr lang="en-US" altLang="zh-CN" dirty="0"/>
          </a:p>
        </p:txBody>
      </p:sp>
      <p:sp>
        <p:nvSpPr>
          <p:cNvPr id="1054" name="Text Placeholder 2"/>
          <p:cNvSpPr>
            <a:spLocks noGrp="1"/>
          </p:cNvSpPr>
          <p:nvPr>
            <p:ph type="body"/>
          </p:nvPr>
        </p:nvSpPr>
        <p:spPr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pt-PT" altLang="x-none" dirty="0"/>
              <a:t>Editar os estilos de texto do Modelo Global</a:t>
            </a:r>
          </a:p>
          <a:p>
            <a:pPr lvl="1" indent="-285750"/>
            <a:r>
              <a:rPr lang="pt-PT" altLang="x-none" dirty="0"/>
              <a:t>Segundo nível</a:t>
            </a:r>
          </a:p>
          <a:p>
            <a:pPr lvl="2" indent="-228600"/>
            <a:r>
              <a:rPr lang="pt-PT" altLang="x-none" dirty="0"/>
              <a:t>Terceiro nível</a:t>
            </a:r>
          </a:p>
          <a:p>
            <a:pPr lvl="3" indent="-228600"/>
            <a:r>
              <a:rPr lang="pt-PT" altLang="x-none" dirty="0"/>
              <a:t>Quarto nível</a:t>
            </a:r>
          </a:p>
          <a:p>
            <a:pPr lvl="4" indent="-228600"/>
            <a:r>
              <a:rPr lang="pt-PT" altLang="x-none" dirty="0"/>
              <a:t>Quinto nível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65F397-5C98-4E70-9D65-6EB1C0E71754}" type="datetime1"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10/09/2018</a:t>
            </a:fld>
            <a:endParaRPr kumimoji="0" lang="pt-PT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PLANO DE DESENVOLVIMENTO PRONVINCIAL 2017/2022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pt-PT" altLang="x-none" strike="noStrike" noProof="1" dirty="0">
                <a:latin typeface="Century Gothic" panose="020B0502020202020204" pitchFamily="34" charset="0"/>
                <a:ea typeface="+mn-ea"/>
                <a:cs typeface="+mn-cs"/>
              </a:rPr>
              <a:t>‹nº›</a:t>
            </a:fld>
            <a:endParaRPr lang="pt-PT" altLang="x-none" strike="noStrike" noProof="1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424363"/>
            <a:ext cx="11674475" cy="2254250"/>
          </a:xfrm>
        </p:spPr>
        <p:txBody>
          <a:bodyPr wrap="square" lIns="91440" tIns="45720" rIns="91440" bIns="45720" anchor="t"/>
          <a:lstStyle/>
          <a:p>
            <a:pPr algn="ctr" eaLnBrk="1" hangingPunct="1"/>
            <a:r>
              <a:rPr lang="pt-PT" altLang="x-none" sz="4000" b="1" dirty="0">
                <a:solidFill>
                  <a:srgbClr val="00B0F0"/>
                </a:solidFill>
              </a:rPr>
              <a:t>8º CONSELHO CONSULTIVO DO MINISTERIO DA ENERGIA E ÁGUAS</a:t>
            </a:r>
            <a:br>
              <a:rPr lang="pt-PT" altLang="x-none" sz="4000" b="1" dirty="0">
                <a:solidFill>
                  <a:srgbClr val="00B0F0"/>
                </a:solidFill>
              </a:rPr>
            </a:br>
            <a:r>
              <a:rPr lang="pt-PT" altLang="x-none" sz="4000" b="1" dirty="0">
                <a:solidFill>
                  <a:srgbClr val="00B0F0"/>
                </a:solidFill>
              </a:rPr>
              <a:t>SAURIMO 2018</a:t>
            </a:r>
            <a:br>
              <a:rPr lang="pt-PT" altLang="x-none" sz="4000" b="1" dirty="0">
                <a:solidFill>
                  <a:srgbClr val="00B0F0"/>
                </a:solidFill>
              </a:rPr>
            </a:br>
            <a:endParaRPr lang="pt-PT" altLang="x-none" sz="4000" b="1" dirty="0">
              <a:solidFill>
                <a:srgbClr val="00B0F0"/>
              </a:solidFill>
            </a:endParaRPr>
          </a:p>
        </p:txBody>
      </p:sp>
      <p:pic>
        <p:nvPicPr>
          <p:cNvPr id="19458" name="Picture 4" descr="C:\Users\HP\Desktop\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38" y="1401763"/>
            <a:ext cx="10475912" cy="30210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ítulo 1"/>
          <p:cNvSpPr txBox="1"/>
          <p:nvPr/>
        </p:nvSpPr>
        <p:spPr>
          <a:xfrm>
            <a:off x="771525" y="0"/>
            <a:ext cx="11674475" cy="1401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algn="ctr" eaLnBrk="0" hangingPunct="0"/>
            <a:r>
              <a:rPr lang="pt-PT" altLang="x-none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 </a:t>
            </a:r>
          </a:p>
          <a:p>
            <a:pPr algn="ctr" eaLnBrk="0" hangingPunct="0"/>
            <a:r>
              <a:rPr lang="pt-PT" altLang="x-none" sz="2400" b="1" dirty="0">
                <a:latin typeface="Century Gothic" panose="020B0502020202020204" pitchFamily="34" charset="0"/>
              </a:rPr>
              <a:t>REPÚBLICA DE ANGOLA</a:t>
            </a:r>
          </a:p>
          <a:p>
            <a:pPr algn="ctr" eaLnBrk="0" hangingPunct="0"/>
            <a:r>
              <a:rPr lang="pt-PT" altLang="x-none" sz="2400" b="1" dirty="0">
                <a:latin typeface="Century Gothic" panose="020B0502020202020204" pitchFamily="34" charset="0"/>
              </a:rPr>
              <a:t>GOVERNO PROVINCIAL DA LUNDA -SUL</a:t>
            </a:r>
          </a:p>
        </p:txBody>
      </p:sp>
      <p:pic>
        <p:nvPicPr>
          <p:cNvPr id="1946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688" y="68263"/>
            <a:ext cx="1116012" cy="631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863725" y="882650"/>
            <a:ext cx="10017125" cy="911225"/>
          </a:xfrm>
        </p:spPr>
        <p:txBody>
          <a:bodyPr wrap="square" lIns="91440" tIns="45720" rIns="91440" bIns="45720" anchor="t"/>
          <a:lstStyle/>
          <a:p>
            <a:pPr marL="228600" indent="-342900" defTabSz="0" eaLnBrk="1" hangingPunct="1">
              <a:spcBef>
                <a:spcPts val="1000"/>
              </a:spcBef>
              <a:tabLst>
                <a:tab pos="2200275" algn="l"/>
              </a:tabLst>
            </a:pPr>
            <a:r>
              <a:rPr lang="pt-PT" altLang="x-none" sz="3200" b="1" dirty="0">
                <a:solidFill>
                  <a:srgbClr val="404040"/>
                </a:solidFill>
                <a:latin typeface="Arial Unicode MS" panose="020B0604020202020204" charset="-122"/>
                <a:ea typeface="Arial Unicode MS" panose="020B0604020202020204" charset="-122"/>
              </a:rPr>
              <a:t>ACÇÕES EM DESENVOLVIMENTO</a:t>
            </a:r>
            <a:r>
              <a:rPr lang="pt-PT" altLang="x-none" sz="3200" dirty="0">
                <a:solidFill>
                  <a:srgbClr val="404040"/>
                </a:solidFill>
                <a:latin typeface="Arial Unicode MS" panose="020B0604020202020204" charset="-122"/>
                <a:ea typeface="Arial Unicode MS" panose="020B0604020202020204" charset="-122"/>
              </a:rPr>
              <a:t/>
            </a:r>
            <a:br>
              <a:rPr lang="pt-PT" altLang="x-none" sz="3200" dirty="0">
                <a:solidFill>
                  <a:srgbClr val="404040"/>
                </a:solidFill>
                <a:latin typeface="Arial Unicode MS" panose="020B0604020202020204" charset="-122"/>
                <a:ea typeface="Arial Unicode MS" panose="020B0604020202020204" charset="-122"/>
              </a:rPr>
            </a:br>
            <a:endParaRPr lang="pt-PT" altLang="x-none" sz="3200" dirty="0">
              <a:latin typeface="Arial Unicode MS" panose="020B0604020202020204" charset="-122"/>
              <a:ea typeface="Arial Unicode MS" panose="020B0604020202020204" charset="-122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1739900" y="1793875"/>
            <a:ext cx="10355263" cy="49863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6858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tabLst>
                <a:tab pos="2200275" algn="l"/>
              </a:tabLst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Calibri" panose="020F0502020204030204"/>
              </a:rPr>
              <a:t>Construção de Aproveitamento hidroeléctrico do Luachimo;</a:t>
            </a:r>
          </a:p>
          <a:p>
            <a:pPr marL="6858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tabLst>
                <a:tab pos="2200275" algn="l"/>
              </a:tabLst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Calibri" panose="020F0502020204030204"/>
              </a:rPr>
              <a:t>Construção das CT de 20 MW no Moxico e Saurimo;</a:t>
            </a:r>
          </a:p>
          <a:p>
            <a:pPr marL="6858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tabLst>
                <a:tab pos="2200275" algn="l"/>
              </a:tabLst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Calibri" panose="020F0502020204030204"/>
              </a:rPr>
              <a:t>Construção da  CT de 19,6 MW em Saurimo.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Calibri" panose="020F0502020204030204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8" y="381000"/>
            <a:ext cx="8912225" cy="998538"/>
          </a:xfrm>
        </p:spPr>
        <p:txBody>
          <a:bodyPr wrap="square" lIns="91440" tIns="45720" rIns="91440" bIns="45720" anchor="t"/>
          <a:lstStyle/>
          <a:p>
            <a:pPr eaLnBrk="1" hangingPunct="1"/>
            <a:r>
              <a:rPr lang="pt-PT" altLang="x-none" sz="3200" b="1" dirty="0">
                <a:latin typeface="Arial Unicode MS" panose="020B0604020202020204" charset="-122"/>
                <a:ea typeface="Arial Unicode MS" panose="020B0604020202020204" charset="-122"/>
              </a:rPr>
              <a:t>PRINCIPAIS METAS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39888" y="1082675"/>
            <a:ext cx="10552113" cy="5653088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1.-Conclusão do Aproveitamento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Hidroeléctrico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do Luachimo;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2.- Construção dos Aproveitamentos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Hidroeléctricos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do Chicapa2, Luapasso Camanenga, Vuca e Chihumbué;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3.- Construção de uma linha de transporte do Aproveitamento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Hidroeléctrico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do Cambambe/Capanda para a região Leste;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4.- </a:t>
            </a:r>
            <a:r>
              <a:rPr lang="pt-PT" sz="3200" strike="noStrike" noProof="0" dirty="0" smtClean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Transferência </a:t>
            </a:r>
            <a:r>
              <a:rPr lang="pt-PT" sz="3200" strike="noStrike" noProof="0" dirty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dos caudais do rio Cassai para o Chihumbué;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lang="pt-PT" sz="3200" strike="noStrike" noProof="0" dirty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5.-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Construção do Sistema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Energético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Leste;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Oranienba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>
          <a:xfrm>
            <a:off x="1635125" y="744538"/>
            <a:ext cx="10412413" cy="5967412"/>
          </a:xfrm>
        </p:spPr>
        <p:txBody>
          <a:bodyPr anchor="t"/>
          <a:lstStyle/>
          <a:p>
            <a:pPr defTabSz="457200" eaLnBrk="1" latinLnBrk="0" hangingPunct="1">
              <a:lnSpc>
                <a:spcPct val="100000"/>
              </a:lnSpc>
            </a:pPr>
            <a:r>
              <a:rPr lang="pt-PT" altLang="en-US" sz="3200" dirty="0">
                <a:latin typeface="Arial Unicode MS" panose="020B0604020202020204" charset="-122"/>
                <a:ea typeface="Arial Unicode MS" panose="020B0604020202020204" charset="-122"/>
              </a:rPr>
              <a:t>6.- Construção e remodelação das linhas de Média e Baixa Tensão nas Cidades de Saurimo e Dundo;</a:t>
            </a:r>
            <a:endParaRPr lang="pt-PT" altLang="en-US" sz="3200" baseline="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defTabSz="457200" eaLnBrk="1" latinLnBrk="0" hangingPunct="1">
              <a:lnSpc>
                <a:spcPct val="100000"/>
              </a:lnSpc>
            </a:pPr>
            <a:r>
              <a:rPr lang="pt-PT" altLang="en-US" sz="3200" dirty="0">
                <a:latin typeface="Arial Unicode MS" panose="020B0604020202020204" charset="-122"/>
                <a:ea typeface="Arial Unicode MS" panose="020B0604020202020204" charset="-122"/>
              </a:rPr>
              <a:t>7.- Conclusão dos trabalhos de extensão das linhas de Média e Baixa tensão na sede Municipal do Dala;</a:t>
            </a:r>
            <a:endParaRPr lang="pt-PT" altLang="en-US" sz="3200" baseline="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defTabSz="457200" eaLnBrk="1" latinLnBrk="0" hangingPunct="1">
              <a:lnSpc>
                <a:spcPct val="100000"/>
              </a:lnSpc>
            </a:pPr>
            <a:r>
              <a:rPr lang="pt-PT" altLang="en-US" sz="3200" dirty="0">
                <a:latin typeface="Arial Unicode MS" panose="020B0604020202020204" charset="-122"/>
                <a:ea typeface="Arial Unicode MS" panose="020B0604020202020204" charset="-122"/>
              </a:rPr>
              <a:t>8.- Construção de Mini-Hidricas para as sedes Municipais de Cacolo e Dala.</a:t>
            </a:r>
            <a:endParaRPr lang="pt-PT" altLang="en-US" sz="3200" baseline="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defTabSz="457200" eaLnBrk="1" latinLnBrk="0" hangingPunct="1">
              <a:lnSpc>
                <a:spcPct val="100000"/>
              </a:lnSpc>
            </a:pPr>
            <a:r>
              <a:rPr lang="pt-PT" altLang="en-US" sz="3200" dirty="0">
                <a:latin typeface="Arial Unicode MS" panose="020B0604020202020204" charset="-122"/>
                <a:ea typeface="Arial Unicode MS" panose="020B0604020202020204" charset="-122"/>
              </a:rPr>
              <a:t>9.- Aposta nas energias renováveis;</a:t>
            </a:r>
            <a:endParaRPr lang="pt-PT" altLang="en-US" sz="3200" baseline="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defTabSz="457200" eaLnBrk="1" latinLnBrk="0" hangingPunct="1">
              <a:lnSpc>
                <a:spcPct val="100000"/>
              </a:lnSpc>
            </a:pPr>
            <a:r>
              <a:rPr lang="pt-PT" altLang="en-US" sz="3200" dirty="0">
                <a:latin typeface="Arial Unicode MS" panose="020B0604020202020204" charset="-122"/>
                <a:ea typeface="Arial Unicode MS" panose="020B0604020202020204" charset="-122"/>
              </a:rPr>
              <a:t>10.- Aumentar a taxa de electrificação da região para 50%.</a:t>
            </a:r>
            <a:endParaRPr lang="pt-PT" altLang="en-US" sz="3200" baseline="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defTabSz="457200" eaLnBrk="1" latinLnBrk="0" hangingPunct="1">
              <a:lnSpc>
                <a:spcPct val="100000"/>
              </a:lnSpc>
            </a:pPr>
            <a:endParaRPr lang="pt-PT" altLang="en-US" sz="3200" baseline="0" dirty="0">
              <a:solidFill>
                <a:srgbClr val="404040"/>
              </a:solidFill>
              <a:latin typeface="Arial Unicode MS" panose="020B0604020202020204" charset="-122"/>
              <a:ea typeface="Arial Unicode MS" panose="020B0604020202020204" charset="-122"/>
            </a:endParaRPr>
          </a:p>
          <a:p>
            <a:pPr defTabSz="457200" eaLnBrk="1" latinLnBrk="0" hangingPunct="1">
              <a:lnSpc>
                <a:spcPct val="100000"/>
              </a:lnSpc>
              <a:buNone/>
            </a:pPr>
            <a:r>
              <a:rPr lang="pt-PT" altLang="en-US" dirty="0">
                <a:solidFill>
                  <a:srgbClr val="404040"/>
                </a:solidFill>
                <a:latin typeface="Oranienbaum" pitchFamily="2" charset="0"/>
              </a:rPr>
              <a:t>  </a:t>
            </a:r>
            <a:endParaRPr lang="pt-PT" altLang="en-US" baseline="0" dirty="0">
              <a:solidFill>
                <a:srgbClr val="404040"/>
              </a:solidFill>
              <a:latin typeface="Oranienbaum" pitchFamily="2" charset="0"/>
            </a:endParaRPr>
          </a:p>
          <a:p>
            <a:pPr defTabSz="457200"/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888" y="331788"/>
            <a:ext cx="2714625" cy="1281112"/>
          </a:xfrm>
        </p:spPr>
        <p:txBody>
          <a:bodyPr wrap="square" lIns="91440" tIns="45720" rIns="91440" bIns="45720" anchor="t"/>
          <a:lstStyle/>
          <a:p>
            <a:pPr eaLnBrk="1" hangingPunct="1"/>
            <a:r>
              <a:rPr lang="pt-PT" altLang="x-none" sz="3200" b="1" dirty="0">
                <a:latin typeface="Arial Unicode MS" panose="020B0604020202020204" charset="-122"/>
                <a:ea typeface="Arial Unicode MS" panose="020B0604020202020204" charset="-122"/>
              </a:rPr>
              <a:t>2. Água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958850" y="1357313"/>
            <a:ext cx="10968038" cy="5522913"/>
          </a:xfr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Situação </a:t>
            </a:r>
            <a:r>
              <a:rPr kumimoji="0" lang="pt-PT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actual</a:t>
            </a: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Estima-se que, 33% da população d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 Província da Lunda-Sul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tem acesso as fontes apropriadas de água;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 única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ETA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operacional é de Saurimo, com capacidade instalada de 288 m</a:t>
            </a:r>
            <a:r>
              <a:rPr kumimoji="0" lang="pt-PT" sz="3200" b="0" i="0" u="none" strike="noStrike" kern="1200" cap="none" spc="0" normalizeH="0" baseline="30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3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/h  a (6.912 m³/dia), porém, a capacidade real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 actual é de 208m</a:t>
            </a:r>
            <a:r>
              <a:rPr kumimoji="0" lang="pt-PT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3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/h;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As sedes Municipais do Cacolo, Dala e Muconda para não mencionar as sedes Comunais os sistemas de abastecimento de água encontram-se inoperantes 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 partir 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de 2007.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</p:cNvSpPr>
          <p:nvPr>
            <p:ph type="title"/>
          </p:nvPr>
        </p:nvSpPr>
        <p:spPr>
          <a:xfrm>
            <a:off x="1544638" y="2449513"/>
            <a:ext cx="10440988" cy="1865313"/>
          </a:xfrm>
        </p:spPr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  <a:t/>
            </a:r>
            <a:br>
              <a:rPr kumimoji="0" lang="pt-PT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j-cs"/>
              </a:rPr>
            </a:br>
            <a:endParaRPr kumimoji="0" lang="pt-PT" sz="6600" b="0" i="0" u="none" strike="noStrike" kern="1200" cap="none" spc="0" normalizeH="0" baseline="0" noProof="0" dirty="0" smtClean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j-cs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44638" y="1189038"/>
            <a:ext cx="10253663" cy="5129213"/>
          </a:xfrm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Principais linhas de </a:t>
            </a:r>
            <a:r>
              <a:rPr kumimoji="0" lang="pt-PT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acção</a:t>
            </a: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: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Construir, ampliar</a:t>
            </a:r>
            <a:r>
              <a:rPr kumimoji="0" lang="pt-PT" sz="32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, reforçar  e contruir sistemas de abastecimento de </a:t>
            </a: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água da região, tendo em consideração o potencial hídrico existente;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Reforço das verbas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destinadas para o Programa Água para Todos;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 </a:t>
            </a: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Implementação de acções complementares das cidades de Saurimo e Dundo;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Aumentar a taxa de cobertura urbana para 85%;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kumimoji="0" lang="pt-PT" sz="32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Aumentar a taxa de cobertura rural para </a:t>
            </a:r>
            <a:r>
              <a:rPr kumimoji="0" lang="pt-P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80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 anchor="ctr"/>
          <a:lstStyle/>
          <a:p>
            <a:pPr algn="ctr" defTabSz="457200"/>
            <a:r>
              <a:rPr lang="pt-PT" altLang="en-US" b="1"/>
              <a:t>Thuna Sakuila</a:t>
            </a:r>
            <a:br>
              <a:rPr lang="pt-PT" altLang="en-US" b="1"/>
            </a:br>
            <a:r>
              <a:rPr lang="pt-PT" altLang="en-US" b="1"/>
              <a:t>Muito Obrigado</a:t>
            </a:r>
          </a:p>
        </p:txBody>
      </p:sp>
      <p:pic>
        <p:nvPicPr>
          <p:cNvPr id="34818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170" y="1905000"/>
            <a:ext cx="9392285" cy="468185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 wrap="square" lIns="91440" tIns="45720" rIns="91440" bIns="45720" anchor="t"/>
          <a:lstStyle/>
          <a:p>
            <a:pPr indent="266700" algn="ctr" eaLnBrk="1" hangingPunct="1"/>
            <a:r>
              <a:rPr lang="pt-PT" altLang="x-none" b="1" dirty="0">
                <a:latin typeface="Calibri" panose="020F0502020204030204" pitchFamily="34" charset="0"/>
              </a:rPr>
              <a:t>INTEGRAÇÃO DO SISTEMA ENERGETICO LESTE PREMISSAS PARA O DESENVOLVIMENTO SUSTENTAVEL E INDUSTRIAL</a:t>
            </a:r>
            <a:r>
              <a:rPr lang="pt-PT" altLang="x-none" dirty="0">
                <a:latin typeface="Calibri" panose="020F0502020204030204" pitchFamily="34" charset="0"/>
              </a:rPr>
              <a:t/>
            </a:r>
            <a:br>
              <a:rPr lang="pt-PT" altLang="x-none" dirty="0">
                <a:latin typeface="Calibri" panose="020F0502020204030204" pitchFamily="34" charset="0"/>
              </a:rPr>
            </a:br>
            <a:r>
              <a:rPr lang="pt-PT" altLang="x-none" b="1" dirty="0">
                <a:latin typeface="Calibri" panose="020F0502020204030204" pitchFamily="34" charset="0"/>
              </a:rPr>
              <a:t> </a:t>
            </a:r>
            <a:r>
              <a:rPr lang="pt-PT" altLang="x-none" dirty="0">
                <a:latin typeface="Calibri" panose="020F0502020204030204" pitchFamily="34" charset="0"/>
              </a:rPr>
              <a:t/>
            </a:r>
            <a:br>
              <a:rPr lang="pt-PT" altLang="x-none" dirty="0">
                <a:latin typeface="Calibri" panose="020F0502020204030204" pitchFamily="34" charset="0"/>
              </a:rPr>
            </a:br>
            <a:endParaRPr lang="pt-PT" altLang="x-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4975" y="487363"/>
            <a:ext cx="7759700" cy="1052512"/>
          </a:xfrm>
        </p:spPr>
        <p:txBody>
          <a:bodyPr wrap="square" lIns="91440" tIns="45720" rIns="91440" bIns="45720" anchor="t"/>
          <a:lstStyle/>
          <a:p>
            <a:pPr eaLnBrk="1" hangingPunct="1"/>
            <a:r>
              <a:rPr lang="pt-PT" altLang="x-none" sz="6000" dirty="0">
                <a:latin typeface="Arial Unicode MS" panose="020B0604020202020204" charset="-122"/>
                <a:ea typeface="Arial Unicode MS" panose="020B0604020202020204" charset="-122"/>
              </a:rPr>
              <a:t>Quintenssência da Abordagem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569325" y="1849438"/>
            <a:ext cx="3019425" cy="1579563"/>
          </a:xfrm>
        </p:spPr>
        <p:txBody>
          <a:bodyPr vert="horz" wrap="square" lIns="91440" tIns="45720" rIns="91440" bIns="45720" numCol="1" rtlCol="0" anchor="t" anchorCtr="0" compatLnSpc="1">
            <a:noAutofit/>
          </a:bodyPr>
          <a:lstStyle/>
          <a:p>
            <a:pPr marL="176530" marR="0" lvl="0" indent="-17653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Energia;</a:t>
            </a:r>
          </a:p>
          <a:p>
            <a:pPr marL="176530" marR="0" lvl="0" indent="-17653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Água.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257300" y="2528888"/>
            <a:ext cx="4967288" cy="3671888"/>
          </a:xfrm>
          <a:solidFill>
            <a:schemeClr val="lt1"/>
          </a:solidFill>
          <a:ln w="15875" cap="rnd">
            <a:solidFill>
              <a:schemeClr val="bg1"/>
            </a:solidFill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80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Oranienbaum" pitchFamily="2" charset="0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32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Premissas </a:t>
            </a:r>
            <a:r>
              <a:rPr kumimoji="0" lang="pt-PT" sz="3200" b="0" i="1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sine qua non </a:t>
            </a:r>
            <a:r>
              <a:rPr kumimoji="0" lang="pt-PT" sz="320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para o desenvolvimento da </a:t>
            </a:r>
            <a:r>
              <a:rPr kumimoji="0" lang="pt-PT" sz="3200" b="0" i="0" u="none" strike="noStrike" kern="1200" cap="none" spc="0" normalizeH="0" baseline="0" noProof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regional.</a:t>
            </a:r>
            <a:endParaRPr kumimoji="0" lang="pt-PT" sz="320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</p:txBody>
      </p:sp>
      <p:sp>
        <p:nvSpPr>
          <p:cNvPr id="5" name="Seta: Para a Direita 4"/>
          <p:cNvSpPr/>
          <p:nvPr/>
        </p:nvSpPr>
        <p:spPr>
          <a:xfrm>
            <a:off x="6843713" y="2706688"/>
            <a:ext cx="1585913" cy="530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6" name="Seta: Para a Direita 5"/>
          <p:cNvSpPr/>
          <p:nvPr/>
        </p:nvSpPr>
        <p:spPr>
          <a:xfrm rot="5400000">
            <a:off x="9040813" y="3881438"/>
            <a:ext cx="847725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PT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7" name="Marcador de Posição de Conteúdo 2"/>
          <p:cNvSpPr txBox="1"/>
          <p:nvPr/>
        </p:nvSpPr>
        <p:spPr>
          <a:xfrm>
            <a:off x="6224588" y="4910138"/>
            <a:ext cx="5780088" cy="12906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530" marR="0" lvl="0" indent="-17653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  <a:sym typeface="+mn-ea"/>
              </a:rPr>
              <a:t>Desenvolvimento sustentável;</a:t>
            </a:r>
          </a:p>
          <a:p>
            <a:pPr marL="176530" marR="0" lvl="0" indent="-17653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eriod"/>
              <a:defRPr/>
            </a:pPr>
            <a:r>
              <a:rPr kumimoji="0" lang="pt-PT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  <a:sym typeface="+mn-ea"/>
              </a:rPr>
              <a:t>Indústria.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endParaRPr kumimoji="0" lang="pt-PT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850" y="407988"/>
            <a:ext cx="10418763" cy="557212"/>
          </a:xfrm>
        </p:spPr>
        <p:txBody>
          <a:bodyPr wrap="square" lIns="91440" tIns="45720" rIns="91440" bIns="45720" anchor="t"/>
          <a:lstStyle/>
          <a:p>
            <a:pPr eaLnBrk="1" hangingPunct="1"/>
            <a:r>
              <a:rPr lang="pt-PT" altLang="x-none" dirty="0">
                <a:latin typeface="Arial Unicode MS" panose="020B0604020202020204" charset="-122"/>
                <a:ea typeface="Arial Unicode MS" panose="020B0604020202020204" charset="-122"/>
              </a:rPr>
              <a:t>(</a:t>
            </a:r>
            <a:r>
              <a:rPr lang="pt-PT" altLang="x-none" dirty="0">
                <a:latin typeface="Oranienbaum" pitchFamily="2" charset="0"/>
                <a:ea typeface="Arial Unicode MS" panose="020B0604020202020204" charset="-122"/>
              </a:rPr>
              <a:t>…</a:t>
            </a:r>
            <a:r>
              <a:rPr lang="pt-PT" altLang="x-none" dirty="0">
                <a:latin typeface="Arial Unicode MS" panose="020B0604020202020204" charset="-122"/>
                <a:ea typeface="Arial Unicode MS" panose="020B0604020202020204" charset="-122"/>
              </a:rPr>
              <a:t>) </a:t>
            </a:r>
            <a:r>
              <a:rPr lang="pt-PT" altLang="x-none" sz="3200" dirty="0">
                <a:latin typeface="Arial Unicode MS" panose="020B0604020202020204" charset="-122"/>
                <a:ea typeface="Arial Unicode MS" panose="020B0604020202020204" charset="-122"/>
              </a:rPr>
              <a:t>4 Grandes desígnios que reflectem o tema e consenso regional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93850" y="1812925"/>
            <a:ext cx="10418763" cy="4914900"/>
          </a:xfrm>
        </p:spPr>
        <p:txBody>
          <a:bodyPr vert="horz" wrap="square" lIns="91440" tIns="45720" rIns="91440" bIns="45720" numCol="1" rtlCol="0" anchor="t" anchorCtr="0" compatLnSpc="1">
            <a:normAutofit fontScale="2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Oranienbaum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1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ranienbaum" pitchFamily="2" charset="0"/>
                <a:ea typeface="+mn-ea"/>
                <a:cs typeface="+mn-cs"/>
              </a:rPr>
              <a:t>D</a:t>
            </a:r>
            <a:r>
              <a:rPr kumimoji="0" lang="pt-PT" sz="1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esenvolvimento 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sustentável com 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inclusão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 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económica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 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e social e redução das 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desigualdades</a:t>
            </a:r>
            <a:r>
              <a:rPr kumimoji="0" lang="pt-PT" sz="13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1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 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1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cs typeface="+mn-cs"/>
              </a:rPr>
              <a:t>  </a:t>
            </a:r>
            <a:r>
              <a:rPr lang="pt-PT" sz="13400" strike="noStrike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Não a</a:t>
            </a:r>
            <a:r>
              <a:rPr lang="pt-PT" sz="13400" strike="noStrike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</a:t>
            </a:r>
            <a:r>
              <a:rPr lang="pt-PT" sz="13400" strike="noStrike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uma economia da</a:t>
            </a:r>
            <a:r>
              <a:rPr lang="pt-PT" sz="13400" strike="noStrike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exclusão</a:t>
            </a:r>
            <a:endParaRPr kumimoji="0" lang="pt-PT" sz="13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lang="pt-PT" sz="13400" strike="noStrike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 Edificação de uma economia diversificada</a:t>
            </a:r>
            <a:endParaRPr kumimoji="0" lang="pt-PT" sz="16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  <a:sym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endParaRPr kumimoji="0" lang="pt-PT" sz="161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  <a:sym typeface="+mn-ea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1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1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Oranienbaum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pt-PT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Oranienbaum" pitchFamily="2" charset="0"/>
                <a:ea typeface="+mn-ea"/>
                <a:cs typeface="+mn-cs"/>
              </a:rPr>
              <a:t>    </a:t>
            </a:r>
            <a:endParaRPr kumimoji="0" lang="pt-PT" sz="7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Oranienbaum" pitchFamily="2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Oranienbaum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1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charRg st="91" end="1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charRg st="142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1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charRg st="181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1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charRg st="181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950" y="639763"/>
            <a:ext cx="10364788" cy="6207125"/>
          </a:xfrm>
        </p:spPr>
        <p:txBody>
          <a:bodyPr/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r>
              <a:rPr lang="pt-PT" sz="2400" strike="noStrike" noProof="0" dirty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A</a:t>
            </a:r>
            <a:r>
              <a:rPr lang="pt-PT" sz="3200" strike="noStrike" noProof="0" dirty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par de outros factores à falta de energia e água é sem sombra de dúvida o primeiro indicador de injustiça e exclusão social. Cujas consequências inibem o desenvolvimento sustentável da região</a:t>
            </a:r>
            <a:r>
              <a:rPr lang="pt-PT" sz="3200" strike="noStrike" noProof="0" dirty="0" smtClean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.</a:t>
            </a:r>
            <a:endParaRPr kumimoji="0" lang="pt-PT" sz="32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Unicode MS" panose="020B0604020202020204" charset="-122"/>
              <a:ea typeface="Arial Unicode MS" panose="020B0604020202020204" charset="-122"/>
              <a:cs typeface="+mn-cs"/>
            </a:endParaRPr>
          </a:p>
          <a:p>
            <a:pPr marR="0" lvl="0" algn="just" rtl="0" eaLnBrk="1" fontAlgn="base" latinLnBrk="0" hangingPunct="1">
              <a:lnSpc>
                <a:spcPct val="100000"/>
              </a:lnSpc>
              <a:spcAft>
                <a:spcPct val="0"/>
              </a:spcAft>
            </a:pPr>
            <a:r>
              <a:rPr lang="pt-PT" sz="3200" strike="noStrike" noProof="0" dirty="0" smtClean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O </a:t>
            </a:r>
            <a:r>
              <a:rPr lang="pt-PT" sz="3200" strike="noStrike" noProof="0" dirty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PDN 2018-2022 Realça a energia eléctrica como um dos maiores desafios em matéria do desenvolvimento de Infra-estruturas com reflexo na competitividade, diversificação e crescimento económico, bem como da melhoria da prestação dos serviços </a:t>
            </a:r>
            <a:r>
              <a:rPr lang="pt-PT" sz="3200" strike="noStrike" noProof="0" dirty="0" err="1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essências</a:t>
            </a:r>
            <a:r>
              <a:rPr lang="pt-PT" sz="3200" strike="noStrike" noProof="0" dirty="0">
                <a:ln>
                  <a:noFill/>
                </a:ln>
                <a:effectLst/>
                <a:uLnTx/>
                <a:uFillTx/>
                <a:latin typeface="Arial Unicode MS" panose="020B0604020202020204" charset="-122"/>
                <a:ea typeface="Arial Unicode MS" panose="020B0604020202020204" charset="-122"/>
                <a:sym typeface="+mn-ea"/>
              </a:rPr>
              <a:t> e da qualidade de vida dos cidadãos</a:t>
            </a:r>
            <a:r>
              <a:rPr lang="pt-PT" altLang="en-US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450" y="563563"/>
            <a:ext cx="10652125" cy="6283325"/>
          </a:xfr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lang="pt-PT" altLang="en-US" sz="3200" b="1" strike="noStrike" noProof="1">
                <a:latin typeface="Arial Unicode MS" panose="020B0604020202020204" charset="-122"/>
                <a:ea typeface="Arial Unicode MS" panose="020B0604020202020204" charset="-122"/>
              </a:rPr>
              <a:t>   CARACTERIZAÇÃO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lang="pt-PT" altLang="en-US" sz="3200" b="1" strike="noStrike" noProof="1">
              <a:latin typeface="Arial Unicode MS" panose="020B0604020202020204" charset="-122"/>
              <a:ea typeface="Arial Unicode MS" panose="020B0604020202020204" charset="-122"/>
            </a:endParaRPr>
          </a:p>
          <a:p>
            <a:pPr eaLnBrk="1" fontAlgn="base" hangingPunct="1"/>
            <a:r>
              <a:rPr lang="pt-PT" altLang="x-none" sz="3200" strike="noStrike" noProof="1">
                <a:latin typeface="Oranienbaum" pitchFamily="2" charset="0"/>
                <a:cs typeface="Calibri" panose="020F0502020204030204" pitchFamily="34" charset="0"/>
                <a:sym typeface="+mn-ea"/>
              </a:rPr>
              <a:t>A</a:t>
            </a:r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  <a:cs typeface="Calibri" panose="020F0502020204030204" pitchFamily="34" charset="0"/>
                <a:sym typeface="+mn-ea"/>
              </a:rPr>
              <a:t> região tem uma superfície de 303.380 km2, possui uma população que se estima em 2.436.292 habitantes, com uma taxa média de crescimento anual de 2,7%, distribuídos em 23 Municípios e 54 Comunas, sendo os Municípios de Chitato, Luena, Cuango e Saurimo os epicentros do êxodo populacional. Os agregados familiares são constituídos em média por 4,6 membros;</a:t>
            </a:r>
            <a:endParaRPr lang="pt-PT" altLang="x-none" sz="3200" strike="noStrike" noProof="1">
              <a:latin typeface="Arial Unicode MS" panose="020B0604020202020204" charset="-122"/>
              <a:ea typeface="Arial Unicode MS" panose="020B0604020202020204" charset="-122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Char char=""/>
              <a:defRPr/>
            </a:pPr>
            <a:endParaRPr lang="pt-PT" altLang="en-US" sz="3200" b="1" strike="noStrike" noProof="1">
              <a:latin typeface="Arial Unicode MS" panose="020B0604020202020204" charset="-122"/>
              <a:ea typeface="Arial Unicode MS" panose="020B0604020202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1682750" y="1166813"/>
            <a:ext cx="10426700" cy="5619750"/>
          </a:xfrm>
        </p:spPr>
        <p:txBody>
          <a:bodyPr anchor="t"/>
          <a:lstStyle/>
          <a:p>
            <a:pPr eaLnBrk="1" hangingPunct="1"/>
            <a:r>
              <a:rPr lang="pt-PT" altLang="x-none" sz="3200" dirty="0">
                <a:latin typeface="Arial Unicode MS" panose="020B0604020202020204" charset="-122"/>
                <a:ea typeface="Arial Unicode MS" panose="020B0604020202020204" charset="-122"/>
              </a:rPr>
              <a:t>A região possui recursos hídricos que bem aproveitados podem garantir o fornecimento de energia e o abastecimento de água potável a população. </a:t>
            </a:r>
          </a:p>
          <a:p>
            <a:pPr eaLnBrk="1" hangingPunct="1"/>
            <a:endParaRPr lang="pt-PT" altLang="x-none" sz="3200" dirty="0">
              <a:latin typeface="Arial Unicode MS" panose="020B0604020202020204" charset="-122"/>
              <a:ea typeface="Arial Unicode MS" panose="020B0604020202020204" charset="-122"/>
            </a:endParaRPr>
          </a:p>
          <a:p>
            <a:pPr eaLnBrk="1" latinLnBrk="0" hangingPunct="1">
              <a:lnSpc>
                <a:spcPct val="100000"/>
              </a:lnSpc>
            </a:pPr>
            <a:endParaRPr lang="pt-PT" altLang="en-US" sz="3200" b="1">
              <a:latin typeface="Arial Unicode MS" panose="020B0604020202020204" charset="-122"/>
              <a:ea typeface="Arial Unicode MS" panose="020B0604020202020204" charset="-122"/>
            </a:endParaRPr>
          </a:p>
          <a:p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639888" y="306388"/>
            <a:ext cx="8912225" cy="774700"/>
          </a:xfrm>
        </p:spPr>
        <p:txBody>
          <a:bodyPr wrap="square" lIns="91440" tIns="45720" rIns="91440" bIns="45720" anchor="t"/>
          <a:lstStyle/>
          <a:p>
            <a:pPr eaLnBrk="1" hangingPunct="1"/>
            <a:r>
              <a:rPr lang="pt-PT" altLang="x-none" sz="3200" b="1" dirty="0">
                <a:latin typeface="Arial Unicode MS" panose="020B0604020202020204" charset="-122"/>
                <a:ea typeface="Arial Unicode MS" panose="020B0604020202020204" charset="-122"/>
              </a:rPr>
              <a:t>1. Energia</a:t>
            </a:r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>
          <a:xfrm>
            <a:off x="1236663" y="992188"/>
            <a:ext cx="10831512" cy="5737225"/>
          </a:xfrm>
        </p:spPr>
        <p:txBody>
          <a:bodyPr wrap="square" lIns="91440" tIns="45720" rIns="91440" bIns="45720" anchor="t"/>
          <a:lstStyle/>
          <a:p>
            <a:pPr algn="just" eaLnBrk="1" hangingPunct="1"/>
            <a:endParaRPr lang="pt-PT" altLang="x-none" sz="4000" dirty="0">
              <a:latin typeface="Oranienbaum" pitchFamily="2" charset="0"/>
            </a:endParaRPr>
          </a:p>
          <a:p>
            <a:pPr algn="just" eaLnBrk="1" hangingPunct="1"/>
            <a:r>
              <a:rPr lang="pt-PT" altLang="x-none" sz="4000" dirty="0">
                <a:latin typeface="Oranienbaum" pitchFamily="2" charset="0"/>
              </a:rPr>
              <a:t>P</a:t>
            </a:r>
            <a:r>
              <a:rPr lang="pt-PT" altLang="x-none" sz="4000" dirty="0">
                <a:latin typeface="Arial Unicode MS" panose="020B0604020202020204" charset="-122"/>
                <a:ea typeface="Arial Unicode MS" panose="020B0604020202020204" charset="-122"/>
              </a:rPr>
              <a:t>ercentagem de agregados familiares com acesso a electricidade, 22%;</a:t>
            </a:r>
          </a:p>
          <a:p>
            <a:pPr algn="just" eaLnBrk="1" hangingPunct="1"/>
            <a:r>
              <a:rPr lang="pt-PT" altLang="x-none" sz="4000" dirty="0">
                <a:latin typeface="Arial Unicode MS" panose="020B0604020202020204" charset="-122"/>
                <a:ea typeface="Arial Unicode MS" panose="020B0604020202020204" charset="-122"/>
              </a:rPr>
              <a:t>Em, 2022 a população da região será de 2.745.395 habitantes.</a:t>
            </a:r>
          </a:p>
          <a:p>
            <a:pPr algn="ctr" eaLnBrk="1" hangingPunct="1">
              <a:buNone/>
            </a:pPr>
            <a:r>
              <a:rPr lang="pt-PT" altLang="x-none" dirty="0">
                <a:latin typeface="Calibri" panose="020F0502020204030204" pitchFamily="34" charset="0"/>
              </a:rPr>
              <a:t>	</a:t>
            </a:r>
          </a:p>
          <a:p>
            <a:pPr algn="ctr" eaLnBrk="1" hangingPunct="1"/>
            <a:endParaRPr lang="pt-PT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778000" y="623888"/>
            <a:ext cx="10345738" cy="1281112"/>
          </a:xfrm>
        </p:spPr>
        <p:txBody>
          <a:bodyPr anchor="t"/>
          <a:lstStyle/>
          <a:p>
            <a:r>
              <a:rPr lang="pt-PT" altLang="x-none" sz="3200" b="1" dirty="0">
                <a:latin typeface="Arial Unicode MS" panose="020B0604020202020204" charset="-122"/>
                <a:ea typeface="Arial Unicode MS" panose="020B0604020202020204" charset="-122"/>
              </a:rPr>
              <a:t>NECESSIDADES ACTUAIS DE COBERTURA</a:t>
            </a:r>
            <a:r>
              <a:rPr lang="pt-PT" altLang="x-none" b="1" dirty="0">
                <a:latin typeface="Oranienbaum" pitchFamily="2" charset="0"/>
              </a:rPr>
              <a:t/>
            </a:r>
            <a:br>
              <a:rPr lang="pt-PT" altLang="x-none" b="1" dirty="0">
                <a:latin typeface="Oranienbaum" pitchFamily="2" charset="0"/>
              </a:rPr>
            </a:br>
            <a:endParaRPr lang="en-US" altLang="zh-CN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778000" y="1363663"/>
            <a:ext cx="10209213" cy="5227638"/>
          </a:xfrm>
        </p:spPr>
        <p:txBody>
          <a:bodyPr anchor="t"/>
          <a:lstStyle/>
          <a:p>
            <a:pPr eaLnBrk="1" fontAlgn="base" hangingPunct="1"/>
            <a:endParaRPr lang="pt-PT" altLang="x-none" sz="3200" strike="noStrike" noProof="1">
              <a:latin typeface="Arial Unicode MS" panose="020B0604020202020204" charset="-122"/>
              <a:ea typeface="Arial Unicode MS" panose="020B0604020202020204" charset="-122"/>
            </a:endParaRPr>
          </a:p>
          <a:p>
            <a:pPr eaLnBrk="1" fontAlgn="base" hangingPunct="1"/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Para a satisfação das necessidades actuais da região são necessários 750 MW de energia, tendo em conta a forte industrialização mineira da região.</a:t>
            </a:r>
          </a:p>
          <a:p>
            <a:pPr eaLnBrk="1" fontAlgn="base" hangingPunct="1"/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Principais consumidores da potencia desejada;</a:t>
            </a:r>
          </a:p>
          <a:p>
            <a:pPr marL="0" indent="0" eaLnBrk="1" fontAlgn="base" hangingPunct="1">
              <a:buFont typeface="Wingdings" panose="05000000000000000000" charset="0"/>
              <a:buNone/>
            </a:pPr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          Kimberlite do Catoca;</a:t>
            </a:r>
          </a:p>
          <a:p>
            <a:pPr marL="0" indent="0" eaLnBrk="1" fontAlgn="base" hangingPunct="1">
              <a:buFont typeface="Wingdings" panose="05000000000000000000" charset="0"/>
              <a:buNone/>
            </a:pPr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          Kimberlite do CAT42;</a:t>
            </a:r>
          </a:p>
          <a:p>
            <a:pPr eaLnBrk="1" fontAlgn="base" hangingPunct="1">
              <a:buNone/>
            </a:pPr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          Kimberlite do Chiuzu;</a:t>
            </a:r>
          </a:p>
          <a:p>
            <a:pPr eaLnBrk="1" fontAlgn="base" hangingPunct="1">
              <a:buNone/>
            </a:pPr>
            <a:r>
              <a:rPr lang="pt-PT" altLang="x-none" sz="3200" strike="noStrike" noProof="1">
                <a:latin typeface="Arial Unicode MS" panose="020B0604020202020204" charset="-122"/>
                <a:ea typeface="Arial Unicode MS" panose="020B0604020202020204" charset="-122"/>
              </a:rPr>
              <a:t>          Kimberlite do Luachi.</a:t>
            </a:r>
            <a:endParaRPr lang="en-US" altLang="zh-CN" sz="3200" strike="noStrike" noProof="1">
              <a:latin typeface="Arial Unicode MS" panose="020B0604020202020204" charset="-122"/>
              <a:ea typeface="Arial Unicode MS" panose="020B0604020202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662</Words>
  <Application>Microsoft Office PowerPoint</Application>
  <PresentationFormat>Personalizados</PresentationFormat>
  <Paragraphs>74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Haste</vt:lpstr>
      <vt:lpstr>8º CONSELHO CONSULTIVO DO MINISTERIO DA ENERGIA E ÁGUAS SAURIMO 2018 </vt:lpstr>
      <vt:lpstr>INTEGRAÇÃO DO SISTEMA ENERGETICO LESTE PREMISSAS PARA O DESENVOLVIMENTO SUSTENTAVEL E INDUSTRIAL   </vt:lpstr>
      <vt:lpstr>Quintenssência da Abordagem</vt:lpstr>
      <vt:lpstr>(…) 4 Grandes desígnios que reflectem o tema e consenso regional</vt:lpstr>
      <vt:lpstr>Apresentação do PowerPoint</vt:lpstr>
      <vt:lpstr>Apresentação do PowerPoint</vt:lpstr>
      <vt:lpstr>Apresentação do PowerPoint</vt:lpstr>
      <vt:lpstr>1. Energia</vt:lpstr>
      <vt:lpstr>NECESSIDADES ACTUAIS DE COBERTURA </vt:lpstr>
      <vt:lpstr>ACÇÕES EM DESENVOLVIMENTO </vt:lpstr>
      <vt:lpstr>PRINCIPAIS METAS</vt:lpstr>
      <vt:lpstr>Apresentação do PowerPoint</vt:lpstr>
      <vt:lpstr>2. Água </vt:lpstr>
      <vt:lpstr>         </vt:lpstr>
      <vt:lpstr>Thuna Sakuila Muito 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DESENVOLVIMENTO PROVINCIAL 2017/2022</dc:title>
  <dc:creator>António Kajibanga</dc:creator>
  <cp:lastModifiedBy>PC</cp:lastModifiedBy>
  <cp:revision>214</cp:revision>
  <dcterms:created xsi:type="dcterms:W3CDTF">2018-03-05T09:28:00Z</dcterms:created>
  <dcterms:modified xsi:type="dcterms:W3CDTF">2018-09-10T13:30:58Z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