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76" r:id="rId2"/>
    <p:sldId id="295" r:id="rId3"/>
    <p:sldId id="256" r:id="rId4"/>
    <p:sldId id="274" r:id="rId5"/>
    <p:sldId id="307" r:id="rId6"/>
    <p:sldId id="306" r:id="rId7"/>
    <p:sldId id="308" r:id="rId8"/>
    <p:sldId id="279" r:id="rId9"/>
    <p:sldId id="309" r:id="rId10"/>
    <p:sldId id="277" r:id="rId11"/>
    <p:sldId id="273" r:id="rId12"/>
    <p:sldId id="310" r:id="rId13"/>
    <p:sldId id="264" r:id="rId14"/>
    <p:sldId id="269" r:id="rId15"/>
    <p:sldId id="319" r:id="rId16"/>
  </p:sldIdLst>
  <p:sldSz cx="12192000" cy="6858000"/>
  <p:notesSz cx="6858000" cy="9144000"/>
  <p:defaultTextStyle>
    <a:defPPr>
      <a:defRPr lang="en-US"/>
    </a:defPPr>
    <a:lvl1pPr marL="0" lvl="0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lvl="1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lvl="2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lvl="3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lvl="4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lvl="5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lvl="6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lvl="7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lvl="8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-22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P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Editar os estilos de texto do Modelo Global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P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Segundo nível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P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Terceiro nível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P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Quarto nível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P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/>
            <a:fld id="{9A0DB2DC-4C9A-4742-B13C-FB6460FD3503}" type="slidenum">
              <a:rPr lang="pt-PT" altLang="x-none" sz="1200" strike="noStrike" noProof="1" dirty="0">
                <a:latin typeface="Calibri" panose="020F0502020204030204" pitchFamily="34" charset="0"/>
                <a:ea typeface="+mn-ea"/>
                <a:cs typeface="+mn-cs"/>
              </a:rPr>
              <a:t>‹nº›</a:t>
            </a:fld>
            <a:endParaRPr lang="pt-PT" altLang="x-none" sz="1200" strike="noStrike" noProof="1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8602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>
          <a:ln>
            <a:solidFill>
              <a:srgbClr val="000000"/>
            </a:solidFill>
          </a:ln>
        </p:spPr>
      </p:sp>
      <p:sp>
        <p:nvSpPr>
          <p:cNvPr id="32770" name="Text Placeholder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lIns="91440" tIns="45720" rIns="91440" bIns="45720" anchor="t"/>
          <a:lstStyle/>
          <a:p>
            <a:pPr lvl="0"/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" name="Freeform 6"/>
          <p:cNvSpPr/>
          <p:nvPr/>
        </p:nvSpPr>
        <p:spPr>
          <a:xfrm>
            <a:off x="0" y="4324350"/>
            <a:ext cx="1744663" cy="777875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0" y="0"/>
              </a:cxn>
              <a:cxn ang="0">
                <a:pos x="0" y="2147483647"/>
              </a:cxn>
              <a:cxn ang="0">
                <a:pos x="2147483647" y="2147483647"/>
              </a:cxn>
            </a:cxnLst>
            <a:rect l="0" t="0" r="0" b="0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pPr fontAlgn="base"/>
            <a:r>
              <a:rPr lang="pt-PT" strike="noStrike" noProof="1"/>
              <a:t>Clique para editar o estilo de título do Modelo Global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base"/>
            <a:r>
              <a:rPr lang="pt-PT" strike="noStrike" noProof="1"/>
              <a:t>Clique para editar o estilo de subtítulo do Modelo Global</a:t>
            </a:r>
            <a:endParaRPr lang="en-US" strike="noStrike" noProof="1"/>
          </a:p>
        </p:txBody>
      </p:sp>
      <p:sp>
        <p:nvSpPr>
          <p:cNvPr id="35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20BEEF7-3452-4289-8065-5E334B6CBCDC}" type="datetime1"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10/09/2018</a:t>
            </a:fld>
            <a:endParaRPr kumimoji="0" lang="pt-PT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PLANO DE DESENVOLVIMENTO PRONVINCIAL 2017/2022</a:t>
            </a:r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4529138"/>
            <a:ext cx="7794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 eaLnBrk="1" fontAlgn="base" hangingPunct="1"/>
            <a:fld id="{9A0DB2DC-4C9A-4742-B13C-FB6460FD3503}" type="slidenum">
              <a:rPr lang="pt-PT" altLang="x-none" strike="noStrike" noProof="1" dirty="0">
                <a:latin typeface="Century Gothic" panose="020B0502020202020204" pitchFamily="34" charset="0"/>
                <a:ea typeface="+mn-ea"/>
                <a:cs typeface="+mn-cs"/>
              </a:rPr>
              <a:t>‹nº›</a:t>
            </a:fld>
            <a:endParaRPr lang="pt-PT" altLang="x-none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3" name="Freeform 11"/>
          <p:cNvSpPr/>
          <p:nvPr/>
        </p:nvSpPr>
        <p:spPr>
          <a:xfrm flipV="1">
            <a:off x="-4762" y="3178175"/>
            <a:ext cx="1589087" cy="508000"/>
          </a:xfrm>
          <a:custGeom>
            <a:avLst/>
            <a:gdLst/>
            <a:ahLst/>
            <a:cxnLst>
              <a:cxn ang="0">
                <a:pos x="2147483647" y="616285229"/>
              </a:cxn>
              <a:cxn ang="0">
                <a:pos x="2147483647" y="24645112"/>
              </a:cxn>
              <a:cxn ang="0">
                <a:pos x="2147483647" y="12322556"/>
              </a:cxn>
              <a:cxn ang="0">
                <a:pos x="2147483647" y="0"/>
              </a:cxn>
              <a:cxn ang="0">
                <a:pos x="2147483647" y="0"/>
              </a:cxn>
              <a:cxn ang="0">
                <a:pos x="0" y="9176766"/>
              </a:cxn>
              <a:cxn ang="0">
                <a:pos x="126842489" y="1310965120"/>
              </a:cxn>
              <a:cxn ang="0">
                <a:pos x="2147483647" y="1306508334"/>
              </a:cxn>
              <a:cxn ang="0">
                <a:pos x="2147483647" y="1306508334"/>
              </a:cxn>
              <a:cxn ang="0">
                <a:pos x="2147483647" y="1294185778"/>
              </a:cxn>
              <a:cxn ang="0">
                <a:pos x="2147483647" y="1281860682"/>
              </a:cxn>
              <a:cxn ang="0">
                <a:pos x="2147483647" y="690223156"/>
              </a:cxn>
              <a:cxn ang="0">
                <a:pos x="2147483647" y="616285229"/>
              </a:cxn>
            </a:cxnLst>
            <a:rect l="0" t="0" r="0" b="0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pPr fontAlgn="base"/>
            <a:r>
              <a:rPr lang="pt-PT" strike="noStrike" noProof="1"/>
              <a:t>Clique para editar o estilo de título do Modelo Global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pt-PT" strike="noStrike" noProof="1"/>
              <a:t>Editar os estilos de texto do Modelo Global</a:t>
            </a:r>
          </a:p>
        </p:txBody>
      </p:sp>
      <p:sp>
        <p:nvSpPr>
          <p:cNvPr id="35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831E33C-DB0E-4156-A644-D98A4C024D2E}" type="datetime1"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10/09/2018</a:t>
            </a:fld>
            <a:endParaRPr kumimoji="0" lang="pt-PT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PLANO DE DESENVOLVIMENTO PRONVINCIAL 2017/2022</a:t>
            </a:r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3244850"/>
            <a:ext cx="7794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 eaLnBrk="1" fontAlgn="base" hangingPunct="1"/>
            <a:fld id="{9A0DB2DC-4C9A-4742-B13C-FB6460FD3503}" type="slidenum">
              <a:rPr lang="pt-PT" altLang="x-none" strike="noStrike" noProof="1" dirty="0">
                <a:latin typeface="Century Gothic" panose="020B0502020202020204" pitchFamily="34" charset="0"/>
                <a:ea typeface="+mn-ea"/>
                <a:cs typeface="+mn-cs"/>
              </a:rPr>
              <a:t>‹nº›</a:t>
            </a:fld>
            <a:endParaRPr lang="pt-PT" altLang="x-none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7" name="Freeform 11"/>
          <p:cNvSpPr/>
          <p:nvPr/>
        </p:nvSpPr>
        <p:spPr>
          <a:xfrm flipV="1">
            <a:off x="-4762" y="3178175"/>
            <a:ext cx="1589087" cy="508000"/>
          </a:xfrm>
          <a:custGeom>
            <a:avLst/>
            <a:gdLst/>
            <a:ahLst/>
            <a:cxnLst>
              <a:cxn ang="0">
                <a:pos x="2147483647" y="616285229"/>
              </a:cxn>
              <a:cxn ang="0">
                <a:pos x="2147483647" y="24645112"/>
              </a:cxn>
              <a:cxn ang="0">
                <a:pos x="2147483647" y="12322556"/>
              </a:cxn>
              <a:cxn ang="0">
                <a:pos x="2147483647" y="0"/>
              </a:cxn>
              <a:cxn ang="0">
                <a:pos x="2147483647" y="0"/>
              </a:cxn>
              <a:cxn ang="0">
                <a:pos x="0" y="9176766"/>
              </a:cxn>
              <a:cxn ang="0">
                <a:pos x="126842489" y="1310965120"/>
              </a:cxn>
              <a:cxn ang="0">
                <a:pos x="2147483647" y="1306508334"/>
              </a:cxn>
              <a:cxn ang="0">
                <a:pos x="2147483647" y="1306508334"/>
              </a:cxn>
              <a:cxn ang="0">
                <a:pos x="2147483647" y="1294185778"/>
              </a:cxn>
              <a:cxn ang="0">
                <a:pos x="2147483647" y="1281860682"/>
              </a:cxn>
              <a:cxn ang="0">
                <a:pos x="2147483647" y="690223156"/>
              </a:cxn>
              <a:cxn ang="0">
                <a:pos x="2147483647" y="616285229"/>
              </a:cxn>
            </a:cxnLst>
            <a:rect l="0" t="0" r="0" b="0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5" name="TextBox 13"/>
          <p:cNvSpPr txBox="1">
            <a:spLocks noChangeArrowheads="1"/>
          </p:cNvSpPr>
          <p:nvPr/>
        </p:nvSpPr>
        <p:spPr bwMode="auto">
          <a:xfrm>
            <a:off x="2466975" y="647700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+mn-ea"/>
              </a:rPr>
              <a:t>“</a:t>
            </a:r>
          </a:p>
        </p:txBody>
      </p:sp>
      <p:sp>
        <p:nvSpPr>
          <p:cNvPr id="36" name="TextBox 14"/>
          <p:cNvSpPr txBox="1">
            <a:spLocks noChangeArrowheads="1"/>
          </p:cNvSpPr>
          <p:nvPr/>
        </p:nvSpPr>
        <p:spPr bwMode="auto">
          <a:xfrm>
            <a:off x="11114088" y="290512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+mn-ea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pPr fontAlgn="base"/>
            <a:r>
              <a:rPr lang="pt-PT" strike="noStrike" noProof="1"/>
              <a:t>Clique para editar o estilo de título do Modelo Global</a:t>
            </a:r>
            <a:endParaRPr lang="en-US" strike="noStrike" noProof="1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fontAlgn="base"/>
            <a:r>
              <a:rPr lang="pt-PT" strike="noStrike" noProof="1"/>
              <a:t>Editar os estilos de texto do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pt-PT" strike="noStrike" noProof="1"/>
              <a:t>Editar os estilos de texto do Modelo Global</a:t>
            </a:r>
          </a:p>
        </p:txBody>
      </p:sp>
      <p:sp>
        <p:nvSpPr>
          <p:cNvPr id="37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AB5BA8E-614B-4181-BC52-D7370A0092EA}" type="datetime1"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10/09/2018</a:t>
            </a:fld>
            <a:endParaRPr kumimoji="0" lang="pt-PT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PLANO DE DESENVOLVIMENTO PRONVINCIAL 2017/2022</a:t>
            </a:r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3244850"/>
            <a:ext cx="7794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 eaLnBrk="1" fontAlgn="base" hangingPunct="1"/>
            <a:fld id="{9A0DB2DC-4C9A-4742-B13C-FB6460FD3503}" type="slidenum">
              <a:rPr lang="pt-PT" altLang="x-none" strike="noStrike" noProof="1" dirty="0">
                <a:latin typeface="Century Gothic" panose="020B0502020202020204" pitchFamily="34" charset="0"/>
                <a:ea typeface="+mn-ea"/>
                <a:cs typeface="+mn-cs"/>
              </a:rPr>
              <a:t>‹nº›</a:t>
            </a:fld>
            <a:endParaRPr lang="pt-PT" altLang="x-none" strike="noStrike" noProof="1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41" name="Freeform 11"/>
          <p:cNvSpPr/>
          <p:nvPr/>
        </p:nvSpPr>
        <p:spPr>
          <a:xfrm flipV="1">
            <a:off x="-4762" y="4911725"/>
            <a:ext cx="1589087" cy="508000"/>
          </a:xfrm>
          <a:custGeom>
            <a:avLst/>
            <a:gdLst/>
            <a:ahLst/>
            <a:cxnLst>
              <a:cxn ang="0">
                <a:pos x="2147483647" y="616285229"/>
              </a:cxn>
              <a:cxn ang="0">
                <a:pos x="2147483647" y="24645112"/>
              </a:cxn>
              <a:cxn ang="0">
                <a:pos x="2147483647" y="12322556"/>
              </a:cxn>
              <a:cxn ang="0">
                <a:pos x="2147483647" y="0"/>
              </a:cxn>
              <a:cxn ang="0">
                <a:pos x="2147483647" y="0"/>
              </a:cxn>
              <a:cxn ang="0">
                <a:pos x="0" y="9176766"/>
              </a:cxn>
              <a:cxn ang="0">
                <a:pos x="126842489" y="1310965120"/>
              </a:cxn>
              <a:cxn ang="0">
                <a:pos x="2147483647" y="1306508334"/>
              </a:cxn>
              <a:cxn ang="0">
                <a:pos x="2147483647" y="1306508334"/>
              </a:cxn>
              <a:cxn ang="0">
                <a:pos x="2147483647" y="1294185778"/>
              </a:cxn>
              <a:cxn ang="0">
                <a:pos x="2147483647" y="1281860682"/>
              </a:cxn>
              <a:cxn ang="0">
                <a:pos x="2147483647" y="690223156"/>
              </a:cxn>
              <a:cxn ang="0">
                <a:pos x="2147483647" y="616285229"/>
              </a:cxn>
            </a:cxnLst>
            <a:rect l="0" t="0" r="0" b="0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pPr fontAlgn="base"/>
            <a:r>
              <a:rPr lang="pt-PT" strike="noStrike" noProof="1"/>
              <a:t>Clique para editar o estilo de título do Modelo Global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 fontAlgn="base"/>
            <a:r>
              <a:rPr lang="pt-PT" strike="noStrike" noProof="1"/>
              <a:t>Editar os estilos de texto do Modelo Global</a:t>
            </a:r>
          </a:p>
        </p:txBody>
      </p:sp>
      <p:sp>
        <p:nvSpPr>
          <p:cNvPr id="35" name="Date Placeholder 4"/>
          <p:cNvSpPr>
            <a:spLocks noGrp="1"/>
          </p:cNvSpPr>
          <p:nvPr>
            <p:ph type="dt" sz="half" idx="1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9E71D5F-056E-4429-9BE7-60A6631ED0A1}" type="datetime1"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10/09/2018</a:t>
            </a:fld>
            <a:endParaRPr kumimoji="0" lang="pt-PT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PLANO DE DESENVOLVIMENTO PRONVINCIAL 2017/2022</a:t>
            </a:r>
          </a:p>
        </p:txBody>
      </p:sp>
      <p:sp>
        <p:nvSpPr>
          <p:cNvPr id="37" name="Slide Number Placeholder 6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4983163"/>
            <a:ext cx="7794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 eaLnBrk="1" fontAlgn="base" hangingPunct="1"/>
            <a:fld id="{9A0DB2DC-4C9A-4742-B13C-FB6460FD3503}" type="slidenum">
              <a:rPr lang="pt-PT" altLang="x-none" strike="noStrike" noProof="1" dirty="0">
                <a:latin typeface="Century Gothic" panose="020B0502020202020204" pitchFamily="34" charset="0"/>
                <a:ea typeface="+mn-ea"/>
                <a:cs typeface="+mn-cs"/>
              </a:rPr>
              <a:t>‹nº›</a:t>
            </a:fld>
            <a:endParaRPr lang="pt-PT" altLang="x-none" strike="noStrike" noProof="1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 com 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65" name="Freeform 11"/>
          <p:cNvSpPr/>
          <p:nvPr/>
        </p:nvSpPr>
        <p:spPr>
          <a:xfrm flipV="1">
            <a:off x="-4762" y="4911725"/>
            <a:ext cx="1589087" cy="508000"/>
          </a:xfrm>
          <a:custGeom>
            <a:avLst/>
            <a:gdLst/>
            <a:ahLst/>
            <a:cxnLst>
              <a:cxn ang="0">
                <a:pos x="2147483647" y="616285229"/>
              </a:cxn>
              <a:cxn ang="0">
                <a:pos x="2147483647" y="24645112"/>
              </a:cxn>
              <a:cxn ang="0">
                <a:pos x="2147483647" y="12322556"/>
              </a:cxn>
              <a:cxn ang="0">
                <a:pos x="2147483647" y="0"/>
              </a:cxn>
              <a:cxn ang="0">
                <a:pos x="2147483647" y="0"/>
              </a:cxn>
              <a:cxn ang="0">
                <a:pos x="0" y="9176766"/>
              </a:cxn>
              <a:cxn ang="0">
                <a:pos x="126842489" y="1310965120"/>
              </a:cxn>
              <a:cxn ang="0">
                <a:pos x="2147483647" y="1306508334"/>
              </a:cxn>
              <a:cxn ang="0">
                <a:pos x="2147483647" y="1306508334"/>
              </a:cxn>
              <a:cxn ang="0">
                <a:pos x="2147483647" y="1294185778"/>
              </a:cxn>
              <a:cxn ang="0">
                <a:pos x="2147483647" y="1281860682"/>
              </a:cxn>
              <a:cxn ang="0">
                <a:pos x="2147483647" y="690223156"/>
              </a:cxn>
              <a:cxn ang="0">
                <a:pos x="2147483647" y="616285229"/>
              </a:cxn>
            </a:cxnLst>
            <a:rect l="0" t="0" r="0" b="0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5" name="TextBox 16"/>
          <p:cNvSpPr txBox="1">
            <a:spLocks noChangeArrowheads="1"/>
          </p:cNvSpPr>
          <p:nvPr/>
        </p:nvSpPr>
        <p:spPr bwMode="auto">
          <a:xfrm>
            <a:off x="2466975" y="647700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+mn-ea"/>
              </a:rPr>
              <a:t>“</a:t>
            </a:r>
          </a:p>
        </p:txBody>
      </p:sp>
      <p:sp>
        <p:nvSpPr>
          <p:cNvPr id="36" name="TextBox 17"/>
          <p:cNvSpPr txBox="1">
            <a:spLocks noChangeArrowheads="1"/>
          </p:cNvSpPr>
          <p:nvPr/>
        </p:nvSpPr>
        <p:spPr bwMode="auto">
          <a:xfrm>
            <a:off x="11114088" y="290512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+mn-ea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pPr fontAlgn="base"/>
            <a:r>
              <a:rPr lang="pt-PT" strike="noStrike" noProof="1"/>
              <a:t>Clique para editar o estilo de título do Modelo Global</a:t>
            </a:r>
            <a:endParaRPr lang="en-US" strike="noStrike" noProof="1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fontAlgn="base"/>
            <a:r>
              <a:rPr lang="pt-PT" strike="noStrike" noProof="1"/>
              <a:t>Editar os estilos de texto do Modelo Global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 fontAlgn="base"/>
            <a:r>
              <a:rPr lang="pt-PT" strike="noStrike" noProof="1"/>
              <a:t>Editar os estilos de texto do Modelo Global</a:t>
            </a:r>
          </a:p>
        </p:txBody>
      </p:sp>
      <p:sp>
        <p:nvSpPr>
          <p:cNvPr id="37" name="Date Placeholder 4"/>
          <p:cNvSpPr>
            <a:spLocks noGrp="1"/>
          </p:cNvSpPr>
          <p:nvPr>
            <p:ph type="dt" sz="half" idx="1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5F5DCF9-6316-41EF-9DA8-CDEF2E86C955}" type="datetime1"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10/09/2018</a:t>
            </a:fld>
            <a:endParaRPr kumimoji="0" lang="pt-PT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PLANO DE DESENVOLVIMENTO PRONVINCIAL 2017/2022</a:t>
            </a:r>
          </a:p>
        </p:txBody>
      </p:sp>
      <p:sp>
        <p:nvSpPr>
          <p:cNvPr id="39" name="Slide Number Placeholder 6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4983163"/>
            <a:ext cx="7794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 eaLnBrk="1" fontAlgn="base" hangingPunct="1"/>
            <a:fld id="{9A0DB2DC-4C9A-4742-B13C-FB6460FD3503}" type="slidenum">
              <a:rPr lang="pt-PT" altLang="x-none" strike="noStrike" noProof="1" dirty="0">
                <a:latin typeface="Century Gothic" panose="020B0502020202020204" pitchFamily="34" charset="0"/>
                <a:ea typeface="+mn-ea"/>
                <a:cs typeface="+mn-cs"/>
              </a:rPr>
              <a:t>‹nº›</a:t>
            </a:fld>
            <a:endParaRPr lang="pt-PT" altLang="x-none" strike="noStrike" noProof="1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9" name="Freeform 11"/>
          <p:cNvSpPr/>
          <p:nvPr/>
        </p:nvSpPr>
        <p:spPr>
          <a:xfrm flipV="1">
            <a:off x="-4762" y="4911725"/>
            <a:ext cx="1589087" cy="508000"/>
          </a:xfrm>
          <a:custGeom>
            <a:avLst/>
            <a:gdLst/>
            <a:ahLst/>
            <a:cxnLst>
              <a:cxn ang="0">
                <a:pos x="2147483647" y="616285229"/>
              </a:cxn>
              <a:cxn ang="0">
                <a:pos x="2147483647" y="24645112"/>
              </a:cxn>
              <a:cxn ang="0">
                <a:pos x="2147483647" y="12322556"/>
              </a:cxn>
              <a:cxn ang="0">
                <a:pos x="2147483647" y="0"/>
              </a:cxn>
              <a:cxn ang="0">
                <a:pos x="2147483647" y="0"/>
              </a:cxn>
              <a:cxn ang="0">
                <a:pos x="0" y="9176766"/>
              </a:cxn>
              <a:cxn ang="0">
                <a:pos x="126842489" y="1310965120"/>
              </a:cxn>
              <a:cxn ang="0">
                <a:pos x="2147483647" y="1306508334"/>
              </a:cxn>
              <a:cxn ang="0">
                <a:pos x="2147483647" y="1306508334"/>
              </a:cxn>
              <a:cxn ang="0">
                <a:pos x="2147483647" y="1294185778"/>
              </a:cxn>
              <a:cxn ang="0">
                <a:pos x="2147483647" y="1281860682"/>
              </a:cxn>
              <a:cxn ang="0">
                <a:pos x="2147483647" y="690223156"/>
              </a:cxn>
              <a:cxn ang="0">
                <a:pos x="2147483647" y="616285229"/>
              </a:cxn>
            </a:cxnLst>
            <a:rect l="0" t="0" r="0" b="0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pPr fontAlgn="base"/>
            <a:r>
              <a:rPr lang="pt-PT" strike="noStrike" noProof="1"/>
              <a:t>Clique para editar o estilo de título do Modelo Global</a:t>
            </a:r>
            <a:endParaRPr lang="en-US" strike="noStrike" noProof="1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fontAlgn="base"/>
            <a:r>
              <a:rPr lang="pt-PT" strike="noStrike" noProof="1"/>
              <a:t>Editar os estilos de texto do Modelo Global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 fontAlgn="base"/>
            <a:r>
              <a:rPr lang="pt-PT" strike="noStrike" noProof="1"/>
              <a:t>Editar os estilos de texto do Modelo Global</a:t>
            </a:r>
          </a:p>
        </p:txBody>
      </p:sp>
      <p:sp>
        <p:nvSpPr>
          <p:cNvPr id="35" name="Date Placeholder 4"/>
          <p:cNvSpPr>
            <a:spLocks noGrp="1"/>
          </p:cNvSpPr>
          <p:nvPr>
            <p:ph type="dt" sz="half" idx="1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4514217-273A-47AB-A91C-32D30437A28A}" type="datetime1"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10/09/2018</a:t>
            </a:fld>
            <a:endParaRPr kumimoji="0" lang="pt-PT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PLANO DE DESENVOLVIMENTO PRONVINCIAL 2017/2022</a:t>
            </a:r>
          </a:p>
        </p:txBody>
      </p:sp>
      <p:sp>
        <p:nvSpPr>
          <p:cNvPr id="37" name="Slide Number Placeholder 6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4983163"/>
            <a:ext cx="7794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 eaLnBrk="1" fontAlgn="base" hangingPunct="1"/>
            <a:fld id="{9A0DB2DC-4C9A-4742-B13C-FB6460FD3503}" type="slidenum">
              <a:rPr lang="pt-PT" altLang="x-none" strike="noStrike" noProof="1" dirty="0">
                <a:latin typeface="Century Gothic" panose="020B0502020202020204" pitchFamily="34" charset="0"/>
                <a:ea typeface="+mn-ea"/>
                <a:cs typeface="+mn-cs"/>
              </a:rPr>
              <a:t>‹nº›</a:t>
            </a:fld>
            <a:endParaRPr lang="pt-PT" altLang="x-none" strike="noStrike" noProof="1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13" name="Freeform 11"/>
          <p:cNvSpPr/>
          <p:nvPr/>
        </p:nvSpPr>
        <p:spPr>
          <a:xfrm flipV="1">
            <a:off x="-4762" y="714375"/>
            <a:ext cx="1589087" cy="508000"/>
          </a:xfrm>
          <a:custGeom>
            <a:avLst/>
            <a:gdLst/>
            <a:ahLst/>
            <a:cxnLst>
              <a:cxn ang="0">
                <a:pos x="2147483647" y="616285229"/>
              </a:cxn>
              <a:cxn ang="0">
                <a:pos x="2147483647" y="24645112"/>
              </a:cxn>
              <a:cxn ang="0">
                <a:pos x="2147483647" y="12322556"/>
              </a:cxn>
              <a:cxn ang="0">
                <a:pos x="2147483647" y="0"/>
              </a:cxn>
              <a:cxn ang="0">
                <a:pos x="2147483647" y="0"/>
              </a:cxn>
              <a:cxn ang="0">
                <a:pos x="0" y="9176766"/>
              </a:cxn>
              <a:cxn ang="0">
                <a:pos x="126842489" y="1310965120"/>
              </a:cxn>
              <a:cxn ang="0">
                <a:pos x="2147483647" y="1306508334"/>
              </a:cxn>
              <a:cxn ang="0">
                <a:pos x="2147483647" y="1306508334"/>
              </a:cxn>
              <a:cxn ang="0">
                <a:pos x="2147483647" y="1294185778"/>
              </a:cxn>
              <a:cxn ang="0">
                <a:pos x="2147483647" y="1281860682"/>
              </a:cxn>
              <a:cxn ang="0">
                <a:pos x="2147483647" y="690223156"/>
              </a:cxn>
              <a:cxn ang="0">
                <a:pos x="2147483647" y="616285229"/>
              </a:cxn>
            </a:cxnLst>
            <a:rect l="0" t="0" r="0" b="0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pPr fontAlgn="base"/>
            <a:r>
              <a:rPr lang="pt-PT" strike="noStrike" noProof="1"/>
              <a:t>Clique para editar o estilo de título do Modelo Global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pt-PT" strike="noStrike" noProof="1"/>
              <a:t>Editar os estilos de texto do Modelo Global</a:t>
            </a:r>
          </a:p>
          <a:p>
            <a:pPr lvl="1" fontAlgn="base"/>
            <a:r>
              <a:rPr lang="pt-PT" strike="noStrike" noProof="1"/>
              <a:t>Segundo nível</a:t>
            </a:r>
          </a:p>
          <a:p>
            <a:pPr lvl="2" fontAlgn="base"/>
            <a:r>
              <a:rPr lang="pt-PT" strike="noStrike" noProof="1"/>
              <a:t>Terceiro nível</a:t>
            </a:r>
          </a:p>
          <a:p>
            <a:pPr lvl="3" fontAlgn="base"/>
            <a:r>
              <a:rPr lang="pt-PT" strike="noStrike" noProof="1"/>
              <a:t>Quarto nível</a:t>
            </a:r>
          </a:p>
          <a:p>
            <a:pPr lvl="4" fontAlgn="base"/>
            <a:r>
              <a:rPr lang="pt-PT" strike="noStrike" noProof="1"/>
              <a:t>Quinto nível</a:t>
            </a:r>
            <a:endParaRPr lang="en-US" strike="noStrike" noProof="1"/>
          </a:p>
        </p:txBody>
      </p:sp>
      <p:sp>
        <p:nvSpPr>
          <p:cNvPr id="35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6A8FCE-AB5B-44A6-BA89-C6C3A5121342}" type="datetime1"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10/09/2018</a:t>
            </a:fld>
            <a:endParaRPr kumimoji="0" lang="pt-PT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PLANO DE DESENVOLVIMENTO PRONVINCIAL 2017/2022</a:t>
            </a:r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 eaLnBrk="1" fontAlgn="base" hangingPunct="1"/>
            <a:fld id="{9A0DB2DC-4C9A-4742-B13C-FB6460FD3503}" type="slidenum">
              <a:rPr lang="pt-PT" altLang="x-none" strike="noStrike" noProof="1" dirty="0">
                <a:latin typeface="Century Gothic" panose="020B0502020202020204" pitchFamily="34" charset="0"/>
                <a:ea typeface="+mn-ea"/>
                <a:cs typeface="+mn-cs"/>
              </a:rPr>
              <a:t>‹nº›</a:t>
            </a:fld>
            <a:endParaRPr lang="pt-PT" altLang="x-none" strike="noStrike" noProof="1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37" name="Freeform 11"/>
          <p:cNvSpPr/>
          <p:nvPr/>
        </p:nvSpPr>
        <p:spPr>
          <a:xfrm flipV="1">
            <a:off x="-4762" y="714375"/>
            <a:ext cx="1589087" cy="508000"/>
          </a:xfrm>
          <a:custGeom>
            <a:avLst/>
            <a:gdLst/>
            <a:ahLst/>
            <a:cxnLst>
              <a:cxn ang="0">
                <a:pos x="2147483647" y="616285229"/>
              </a:cxn>
              <a:cxn ang="0">
                <a:pos x="2147483647" y="24645112"/>
              </a:cxn>
              <a:cxn ang="0">
                <a:pos x="2147483647" y="12322556"/>
              </a:cxn>
              <a:cxn ang="0">
                <a:pos x="2147483647" y="0"/>
              </a:cxn>
              <a:cxn ang="0">
                <a:pos x="2147483647" y="0"/>
              </a:cxn>
              <a:cxn ang="0">
                <a:pos x="0" y="9176766"/>
              </a:cxn>
              <a:cxn ang="0">
                <a:pos x="126842489" y="1310965120"/>
              </a:cxn>
              <a:cxn ang="0">
                <a:pos x="2147483647" y="1306508334"/>
              </a:cxn>
              <a:cxn ang="0">
                <a:pos x="2147483647" y="1306508334"/>
              </a:cxn>
              <a:cxn ang="0">
                <a:pos x="2147483647" y="1294185778"/>
              </a:cxn>
              <a:cxn ang="0">
                <a:pos x="2147483647" y="1281860682"/>
              </a:cxn>
              <a:cxn ang="0">
                <a:pos x="2147483647" y="690223156"/>
              </a:cxn>
              <a:cxn ang="0">
                <a:pos x="2147483647" y="616285229"/>
              </a:cxn>
            </a:cxnLst>
            <a:rect l="0" t="0" r="0" b="0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pPr fontAlgn="base"/>
            <a:r>
              <a:rPr lang="pt-PT" strike="noStrike" noProof="1"/>
              <a:t>Clique para editar o estilo de título do Modelo Global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 fontAlgn="base"/>
            <a:r>
              <a:rPr lang="pt-PT" strike="noStrike" noProof="1"/>
              <a:t>Editar os estilos de texto do Modelo Global</a:t>
            </a:r>
          </a:p>
          <a:p>
            <a:pPr lvl="1" fontAlgn="base"/>
            <a:r>
              <a:rPr lang="pt-PT" strike="noStrike" noProof="1"/>
              <a:t>Segundo nível</a:t>
            </a:r>
          </a:p>
          <a:p>
            <a:pPr lvl="2" fontAlgn="base"/>
            <a:r>
              <a:rPr lang="pt-PT" strike="noStrike" noProof="1"/>
              <a:t>Terceiro nível</a:t>
            </a:r>
          </a:p>
          <a:p>
            <a:pPr lvl="3" fontAlgn="base"/>
            <a:r>
              <a:rPr lang="pt-PT" strike="noStrike" noProof="1"/>
              <a:t>Quarto nível</a:t>
            </a:r>
          </a:p>
          <a:p>
            <a:pPr lvl="4" fontAlgn="base"/>
            <a:r>
              <a:rPr lang="pt-PT" strike="noStrike" noProof="1"/>
              <a:t>Quinto nível</a:t>
            </a:r>
            <a:endParaRPr lang="en-US" strike="noStrike" noProof="1"/>
          </a:p>
        </p:txBody>
      </p:sp>
      <p:sp>
        <p:nvSpPr>
          <p:cNvPr id="35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D6814CD-03EE-4B6A-8A4B-62365C5B29CB}" type="datetime1"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10/09/2018</a:t>
            </a:fld>
            <a:endParaRPr kumimoji="0" lang="pt-PT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PLANO DE DESENVOLVIMENTO PRONVINCIAL 2017/2022</a:t>
            </a:r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 eaLnBrk="1" fontAlgn="base" hangingPunct="1"/>
            <a:fld id="{9A0DB2DC-4C9A-4742-B13C-FB6460FD3503}" type="slidenum">
              <a:rPr lang="pt-PT" altLang="x-none" strike="noStrike" noProof="1" dirty="0">
                <a:latin typeface="Century Gothic" panose="020B0502020202020204" pitchFamily="34" charset="0"/>
                <a:ea typeface="+mn-ea"/>
                <a:cs typeface="+mn-cs"/>
              </a:rPr>
              <a:t>‹nº›</a:t>
            </a:fld>
            <a:endParaRPr lang="pt-PT" altLang="x-none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1" name="Freeform 11"/>
          <p:cNvSpPr/>
          <p:nvPr/>
        </p:nvSpPr>
        <p:spPr>
          <a:xfrm flipV="1">
            <a:off x="-4762" y="714375"/>
            <a:ext cx="1589087" cy="508000"/>
          </a:xfrm>
          <a:custGeom>
            <a:avLst/>
            <a:gdLst/>
            <a:ahLst/>
            <a:cxnLst>
              <a:cxn ang="0">
                <a:pos x="2147483647" y="616285229"/>
              </a:cxn>
              <a:cxn ang="0">
                <a:pos x="2147483647" y="24645112"/>
              </a:cxn>
              <a:cxn ang="0">
                <a:pos x="2147483647" y="12322556"/>
              </a:cxn>
              <a:cxn ang="0">
                <a:pos x="2147483647" y="0"/>
              </a:cxn>
              <a:cxn ang="0">
                <a:pos x="2147483647" y="0"/>
              </a:cxn>
              <a:cxn ang="0">
                <a:pos x="0" y="9176766"/>
              </a:cxn>
              <a:cxn ang="0">
                <a:pos x="126842489" y="1310965120"/>
              </a:cxn>
              <a:cxn ang="0">
                <a:pos x="2147483647" y="1306508334"/>
              </a:cxn>
              <a:cxn ang="0">
                <a:pos x="2147483647" y="1306508334"/>
              </a:cxn>
              <a:cxn ang="0">
                <a:pos x="2147483647" y="1294185778"/>
              </a:cxn>
              <a:cxn ang="0">
                <a:pos x="2147483647" y="1281860682"/>
              </a:cxn>
              <a:cxn ang="0">
                <a:pos x="2147483647" y="690223156"/>
              </a:cxn>
              <a:cxn ang="0">
                <a:pos x="2147483647" y="616285229"/>
              </a:cxn>
            </a:cxnLst>
            <a:rect l="0" t="0" r="0" b="0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fontAlgn="base"/>
            <a:r>
              <a:rPr lang="pt-PT" strike="noStrike" noProof="1"/>
              <a:t>Clique para editar o estilo de título do Modelo Global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 fontAlgn="base"/>
            <a:r>
              <a:rPr lang="pt-PT" strike="noStrike" noProof="1"/>
              <a:t>Editar os estilos de texto do Modelo Global</a:t>
            </a:r>
          </a:p>
          <a:p>
            <a:pPr lvl="1" fontAlgn="base"/>
            <a:r>
              <a:rPr lang="pt-PT" strike="noStrike" noProof="1"/>
              <a:t>Segundo nível</a:t>
            </a:r>
          </a:p>
          <a:p>
            <a:pPr lvl="2" fontAlgn="base"/>
            <a:r>
              <a:rPr lang="pt-PT" strike="noStrike" noProof="1"/>
              <a:t>Terceiro nível</a:t>
            </a:r>
          </a:p>
          <a:p>
            <a:pPr lvl="3" fontAlgn="base"/>
            <a:r>
              <a:rPr lang="pt-PT" strike="noStrike" noProof="1"/>
              <a:t>Quarto nível</a:t>
            </a:r>
          </a:p>
          <a:p>
            <a:pPr lvl="4" fontAlgn="base"/>
            <a:r>
              <a:rPr lang="pt-PT" strike="noStrike" noProof="1"/>
              <a:t>Quinto nível</a:t>
            </a:r>
            <a:endParaRPr lang="en-US" strike="noStrike" noProof="1"/>
          </a:p>
        </p:txBody>
      </p:sp>
      <p:sp>
        <p:nvSpPr>
          <p:cNvPr id="35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170D60-B144-4150-B969-C5588FE9463E}" type="datetime1"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10/09/2018</a:t>
            </a:fld>
            <a:endParaRPr kumimoji="0" lang="pt-PT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PLANO DE DESENVOLVIMENTO PRONVINCIAL 2017/2022</a:t>
            </a:r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 eaLnBrk="1" fontAlgn="base" hangingPunct="1"/>
            <a:fld id="{9A0DB2DC-4C9A-4742-B13C-FB6460FD3503}" type="slidenum">
              <a:rPr lang="pt-PT" altLang="x-none" strike="noStrike" noProof="1" dirty="0">
                <a:latin typeface="Century Gothic" panose="020B0502020202020204" pitchFamily="34" charset="0"/>
                <a:ea typeface="+mn-ea"/>
                <a:cs typeface="+mn-cs"/>
              </a:rPr>
              <a:t>‹nº›</a:t>
            </a:fld>
            <a:endParaRPr lang="pt-PT" altLang="x-none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5" name="Freeform 11"/>
          <p:cNvSpPr/>
          <p:nvPr/>
        </p:nvSpPr>
        <p:spPr>
          <a:xfrm flipV="1">
            <a:off x="-4762" y="3178175"/>
            <a:ext cx="1589087" cy="508000"/>
          </a:xfrm>
          <a:custGeom>
            <a:avLst/>
            <a:gdLst/>
            <a:ahLst/>
            <a:cxnLst>
              <a:cxn ang="0">
                <a:pos x="2147483647" y="616285229"/>
              </a:cxn>
              <a:cxn ang="0">
                <a:pos x="2147483647" y="24645112"/>
              </a:cxn>
              <a:cxn ang="0">
                <a:pos x="2147483647" y="12322556"/>
              </a:cxn>
              <a:cxn ang="0">
                <a:pos x="2147483647" y="0"/>
              </a:cxn>
              <a:cxn ang="0">
                <a:pos x="2147483647" y="0"/>
              </a:cxn>
              <a:cxn ang="0">
                <a:pos x="0" y="9176766"/>
              </a:cxn>
              <a:cxn ang="0">
                <a:pos x="126842489" y="1310965120"/>
              </a:cxn>
              <a:cxn ang="0">
                <a:pos x="2147483647" y="1306508334"/>
              </a:cxn>
              <a:cxn ang="0">
                <a:pos x="2147483647" y="1306508334"/>
              </a:cxn>
              <a:cxn ang="0">
                <a:pos x="2147483647" y="1294185778"/>
              </a:cxn>
              <a:cxn ang="0">
                <a:pos x="2147483647" y="1281860682"/>
              </a:cxn>
              <a:cxn ang="0">
                <a:pos x="2147483647" y="690223156"/>
              </a:cxn>
              <a:cxn ang="0">
                <a:pos x="2147483647" y="616285229"/>
              </a:cxn>
            </a:cxnLst>
            <a:rect l="0" t="0" r="0" b="0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pPr fontAlgn="base"/>
            <a:r>
              <a:rPr lang="pt-PT" strike="noStrike" noProof="1"/>
              <a:t>Clique para editar o estilo de título do Modelo Global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pt-PT" strike="noStrike" noProof="1"/>
              <a:t>Editar os estilos de texto do Modelo Global</a:t>
            </a:r>
          </a:p>
        </p:txBody>
      </p:sp>
      <p:sp>
        <p:nvSpPr>
          <p:cNvPr id="35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15C0194-8712-4E57-B73D-1918C361874D}" type="datetime1"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10/09/2018</a:t>
            </a:fld>
            <a:endParaRPr kumimoji="0" lang="pt-PT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PLANO DE DESENVOLVIMENTO PRONVINCIAL 2017/2022</a:t>
            </a:r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3244850"/>
            <a:ext cx="7794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 eaLnBrk="1" fontAlgn="base" hangingPunct="1"/>
            <a:fld id="{9A0DB2DC-4C9A-4742-B13C-FB6460FD3503}" type="slidenum">
              <a:rPr lang="pt-PT" altLang="x-none" strike="noStrike" noProof="1" dirty="0">
                <a:latin typeface="Century Gothic" panose="020B0502020202020204" pitchFamily="34" charset="0"/>
                <a:ea typeface="+mn-ea"/>
                <a:cs typeface="+mn-cs"/>
              </a:rPr>
              <a:t>‹nº›</a:t>
            </a:fld>
            <a:endParaRPr lang="pt-PT" altLang="x-none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9" name="Freeform 11"/>
          <p:cNvSpPr/>
          <p:nvPr/>
        </p:nvSpPr>
        <p:spPr>
          <a:xfrm flipV="1">
            <a:off x="-4762" y="714375"/>
            <a:ext cx="1589087" cy="508000"/>
          </a:xfrm>
          <a:custGeom>
            <a:avLst/>
            <a:gdLst/>
            <a:ahLst/>
            <a:cxnLst>
              <a:cxn ang="0">
                <a:pos x="2147483647" y="616285229"/>
              </a:cxn>
              <a:cxn ang="0">
                <a:pos x="2147483647" y="24645112"/>
              </a:cxn>
              <a:cxn ang="0">
                <a:pos x="2147483647" y="12322556"/>
              </a:cxn>
              <a:cxn ang="0">
                <a:pos x="2147483647" y="0"/>
              </a:cxn>
              <a:cxn ang="0">
                <a:pos x="2147483647" y="0"/>
              </a:cxn>
              <a:cxn ang="0">
                <a:pos x="0" y="9176766"/>
              </a:cxn>
              <a:cxn ang="0">
                <a:pos x="126842489" y="1310965120"/>
              </a:cxn>
              <a:cxn ang="0">
                <a:pos x="2147483647" y="1306508334"/>
              </a:cxn>
              <a:cxn ang="0">
                <a:pos x="2147483647" y="1306508334"/>
              </a:cxn>
              <a:cxn ang="0">
                <a:pos x="2147483647" y="1294185778"/>
              </a:cxn>
              <a:cxn ang="0">
                <a:pos x="2147483647" y="1281860682"/>
              </a:cxn>
              <a:cxn ang="0">
                <a:pos x="2147483647" y="690223156"/>
              </a:cxn>
              <a:cxn ang="0">
                <a:pos x="2147483647" y="616285229"/>
              </a:cxn>
            </a:cxnLst>
            <a:rect l="0" t="0" r="0" b="0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pPr fontAlgn="base"/>
            <a:r>
              <a:rPr lang="pt-PT" strike="noStrike" noProof="1"/>
              <a:t>Clique para editar o estilo de título do Modelo Global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 fontAlgn="base"/>
            <a:r>
              <a:rPr lang="pt-PT" strike="noStrike" noProof="1"/>
              <a:t>Editar os estilos de texto do Modelo Global</a:t>
            </a:r>
          </a:p>
          <a:p>
            <a:pPr lvl="1" fontAlgn="base"/>
            <a:r>
              <a:rPr lang="pt-PT" strike="noStrike" noProof="1"/>
              <a:t>Segundo nível</a:t>
            </a:r>
          </a:p>
          <a:p>
            <a:pPr lvl="2" fontAlgn="base"/>
            <a:r>
              <a:rPr lang="pt-PT" strike="noStrike" noProof="1"/>
              <a:t>Terceiro nível</a:t>
            </a:r>
          </a:p>
          <a:p>
            <a:pPr lvl="3" fontAlgn="base"/>
            <a:r>
              <a:rPr lang="pt-PT" strike="noStrike" noProof="1"/>
              <a:t>Quarto nível</a:t>
            </a:r>
          </a:p>
          <a:p>
            <a:pPr lvl="4" fontAlgn="base"/>
            <a:r>
              <a:rPr lang="pt-PT" strike="noStrike" noProof="1"/>
              <a:t>Quinto nível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 fontAlgn="base"/>
            <a:r>
              <a:rPr lang="pt-PT" strike="noStrike" noProof="1"/>
              <a:t>Editar os estilos de texto do Modelo Global</a:t>
            </a:r>
          </a:p>
          <a:p>
            <a:pPr lvl="1" fontAlgn="base"/>
            <a:r>
              <a:rPr lang="pt-PT" strike="noStrike" noProof="1"/>
              <a:t>Segundo nível</a:t>
            </a:r>
          </a:p>
          <a:p>
            <a:pPr lvl="2" fontAlgn="base"/>
            <a:r>
              <a:rPr lang="pt-PT" strike="noStrike" noProof="1"/>
              <a:t>Terceiro nível</a:t>
            </a:r>
          </a:p>
          <a:p>
            <a:pPr lvl="3" fontAlgn="base"/>
            <a:r>
              <a:rPr lang="pt-PT" strike="noStrike" noProof="1"/>
              <a:t>Quarto nível</a:t>
            </a:r>
          </a:p>
          <a:p>
            <a:pPr lvl="4" fontAlgn="base"/>
            <a:r>
              <a:rPr lang="pt-PT" strike="noStrike" noProof="1"/>
              <a:t>Quinto nível</a:t>
            </a:r>
            <a:endParaRPr lang="en-US" strike="noStrike" noProof="1"/>
          </a:p>
        </p:txBody>
      </p:sp>
      <p:sp>
        <p:nvSpPr>
          <p:cNvPr id="35" name="Date Placeholder 4"/>
          <p:cNvSpPr>
            <a:spLocks noGrp="1"/>
          </p:cNvSpPr>
          <p:nvPr>
            <p:ph type="dt" sz="half" idx="1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1901D6F-5142-4D26-8DB9-B7503AA5F78F}" type="datetime1"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10/09/2018</a:t>
            </a:fld>
            <a:endParaRPr kumimoji="0" lang="pt-PT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PLANO DE DESENVOLVIMENTO PRONVINCIAL 2017/2022</a:t>
            </a:r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 eaLnBrk="1" fontAlgn="base" hangingPunct="1"/>
            <a:fld id="{9A0DB2DC-4C9A-4742-B13C-FB6460FD3503}" type="slidenum">
              <a:rPr lang="pt-PT" altLang="x-none" strike="noStrike" noProof="1" dirty="0">
                <a:latin typeface="Century Gothic" panose="020B0502020202020204" pitchFamily="34" charset="0"/>
                <a:ea typeface="+mn-ea"/>
                <a:cs typeface="+mn-cs"/>
              </a:rPr>
              <a:t>‹nº›</a:t>
            </a:fld>
            <a:endParaRPr lang="pt-PT" altLang="x-none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3" name="Freeform 11"/>
          <p:cNvSpPr/>
          <p:nvPr/>
        </p:nvSpPr>
        <p:spPr>
          <a:xfrm flipV="1">
            <a:off x="-4762" y="714375"/>
            <a:ext cx="1589087" cy="508000"/>
          </a:xfrm>
          <a:custGeom>
            <a:avLst/>
            <a:gdLst/>
            <a:ahLst/>
            <a:cxnLst>
              <a:cxn ang="0">
                <a:pos x="2147483647" y="616285229"/>
              </a:cxn>
              <a:cxn ang="0">
                <a:pos x="2147483647" y="24645112"/>
              </a:cxn>
              <a:cxn ang="0">
                <a:pos x="2147483647" y="12322556"/>
              </a:cxn>
              <a:cxn ang="0">
                <a:pos x="2147483647" y="0"/>
              </a:cxn>
              <a:cxn ang="0">
                <a:pos x="2147483647" y="0"/>
              </a:cxn>
              <a:cxn ang="0">
                <a:pos x="0" y="9176766"/>
              </a:cxn>
              <a:cxn ang="0">
                <a:pos x="126842489" y="1310965120"/>
              </a:cxn>
              <a:cxn ang="0">
                <a:pos x="2147483647" y="1306508334"/>
              </a:cxn>
              <a:cxn ang="0">
                <a:pos x="2147483647" y="1306508334"/>
              </a:cxn>
              <a:cxn ang="0">
                <a:pos x="2147483647" y="1294185778"/>
              </a:cxn>
              <a:cxn ang="0">
                <a:pos x="2147483647" y="1281860682"/>
              </a:cxn>
              <a:cxn ang="0">
                <a:pos x="2147483647" y="690223156"/>
              </a:cxn>
              <a:cxn ang="0">
                <a:pos x="2147483647" y="616285229"/>
              </a:cxn>
            </a:cxnLst>
            <a:rect l="0" t="0" r="0" b="0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pPr fontAlgn="base"/>
            <a:r>
              <a:rPr lang="pt-PT" strike="noStrike" noProof="1"/>
              <a:t>Clique para editar o estilo de título do Modelo Global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pt-PT" strike="noStrike" noProof="1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 fontAlgn="base"/>
            <a:r>
              <a:rPr lang="pt-PT" strike="noStrike" noProof="1"/>
              <a:t>Editar os estilos de texto do Modelo Global</a:t>
            </a:r>
          </a:p>
          <a:p>
            <a:pPr lvl="1" fontAlgn="base"/>
            <a:r>
              <a:rPr lang="pt-PT" strike="noStrike" noProof="1"/>
              <a:t>Segundo nível</a:t>
            </a:r>
          </a:p>
          <a:p>
            <a:pPr lvl="2" fontAlgn="base"/>
            <a:r>
              <a:rPr lang="pt-PT" strike="noStrike" noProof="1"/>
              <a:t>Terceiro nível</a:t>
            </a:r>
          </a:p>
          <a:p>
            <a:pPr lvl="3" fontAlgn="base"/>
            <a:r>
              <a:rPr lang="pt-PT" strike="noStrike" noProof="1"/>
              <a:t>Quarto nível</a:t>
            </a:r>
          </a:p>
          <a:p>
            <a:pPr lvl="4" fontAlgn="base"/>
            <a:r>
              <a:rPr lang="pt-PT" strike="noStrike" noProof="1"/>
              <a:t>Quinto nível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pt-PT" strike="noStrike" noProof="1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 fontAlgn="base"/>
            <a:r>
              <a:rPr lang="pt-PT" strike="noStrike" noProof="1"/>
              <a:t>Editar os estilos de texto do Modelo Global</a:t>
            </a:r>
          </a:p>
          <a:p>
            <a:pPr lvl="1" fontAlgn="base"/>
            <a:r>
              <a:rPr lang="pt-PT" strike="noStrike" noProof="1"/>
              <a:t>Segundo nível</a:t>
            </a:r>
          </a:p>
          <a:p>
            <a:pPr lvl="2" fontAlgn="base"/>
            <a:r>
              <a:rPr lang="pt-PT" strike="noStrike" noProof="1"/>
              <a:t>Terceiro nível</a:t>
            </a:r>
          </a:p>
          <a:p>
            <a:pPr lvl="3" fontAlgn="base"/>
            <a:r>
              <a:rPr lang="pt-PT" strike="noStrike" noProof="1"/>
              <a:t>Quarto nível</a:t>
            </a:r>
          </a:p>
          <a:p>
            <a:pPr lvl="4" fontAlgn="base"/>
            <a:r>
              <a:rPr lang="pt-PT" strike="noStrike" noProof="1"/>
              <a:t>Quinto nível</a:t>
            </a:r>
            <a:endParaRPr lang="en-US" strike="noStrike" noProof="1"/>
          </a:p>
        </p:txBody>
      </p:sp>
      <p:sp>
        <p:nvSpPr>
          <p:cNvPr id="35" name="Date Placeholder 6"/>
          <p:cNvSpPr>
            <a:spLocks noGrp="1"/>
          </p:cNvSpPr>
          <p:nvPr>
            <p:ph type="dt" sz="half" idx="1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43F25B6-C7BA-48A2-B654-58883945E295}" type="datetime1"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10/09/2018</a:t>
            </a:fld>
            <a:endParaRPr kumimoji="0" lang="pt-PT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Footer Placeholder 7"/>
          <p:cNvSpPr>
            <a:spLocks noGrp="1"/>
          </p:cNvSpPr>
          <p:nvPr>
            <p:ph type="ftr" sz="quarter" idx="1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PLANO DE DESENVOLVIMENTO PRONVINCIAL 2017/2022</a:t>
            </a:r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14"/>
          </p:nvPr>
        </p:nvSpPr>
        <p:spPr bwMode="gray">
          <a:xfrm>
            <a:off x="531813" y="787400"/>
            <a:ext cx="7794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 eaLnBrk="1" fontAlgn="base" hangingPunct="1"/>
            <a:fld id="{9A0DB2DC-4C9A-4742-B13C-FB6460FD3503}" type="slidenum">
              <a:rPr lang="pt-PT" altLang="x-none" strike="noStrike" noProof="1" dirty="0">
                <a:latin typeface="Century Gothic" panose="020B0502020202020204" pitchFamily="34" charset="0"/>
                <a:ea typeface="+mn-ea"/>
                <a:cs typeface="+mn-cs"/>
              </a:rPr>
              <a:t>‹nº›</a:t>
            </a:fld>
            <a:endParaRPr lang="pt-PT" altLang="x-none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7" name="Freeform 11"/>
          <p:cNvSpPr/>
          <p:nvPr/>
        </p:nvSpPr>
        <p:spPr>
          <a:xfrm flipV="1">
            <a:off x="-4762" y="714375"/>
            <a:ext cx="1589087" cy="508000"/>
          </a:xfrm>
          <a:custGeom>
            <a:avLst/>
            <a:gdLst/>
            <a:ahLst/>
            <a:cxnLst>
              <a:cxn ang="0">
                <a:pos x="2147483647" y="616285229"/>
              </a:cxn>
              <a:cxn ang="0">
                <a:pos x="2147483647" y="24645112"/>
              </a:cxn>
              <a:cxn ang="0">
                <a:pos x="2147483647" y="12322556"/>
              </a:cxn>
              <a:cxn ang="0">
                <a:pos x="2147483647" y="0"/>
              </a:cxn>
              <a:cxn ang="0">
                <a:pos x="2147483647" y="0"/>
              </a:cxn>
              <a:cxn ang="0">
                <a:pos x="0" y="9176766"/>
              </a:cxn>
              <a:cxn ang="0">
                <a:pos x="126842489" y="1310965120"/>
              </a:cxn>
              <a:cxn ang="0">
                <a:pos x="2147483647" y="1306508334"/>
              </a:cxn>
              <a:cxn ang="0">
                <a:pos x="2147483647" y="1306508334"/>
              </a:cxn>
              <a:cxn ang="0">
                <a:pos x="2147483647" y="1294185778"/>
              </a:cxn>
              <a:cxn ang="0">
                <a:pos x="2147483647" y="1281860682"/>
              </a:cxn>
              <a:cxn ang="0">
                <a:pos x="2147483647" y="690223156"/>
              </a:cxn>
              <a:cxn ang="0">
                <a:pos x="2147483647" y="616285229"/>
              </a:cxn>
            </a:cxnLst>
            <a:rect l="0" t="0" r="0" b="0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pPr fontAlgn="base"/>
            <a:r>
              <a:rPr lang="pt-PT" strike="noStrike" noProof="1"/>
              <a:t>Clique para editar o estilo de título do Modelo Global</a:t>
            </a:r>
            <a:endParaRPr lang="en-US" strike="noStrike" noProof="1"/>
          </a:p>
        </p:txBody>
      </p:sp>
      <p:sp>
        <p:nvSpPr>
          <p:cNvPr id="35" name="Date Placeholder 2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97395A7-AF4F-44CD-A8BD-8950BB223AF7}" type="datetime1"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10/09/2018</a:t>
            </a:fld>
            <a:endParaRPr kumimoji="0" lang="pt-PT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PLANO DE DESENVOLVIMENTO PRONVINCIAL 2017/2022</a:t>
            </a:r>
          </a:p>
        </p:txBody>
      </p:sp>
      <p:sp>
        <p:nvSpPr>
          <p:cNvPr id="37" name="Slide Number Placeholder 4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 eaLnBrk="1" fontAlgn="base" hangingPunct="1"/>
            <a:fld id="{9A0DB2DC-4C9A-4742-B13C-FB6460FD3503}" type="slidenum">
              <a:rPr lang="pt-PT" altLang="x-none" strike="noStrike" noProof="1" dirty="0">
                <a:latin typeface="Century Gothic" panose="020B0502020202020204" pitchFamily="34" charset="0"/>
                <a:ea typeface="+mn-ea"/>
                <a:cs typeface="+mn-cs"/>
              </a:rPr>
              <a:t>‹nº›</a:t>
            </a:fld>
            <a:endParaRPr lang="pt-PT" altLang="x-none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Freeform 11"/>
          <p:cNvSpPr/>
          <p:nvPr/>
        </p:nvSpPr>
        <p:spPr>
          <a:xfrm flipV="1">
            <a:off x="-4762" y="714375"/>
            <a:ext cx="1589087" cy="508000"/>
          </a:xfrm>
          <a:custGeom>
            <a:avLst/>
            <a:gdLst/>
            <a:ahLst/>
            <a:cxnLst>
              <a:cxn ang="0">
                <a:pos x="2147483647" y="616285229"/>
              </a:cxn>
              <a:cxn ang="0">
                <a:pos x="2147483647" y="24645112"/>
              </a:cxn>
              <a:cxn ang="0">
                <a:pos x="2147483647" y="12322556"/>
              </a:cxn>
              <a:cxn ang="0">
                <a:pos x="2147483647" y="0"/>
              </a:cxn>
              <a:cxn ang="0">
                <a:pos x="2147483647" y="0"/>
              </a:cxn>
              <a:cxn ang="0">
                <a:pos x="0" y="9176766"/>
              </a:cxn>
              <a:cxn ang="0">
                <a:pos x="126842489" y="1310965120"/>
              </a:cxn>
              <a:cxn ang="0">
                <a:pos x="2147483647" y="1306508334"/>
              </a:cxn>
              <a:cxn ang="0">
                <a:pos x="2147483647" y="1306508334"/>
              </a:cxn>
              <a:cxn ang="0">
                <a:pos x="2147483647" y="1294185778"/>
              </a:cxn>
              <a:cxn ang="0">
                <a:pos x="2147483647" y="1281860682"/>
              </a:cxn>
              <a:cxn ang="0">
                <a:pos x="2147483647" y="690223156"/>
              </a:cxn>
              <a:cxn ang="0">
                <a:pos x="2147483647" y="616285229"/>
              </a:cxn>
            </a:cxnLst>
            <a:rect l="0" t="0" r="0" b="0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5" name="Date Placeholder 1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F3C9DD8-048F-44EE-9D5E-FAAAD20C2308}" type="datetime1"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10/09/2018</a:t>
            </a:fld>
            <a:endParaRPr kumimoji="0" lang="pt-PT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PLANO DE DESENVOLVIMENTO PRONVINCIAL 2017/2022</a:t>
            </a:r>
          </a:p>
        </p:txBody>
      </p:sp>
      <p:sp>
        <p:nvSpPr>
          <p:cNvPr id="37" name="Slide Number Placeholder 3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 eaLnBrk="1" fontAlgn="base" hangingPunct="1"/>
            <a:fld id="{9A0DB2DC-4C9A-4742-B13C-FB6460FD3503}" type="slidenum">
              <a:rPr lang="pt-PT" altLang="x-none" strike="noStrike" noProof="1" dirty="0">
                <a:latin typeface="Century Gothic" panose="020B0502020202020204" pitchFamily="34" charset="0"/>
                <a:ea typeface="+mn-ea"/>
                <a:cs typeface="+mn-cs"/>
              </a:rPr>
              <a:t>‹nº›</a:t>
            </a:fld>
            <a:endParaRPr lang="pt-PT" altLang="x-none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5" name="Freeform 11"/>
          <p:cNvSpPr/>
          <p:nvPr/>
        </p:nvSpPr>
        <p:spPr>
          <a:xfrm flipV="1">
            <a:off x="-4762" y="714375"/>
            <a:ext cx="1589087" cy="508000"/>
          </a:xfrm>
          <a:custGeom>
            <a:avLst/>
            <a:gdLst/>
            <a:ahLst/>
            <a:cxnLst>
              <a:cxn ang="0">
                <a:pos x="2147483647" y="616285229"/>
              </a:cxn>
              <a:cxn ang="0">
                <a:pos x="2147483647" y="24645112"/>
              </a:cxn>
              <a:cxn ang="0">
                <a:pos x="2147483647" y="12322556"/>
              </a:cxn>
              <a:cxn ang="0">
                <a:pos x="2147483647" y="0"/>
              </a:cxn>
              <a:cxn ang="0">
                <a:pos x="2147483647" y="0"/>
              </a:cxn>
              <a:cxn ang="0">
                <a:pos x="0" y="9176766"/>
              </a:cxn>
              <a:cxn ang="0">
                <a:pos x="126842489" y="1310965120"/>
              </a:cxn>
              <a:cxn ang="0">
                <a:pos x="2147483647" y="1306508334"/>
              </a:cxn>
              <a:cxn ang="0">
                <a:pos x="2147483647" y="1306508334"/>
              </a:cxn>
              <a:cxn ang="0">
                <a:pos x="2147483647" y="1294185778"/>
              </a:cxn>
              <a:cxn ang="0">
                <a:pos x="2147483647" y="1281860682"/>
              </a:cxn>
              <a:cxn ang="0">
                <a:pos x="2147483647" y="690223156"/>
              </a:cxn>
              <a:cxn ang="0">
                <a:pos x="2147483647" y="616285229"/>
              </a:cxn>
            </a:cxnLst>
            <a:rect l="0" t="0" r="0" b="0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pPr fontAlgn="base"/>
            <a:r>
              <a:rPr lang="pt-PT" strike="noStrike" noProof="1"/>
              <a:t>Clique para editar o estilo de título do Modelo Global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 fontAlgn="base"/>
            <a:r>
              <a:rPr lang="pt-PT" strike="noStrike" noProof="1"/>
              <a:t>Editar os estilos de texto do Modelo Global</a:t>
            </a:r>
          </a:p>
          <a:p>
            <a:pPr lvl="1" fontAlgn="base"/>
            <a:r>
              <a:rPr lang="pt-PT" strike="noStrike" noProof="1"/>
              <a:t>Segundo nível</a:t>
            </a:r>
          </a:p>
          <a:p>
            <a:pPr lvl="2" fontAlgn="base"/>
            <a:r>
              <a:rPr lang="pt-PT" strike="noStrike" noProof="1"/>
              <a:t>Terceiro nível</a:t>
            </a:r>
          </a:p>
          <a:p>
            <a:pPr lvl="3" fontAlgn="base"/>
            <a:r>
              <a:rPr lang="pt-PT" strike="noStrike" noProof="1"/>
              <a:t>Quarto nível</a:t>
            </a:r>
          </a:p>
          <a:p>
            <a:pPr lvl="4" fontAlgn="base"/>
            <a:r>
              <a:rPr lang="pt-PT" strike="noStrike" noProof="1"/>
              <a:t>Quinto nível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pt-PT" strike="noStrike" noProof="1"/>
              <a:t>Editar os estilos de texto do Modelo Global</a:t>
            </a:r>
          </a:p>
        </p:txBody>
      </p:sp>
      <p:sp>
        <p:nvSpPr>
          <p:cNvPr id="35" name="Date Placeholder 4"/>
          <p:cNvSpPr>
            <a:spLocks noGrp="1"/>
          </p:cNvSpPr>
          <p:nvPr>
            <p:ph type="dt" sz="half" idx="1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050BF92-5DBE-4DB7-9370-E8EAA4DDB60E}" type="datetime1"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10/09/2018</a:t>
            </a:fld>
            <a:endParaRPr kumimoji="0" lang="pt-PT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PLANO DE DESENVOLVIMENTO PRONVINCIAL 2017/2022</a:t>
            </a:r>
          </a:p>
        </p:txBody>
      </p:sp>
      <p:sp>
        <p:nvSpPr>
          <p:cNvPr id="37" name="Slide Number Placeholder 6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 eaLnBrk="1" fontAlgn="base" hangingPunct="1"/>
            <a:fld id="{9A0DB2DC-4C9A-4742-B13C-FB6460FD3503}" type="slidenum">
              <a:rPr lang="pt-PT" altLang="x-none" strike="noStrike" noProof="1" dirty="0">
                <a:latin typeface="Century Gothic" panose="020B0502020202020204" pitchFamily="34" charset="0"/>
                <a:ea typeface="+mn-ea"/>
                <a:cs typeface="+mn-cs"/>
              </a:rPr>
              <a:t>‹nº›</a:t>
            </a:fld>
            <a:endParaRPr lang="pt-PT" altLang="x-none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9" name="Freeform 11"/>
          <p:cNvSpPr/>
          <p:nvPr/>
        </p:nvSpPr>
        <p:spPr>
          <a:xfrm flipV="1">
            <a:off x="-4762" y="4911725"/>
            <a:ext cx="1589087" cy="508000"/>
          </a:xfrm>
          <a:custGeom>
            <a:avLst/>
            <a:gdLst/>
            <a:ahLst/>
            <a:cxnLst>
              <a:cxn ang="0">
                <a:pos x="2147483647" y="616285229"/>
              </a:cxn>
              <a:cxn ang="0">
                <a:pos x="2147483647" y="24645112"/>
              </a:cxn>
              <a:cxn ang="0">
                <a:pos x="2147483647" y="12322556"/>
              </a:cxn>
              <a:cxn ang="0">
                <a:pos x="2147483647" y="0"/>
              </a:cxn>
              <a:cxn ang="0">
                <a:pos x="2147483647" y="0"/>
              </a:cxn>
              <a:cxn ang="0">
                <a:pos x="0" y="9176766"/>
              </a:cxn>
              <a:cxn ang="0">
                <a:pos x="126842489" y="1310965120"/>
              </a:cxn>
              <a:cxn ang="0">
                <a:pos x="2147483647" y="1306508334"/>
              </a:cxn>
              <a:cxn ang="0">
                <a:pos x="2147483647" y="1306508334"/>
              </a:cxn>
              <a:cxn ang="0">
                <a:pos x="2147483647" y="1294185778"/>
              </a:cxn>
              <a:cxn ang="0">
                <a:pos x="2147483647" y="1281860682"/>
              </a:cxn>
              <a:cxn ang="0">
                <a:pos x="2147483647" y="690223156"/>
              </a:cxn>
              <a:cxn ang="0">
                <a:pos x="2147483647" y="616285229"/>
              </a:cxn>
            </a:cxnLst>
            <a:rect l="0" t="0" r="0" b="0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pPr fontAlgn="base"/>
            <a:r>
              <a:rPr lang="pt-PT" strike="noStrike" noProof="1"/>
              <a:t>Clique para editar o estilo de título do Modelo Global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None/>
              <a:defRPr/>
            </a:pPr>
            <a:r>
              <a:rPr kumimoji="0" lang="pt-PT" sz="16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pt-PT" strike="noStrike" noProof="1"/>
              <a:t>Editar os estilos de texto do Modelo Global</a:t>
            </a:r>
          </a:p>
        </p:txBody>
      </p:sp>
      <p:sp>
        <p:nvSpPr>
          <p:cNvPr id="35" name="Date Placeholder 4"/>
          <p:cNvSpPr>
            <a:spLocks noGrp="1"/>
          </p:cNvSpPr>
          <p:nvPr>
            <p:ph type="dt" sz="half" idx="1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2964784-D439-444B-A71B-653B8EFC3068}" type="datetime1"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10/09/2018</a:t>
            </a:fld>
            <a:endParaRPr kumimoji="0" lang="pt-PT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PLANO DE DESENVOLVIMENTO PRONVINCIAL 2017/2022</a:t>
            </a:r>
          </a:p>
        </p:txBody>
      </p:sp>
      <p:sp>
        <p:nvSpPr>
          <p:cNvPr id="37" name="Slide Number Placeholder 6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4983163"/>
            <a:ext cx="7794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 eaLnBrk="1" fontAlgn="base" hangingPunct="1"/>
            <a:fld id="{9A0DB2DC-4C9A-4742-B13C-FB6460FD3503}" type="slidenum">
              <a:rPr lang="pt-PT" altLang="x-none" strike="noStrike" noProof="1" dirty="0">
                <a:latin typeface="Century Gothic" panose="020B0502020202020204" pitchFamily="34" charset="0"/>
                <a:ea typeface="+mn-ea"/>
                <a:cs typeface="+mn-cs"/>
              </a:rPr>
              <a:t>‹nº›</a:t>
            </a:fld>
            <a:endParaRPr lang="pt-PT" altLang="x-none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/>
          <p:nvPr/>
        </p:nvGrpSpPr>
        <p:grpSpPr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27" name="Freeform 11"/>
            <p:cNvSpPr/>
            <p:nvPr/>
          </p:nvSpPr>
          <p:spPr>
            <a:xfrm>
              <a:off x="2487613" y="2284413"/>
              <a:ext cx="85725" cy="533400"/>
            </a:xfrm>
            <a:custGeom>
              <a:avLst/>
              <a:gdLst/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0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0" t="0" r="0" b="0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" name="Freeform 12"/>
            <p:cNvSpPr/>
            <p:nvPr/>
          </p:nvSpPr>
          <p:spPr>
            <a:xfrm>
              <a:off x="2597151" y="2779713"/>
              <a:ext cx="550863" cy="1978025"/>
            </a:xfrm>
            <a:custGeom>
              <a:avLst/>
              <a:gdLst/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0" t="0" r="0" b="0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" name="Freeform 13"/>
            <p:cNvSpPr/>
            <p:nvPr/>
          </p:nvSpPr>
          <p:spPr>
            <a:xfrm>
              <a:off x="3175001" y="4730750"/>
              <a:ext cx="519113" cy="1209675"/>
            </a:xfrm>
            <a:custGeom>
              <a:avLst/>
              <a:gdLst/>
              <a:ahLst/>
              <a:cxnLst>
                <a:cxn ang="0">
                  <a:pos x="2147483647" y="2147483647"/>
                </a:cxn>
                <a:cxn ang="0">
                  <a:pos x="0" y="0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0" t="0" r="0" b="0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" name="Freeform 14"/>
            <p:cNvSpPr/>
            <p:nvPr/>
          </p:nvSpPr>
          <p:spPr>
            <a:xfrm>
              <a:off x="3305176" y="5630863"/>
              <a:ext cx="146050" cy="309563"/>
            </a:xfrm>
            <a:custGeom>
              <a:avLst/>
              <a:gdLst/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0"/>
                </a:cxn>
                <a:cxn ang="0">
                  <a:pos x="2147483647" y="2147483647"/>
                </a:cxn>
              </a:cxnLst>
              <a:rect l="0" t="0" r="0" b="0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1" name="Freeform 15"/>
            <p:cNvSpPr/>
            <p:nvPr/>
          </p:nvSpPr>
          <p:spPr>
            <a:xfrm>
              <a:off x="2573338" y="2817813"/>
              <a:ext cx="700088" cy="2835275"/>
            </a:xfrm>
            <a:custGeom>
              <a:avLst/>
              <a:gdLst/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0" t="0" r="0" b="0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2" name="Freeform 16"/>
            <p:cNvSpPr/>
            <p:nvPr/>
          </p:nvSpPr>
          <p:spPr>
            <a:xfrm>
              <a:off x="2506663" y="285750"/>
              <a:ext cx="90488" cy="2493963"/>
            </a:xfrm>
            <a:custGeom>
              <a:avLst/>
              <a:gdLst/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0" t="0" r="0" b="0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17"/>
            <p:cNvSpPr/>
            <p:nvPr/>
          </p:nvSpPr>
          <p:spPr>
            <a:xfrm>
              <a:off x="2554288" y="2598738"/>
              <a:ext cx="66675" cy="4206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0"/>
                </a:cxn>
              </a:cxnLst>
              <a:rect l="0" t="0" r="0" b="0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18"/>
            <p:cNvSpPr/>
            <p:nvPr/>
          </p:nvSpPr>
          <p:spPr>
            <a:xfrm>
              <a:off x="3143251" y="4757738"/>
              <a:ext cx="161925" cy="8731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0"/>
                </a:cxn>
              </a:cxnLst>
              <a:rect l="0" t="0" r="0" b="0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19"/>
            <p:cNvSpPr/>
            <p:nvPr/>
          </p:nvSpPr>
          <p:spPr>
            <a:xfrm>
              <a:off x="3148013" y="1282700"/>
              <a:ext cx="1768475" cy="3448050"/>
            </a:xfrm>
            <a:custGeom>
              <a:avLst/>
              <a:gdLst/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0" t="0" r="0" b="0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20"/>
            <p:cNvSpPr/>
            <p:nvPr/>
          </p:nvSpPr>
          <p:spPr>
            <a:xfrm>
              <a:off x="3273426" y="5653088"/>
              <a:ext cx="138113" cy="2873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0"/>
                </a:cxn>
              </a:cxnLst>
              <a:rect l="0" t="0" r="0" b="0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21"/>
            <p:cNvSpPr/>
            <p:nvPr/>
          </p:nvSpPr>
          <p:spPr>
            <a:xfrm>
              <a:off x="3143251" y="4656138"/>
              <a:ext cx="31750" cy="188913"/>
            </a:xfrm>
            <a:custGeom>
              <a:avLst/>
              <a:gdLst/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0" y="2147483647"/>
                </a:cxn>
                <a:cxn ang="0">
                  <a:pos x="2147483647" y="2147483647"/>
                </a:cxn>
              </a:cxnLst>
              <a:rect l="0" t="0" r="0" b="0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22"/>
            <p:cNvSpPr/>
            <p:nvPr/>
          </p:nvSpPr>
          <p:spPr>
            <a:xfrm>
              <a:off x="3211513" y="5410200"/>
              <a:ext cx="203200" cy="530225"/>
            </a:xfrm>
            <a:custGeom>
              <a:avLst/>
              <a:gdLst/>
              <a:ahLst/>
              <a:cxnLst>
                <a:cxn ang="0">
                  <a:pos x="2147483647" y="2147483647"/>
                </a:cxn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0" t="0" r="0" b="0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9" name="Group 9"/>
          <p:cNvGrpSpPr/>
          <p:nvPr/>
        </p:nvGrpSpPr>
        <p:grpSpPr>
          <a:xfrm>
            <a:off x="26988" y="0"/>
            <a:ext cx="2357437" cy="6853238"/>
            <a:chOff x="6627813" y="194833"/>
            <a:chExt cx="1952625" cy="5678918"/>
          </a:xfrm>
        </p:grpSpPr>
        <p:sp>
          <p:nvSpPr>
            <p:cNvPr id="1040" name="Freeform 27"/>
            <p:cNvSpPr/>
            <p:nvPr/>
          </p:nvSpPr>
          <p:spPr>
            <a:xfrm>
              <a:off x="6627813" y="194833"/>
              <a:ext cx="409575" cy="3646488"/>
            </a:xfrm>
            <a:custGeom>
              <a:avLst/>
              <a:gdLst/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0" t="0" r="0" b="0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28"/>
            <p:cNvSpPr/>
            <p:nvPr/>
          </p:nvSpPr>
          <p:spPr>
            <a:xfrm>
              <a:off x="7061201" y="3771900"/>
              <a:ext cx="350838" cy="1309688"/>
            </a:xfrm>
            <a:custGeom>
              <a:avLst/>
              <a:gdLst/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0" t="0" r="0" b="0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29"/>
            <p:cNvSpPr/>
            <p:nvPr/>
          </p:nvSpPr>
          <p:spPr>
            <a:xfrm>
              <a:off x="7439026" y="5053013"/>
              <a:ext cx="357188" cy="820738"/>
            </a:xfrm>
            <a:custGeom>
              <a:avLst/>
              <a:gdLst/>
              <a:ahLst/>
              <a:cxnLst>
                <a:cxn ang="0">
                  <a:pos x="2147483647" y="2147483647"/>
                </a:cxn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0" t="0" r="0" b="0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30"/>
            <p:cNvSpPr/>
            <p:nvPr/>
          </p:nvSpPr>
          <p:spPr>
            <a:xfrm>
              <a:off x="7037388" y="3811588"/>
              <a:ext cx="457200" cy="1852613"/>
            </a:xfrm>
            <a:custGeom>
              <a:avLst/>
              <a:gdLst/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0" t="0" r="0" b="0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31"/>
            <p:cNvSpPr/>
            <p:nvPr/>
          </p:nvSpPr>
          <p:spPr>
            <a:xfrm>
              <a:off x="6992938" y="1263650"/>
              <a:ext cx="144463" cy="2508250"/>
            </a:xfrm>
            <a:custGeom>
              <a:avLst/>
              <a:gdLst/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0" t="0" r="0" b="0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32"/>
            <p:cNvSpPr/>
            <p:nvPr/>
          </p:nvSpPr>
          <p:spPr>
            <a:xfrm>
              <a:off x="7526338" y="5640388"/>
              <a:ext cx="111125" cy="233363"/>
            </a:xfrm>
            <a:custGeom>
              <a:avLst/>
              <a:gdLst/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0"/>
                </a:cxn>
                <a:cxn ang="0">
                  <a:pos x="2147483647" y="2147483647"/>
                </a:cxn>
              </a:cxnLst>
              <a:rect l="0" t="0" r="0" b="0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Freeform 33"/>
            <p:cNvSpPr/>
            <p:nvPr/>
          </p:nvSpPr>
          <p:spPr>
            <a:xfrm>
              <a:off x="7021513" y="3598863"/>
              <a:ext cx="68263" cy="423863"/>
            </a:xfrm>
            <a:custGeom>
              <a:avLst/>
              <a:gdLst/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0"/>
                </a:cxn>
                <a:cxn ang="0">
                  <a:pos x="0" y="2147483647"/>
                </a:cxn>
                <a:cxn ang="0">
                  <a:pos x="2147483647" y="2147483647"/>
                </a:cxn>
              </a:cxnLst>
              <a:rect l="0" t="0" r="0" b="0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34"/>
            <p:cNvSpPr/>
            <p:nvPr/>
          </p:nvSpPr>
          <p:spPr>
            <a:xfrm>
              <a:off x="7412038" y="2801938"/>
              <a:ext cx="1168400" cy="2251075"/>
            </a:xfrm>
            <a:custGeom>
              <a:avLst/>
              <a:gdLst/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0" t="0" r="0" b="0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Freeform 35"/>
            <p:cNvSpPr/>
            <p:nvPr/>
          </p:nvSpPr>
          <p:spPr>
            <a:xfrm>
              <a:off x="7494588" y="5664200"/>
              <a:ext cx="100013" cy="2095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0"/>
                </a:cxn>
              </a:cxnLst>
              <a:rect l="0" t="0" r="0" b="0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Freeform 36"/>
            <p:cNvSpPr/>
            <p:nvPr/>
          </p:nvSpPr>
          <p:spPr>
            <a:xfrm>
              <a:off x="7412038" y="5081588"/>
              <a:ext cx="114300" cy="5588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0"/>
                </a:cxn>
              </a:cxnLst>
              <a:rect l="0" t="0" r="0" b="0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37"/>
            <p:cNvSpPr/>
            <p:nvPr/>
          </p:nvSpPr>
          <p:spPr>
            <a:xfrm>
              <a:off x="7412038" y="4978400"/>
              <a:ext cx="31750" cy="188913"/>
            </a:xfrm>
            <a:custGeom>
              <a:avLst/>
              <a:gdLst/>
              <a:ahLst/>
              <a:cxnLst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0"/>
                </a:cxn>
                <a:cxn ang="0">
                  <a:pos x="0" y="2147483647"/>
                </a:cxn>
                <a:cxn ang="0">
                  <a:pos x="0" y="2147483647"/>
                </a:cxn>
              </a:cxnLst>
              <a:rect l="0" t="0" r="0" b="0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Freeform 38"/>
            <p:cNvSpPr/>
            <p:nvPr/>
          </p:nvSpPr>
          <p:spPr>
            <a:xfrm>
              <a:off x="7439026" y="5434013"/>
              <a:ext cx="174625" cy="439738"/>
            </a:xfrm>
            <a:custGeom>
              <a:avLst/>
              <a:gdLst/>
              <a:ahLst/>
              <a:cxnLst>
                <a:cxn ang="0">
                  <a:pos x="2147483647" y="2147483647"/>
                </a:cxn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0" t="0" r="0" b="0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53" name="Title Placeholder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pt-PT" altLang="x-none" dirty="0"/>
              <a:t>Clique para editar o estilo de título do Modelo Global</a:t>
            </a:r>
            <a:endParaRPr lang="en-US" altLang="zh-CN" dirty="0"/>
          </a:p>
        </p:txBody>
      </p:sp>
      <p:sp>
        <p:nvSpPr>
          <p:cNvPr id="1054" name="Text Placeholder 2"/>
          <p:cNvSpPr>
            <a:spLocks noGrp="1"/>
          </p:cNvSpPr>
          <p:nvPr>
            <p:ph type="body"/>
          </p:nvPr>
        </p:nvSpPr>
        <p:spPr>
          <a:xfrm>
            <a:off x="2589213" y="2133600"/>
            <a:ext cx="8915400" cy="3886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342900"/>
            <a:r>
              <a:rPr lang="pt-PT" altLang="x-none" dirty="0"/>
              <a:t>Editar os estilos de texto do Modelo Global</a:t>
            </a:r>
          </a:p>
          <a:p>
            <a:pPr lvl="1" indent="-285750"/>
            <a:r>
              <a:rPr lang="pt-PT" altLang="x-none" dirty="0"/>
              <a:t>Segundo nível</a:t>
            </a:r>
          </a:p>
          <a:p>
            <a:pPr lvl="2" indent="-228600"/>
            <a:r>
              <a:rPr lang="pt-PT" altLang="x-none" dirty="0"/>
              <a:t>Terceiro nível</a:t>
            </a:r>
          </a:p>
          <a:p>
            <a:pPr lvl="3" indent="-228600"/>
            <a:r>
              <a:rPr lang="pt-PT" altLang="x-none" dirty="0"/>
              <a:t>Quarto nível</a:t>
            </a:r>
          </a:p>
          <a:p>
            <a:pPr lvl="4" indent="-228600"/>
            <a:r>
              <a:rPr lang="pt-PT" altLang="x-none" dirty="0"/>
              <a:t>Quinto nível</a:t>
            </a:r>
            <a:endParaRPr lang="en-US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165F397-5C98-4E70-9D65-6EB1C0E71754}" type="datetime1"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10/09/2018</a:t>
            </a:fld>
            <a:endParaRPr kumimoji="0" lang="pt-PT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PT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PLANO DE DESENVOLVIMENTO PRONVINCIAL 2017/2022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lvl="0" eaLnBrk="1" fontAlgn="base" hangingPunct="1"/>
            <a:fld id="{9A0DB2DC-4C9A-4742-B13C-FB6460FD3503}" type="slidenum">
              <a:rPr lang="pt-PT" altLang="x-none" strike="noStrike" noProof="1" dirty="0">
                <a:latin typeface="Century Gothic" panose="020B0502020202020204" pitchFamily="34" charset="0"/>
                <a:ea typeface="+mn-ea"/>
                <a:cs typeface="+mn-cs"/>
              </a:rPr>
              <a:t>‹nº›</a:t>
            </a:fld>
            <a:endParaRPr lang="pt-PT" altLang="x-none" strike="noStrike" noProof="1">
              <a:latin typeface="Century Gothic" panose="020B0502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800" y="4424363"/>
            <a:ext cx="11674475" cy="2254250"/>
          </a:xfrm>
        </p:spPr>
        <p:txBody>
          <a:bodyPr wrap="square" lIns="91440" tIns="45720" rIns="91440" bIns="45720" anchor="t"/>
          <a:lstStyle/>
          <a:p>
            <a:pPr algn="ctr" eaLnBrk="1" hangingPunct="1"/>
            <a:r>
              <a:rPr lang="pt-PT" altLang="x-none" sz="4000" b="1" dirty="0">
                <a:solidFill>
                  <a:srgbClr val="00B0F0"/>
                </a:solidFill>
              </a:rPr>
              <a:t>8º CONSELHO CONSULTIVO DO MINISTERIO DA ENERGIA E ÁGUAS</a:t>
            </a:r>
            <a:br>
              <a:rPr lang="pt-PT" altLang="x-none" sz="4000" b="1" dirty="0">
                <a:solidFill>
                  <a:srgbClr val="00B0F0"/>
                </a:solidFill>
              </a:rPr>
            </a:br>
            <a:r>
              <a:rPr lang="pt-PT" altLang="x-none" sz="4000" b="1" dirty="0">
                <a:solidFill>
                  <a:srgbClr val="00B0F0"/>
                </a:solidFill>
              </a:rPr>
              <a:t>SAURIMO 2018</a:t>
            </a:r>
            <a:br>
              <a:rPr lang="pt-PT" altLang="x-none" sz="4000" b="1" dirty="0">
                <a:solidFill>
                  <a:srgbClr val="00B0F0"/>
                </a:solidFill>
              </a:rPr>
            </a:br>
            <a:endParaRPr lang="pt-PT" altLang="x-none" sz="4000" b="1" dirty="0">
              <a:solidFill>
                <a:srgbClr val="00B0F0"/>
              </a:solidFill>
            </a:endParaRPr>
          </a:p>
        </p:txBody>
      </p:sp>
      <p:pic>
        <p:nvPicPr>
          <p:cNvPr id="19458" name="Picture 4" descr="C:\Users\HP\Desktop\maxresdefaul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338" y="1401763"/>
            <a:ext cx="10475912" cy="30210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Título 1"/>
          <p:cNvSpPr txBox="1"/>
          <p:nvPr/>
        </p:nvSpPr>
        <p:spPr>
          <a:xfrm>
            <a:off x="771525" y="0"/>
            <a:ext cx="11674475" cy="14017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algn="ctr" eaLnBrk="0" hangingPunct="0"/>
            <a:r>
              <a:rPr lang="pt-PT" altLang="x-none" sz="4000" b="1" dirty="0">
                <a:solidFill>
                  <a:srgbClr val="00B0F0"/>
                </a:solidFill>
                <a:latin typeface="Century Gothic" panose="020B0502020202020204" pitchFamily="34" charset="0"/>
              </a:rPr>
              <a:t> </a:t>
            </a:r>
          </a:p>
          <a:p>
            <a:pPr algn="ctr" eaLnBrk="0" hangingPunct="0"/>
            <a:r>
              <a:rPr lang="pt-PT" altLang="x-none" sz="2400" b="1" dirty="0">
                <a:latin typeface="Century Gothic" panose="020B0502020202020204" pitchFamily="34" charset="0"/>
              </a:rPr>
              <a:t>REPÚBLICA DE ANGOLA</a:t>
            </a:r>
          </a:p>
          <a:p>
            <a:pPr algn="ctr" eaLnBrk="0" hangingPunct="0"/>
            <a:r>
              <a:rPr lang="pt-PT" altLang="x-none" sz="2400" b="1" dirty="0">
                <a:latin typeface="Century Gothic" panose="020B0502020202020204" pitchFamily="34" charset="0"/>
              </a:rPr>
              <a:t>GOVERNO PROVINCIAL DA LUNDA -SUL</a:t>
            </a:r>
          </a:p>
        </p:txBody>
      </p:sp>
      <p:pic>
        <p:nvPicPr>
          <p:cNvPr id="1946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1688" y="68263"/>
            <a:ext cx="1116012" cy="6318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1863725" y="882650"/>
            <a:ext cx="10017125" cy="911225"/>
          </a:xfrm>
        </p:spPr>
        <p:txBody>
          <a:bodyPr wrap="square" lIns="91440" tIns="45720" rIns="91440" bIns="45720" anchor="t"/>
          <a:lstStyle/>
          <a:p>
            <a:pPr marL="228600" indent="-342900" defTabSz="0" eaLnBrk="1" hangingPunct="1">
              <a:spcBef>
                <a:spcPts val="1000"/>
              </a:spcBef>
              <a:tabLst>
                <a:tab pos="2200275" algn="l"/>
              </a:tabLst>
            </a:pPr>
            <a:r>
              <a:rPr lang="pt-PT" altLang="x-none" sz="3200" b="1" dirty="0">
                <a:solidFill>
                  <a:srgbClr val="404040"/>
                </a:solidFill>
                <a:latin typeface="Arial Unicode MS" panose="020B0604020202020204" charset="-122"/>
                <a:ea typeface="Arial Unicode MS" panose="020B0604020202020204" charset="-122"/>
              </a:rPr>
              <a:t>ACÇÕES EM DESENVOLVIMENTO</a:t>
            </a:r>
            <a:r>
              <a:rPr lang="pt-PT" altLang="x-none" sz="3200" dirty="0">
                <a:solidFill>
                  <a:srgbClr val="404040"/>
                </a:solidFill>
                <a:latin typeface="Arial Unicode MS" panose="020B0604020202020204" charset="-122"/>
                <a:ea typeface="Arial Unicode MS" panose="020B0604020202020204" charset="-122"/>
              </a:rPr>
              <a:t/>
            </a:r>
            <a:br>
              <a:rPr lang="pt-PT" altLang="x-none" sz="3200" dirty="0">
                <a:solidFill>
                  <a:srgbClr val="404040"/>
                </a:solidFill>
                <a:latin typeface="Arial Unicode MS" panose="020B0604020202020204" charset="-122"/>
                <a:ea typeface="Arial Unicode MS" panose="020B0604020202020204" charset="-122"/>
              </a:rPr>
            </a:br>
            <a:endParaRPr lang="pt-PT" altLang="x-none" sz="3200" dirty="0">
              <a:latin typeface="Arial Unicode MS" panose="020B0604020202020204" charset="-122"/>
              <a:ea typeface="Arial Unicode MS" panose="020B0604020202020204" charset="-122"/>
            </a:endParaRPr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1739900" y="1793875"/>
            <a:ext cx="10355263" cy="4986338"/>
          </a:xfrm>
        </p:spPr>
        <p:txBody>
          <a:bodyPr vert="horz" wrap="square" lIns="91440" tIns="45720" rIns="91440" bIns="45720" numCol="1" anchor="t" anchorCtr="0" compatLnSpc="1"/>
          <a:lstStyle/>
          <a:p>
            <a:pPr marL="685800" marR="0" lvl="0" indent="-342900" algn="l" defTabSz="4572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tabLst>
                <a:tab pos="2200275" algn="l"/>
              </a:tabLst>
              <a:defRPr/>
            </a:pP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Calibri" panose="020F0502020204030204"/>
              </a:rPr>
              <a:t>Construção de Aproveitamento hidroeléctrico do Luachimo;</a:t>
            </a:r>
          </a:p>
          <a:p>
            <a:pPr marL="685800" marR="0" lvl="0" indent="-342900" algn="l" defTabSz="4572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tabLst>
                <a:tab pos="2200275" algn="l"/>
              </a:tabLst>
              <a:defRPr/>
            </a:pP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Calibri" panose="020F0502020204030204"/>
              </a:rPr>
              <a:t>Construção das CT de 20 MW no Moxico e Saurimo;</a:t>
            </a:r>
          </a:p>
          <a:p>
            <a:pPr marL="685800" marR="0" lvl="0" indent="-342900" algn="l" defTabSz="4572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tabLst>
                <a:tab pos="2200275" algn="l"/>
              </a:tabLst>
              <a:defRPr/>
            </a:pP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Calibri" panose="020F0502020204030204"/>
              </a:rPr>
              <a:t>Construção da  CT de 19,6 MW em Saurimo.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None/>
              <a:defRPr/>
            </a:pPr>
            <a:endParaRPr kumimoji="0" lang="pt-PT" sz="3200" b="0" i="0" u="none" strike="noStrike" kern="120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 Unicode MS" panose="020B0604020202020204" charset="-122"/>
              <a:ea typeface="Arial Unicode MS" panose="020B0604020202020204" charset="-122"/>
              <a:cs typeface="Calibri" panose="020F0502020204030204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defRPr/>
            </a:pP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39888" y="381000"/>
            <a:ext cx="8912225" cy="998538"/>
          </a:xfrm>
        </p:spPr>
        <p:txBody>
          <a:bodyPr wrap="square" lIns="91440" tIns="45720" rIns="91440" bIns="45720" anchor="t"/>
          <a:lstStyle/>
          <a:p>
            <a:pPr eaLnBrk="1" hangingPunct="1"/>
            <a:r>
              <a:rPr lang="pt-PT" altLang="x-none" sz="3200" b="1" dirty="0">
                <a:latin typeface="Arial Unicode MS" panose="020B0604020202020204" charset="-122"/>
                <a:ea typeface="Arial Unicode MS" panose="020B0604020202020204" charset="-122"/>
              </a:rPr>
              <a:t>PRINCIPAIS METAS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639888" y="1082675"/>
            <a:ext cx="10552113" cy="5653088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defRPr/>
            </a:pPr>
            <a:r>
              <a:rPr kumimoji="0" lang="pt-PT" sz="32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1.-Conclusão do Aproveitamento </a:t>
            </a: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Hidroeléctrico </a:t>
            </a:r>
            <a:r>
              <a:rPr kumimoji="0" lang="pt-PT" sz="32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do Luachimo;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defRPr/>
            </a:pPr>
            <a:r>
              <a:rPr kumimoji="0" lang="pt-PT" sz="32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2.- Construção dos Aproveitamentos </a:t>
            </a: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Hidroeléctricos </a:t>
            </a:r>
            <a:r>
              <a:rPr kumimoji="0" lang="pt-PT" sz="32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do Chicapa2, Luapasso Camanenga, Vuca e Chihumbué;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defRPr/>
            </a:pPr>
            <a:r>
              <a:rPr kumimoji="0" lang="pt-PT" sz="32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3.- Construção de uma linha de transporte do Aproveitamento </a:t>
            </a: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Hidroeléctrico </a:t>
            </a:r>
            <a:r>
              <a:rPr kumimoji="0" lang="pt-PT" sz="32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do Cambambe/Capanda para a região Leste;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defRPr/>
            </a:pPr>
            <a:r>
              <a:rPr kumimoji="0" lang="pt-PT" sz="32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4.- </a:t>
            </a:r>
            <a:r>
              <a:rPr lang="pt-PT" sz="3200" strike="noStrike" noProof="0" dirty="0" smtClean="0">
                <a:ln>
                  <a:noFill/>
                </a:ln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sym typeface="+mn-ea"/>
              </a:rPr>
              <a:t>Transferência </a:t>
            </a:r>
            <a:r>
              <a:rPr lang="pt-PT" sz="3200" strike="noStrike" noProof="0" dirty="0">
                <a:ln>
                  <a:noFill/>
                </a:ln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sym typeface="+mn-ea"/>
              </a:rPr>
              <a:t>dos caudais do rio Cassai para o Chihumbué;</a:t>
            </a:r>
            <a:endParaRPr kumimoji="0" lang="pt-PT" sz="32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 Unicode MS" panose="020B0604020202020204" charset="-122"/>
              <a:ea typeface="Arial Unicode MS" panose="020B0604020202020204" charset="-122"/>
              <a:cs typeface="+mn-cs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defRPr/>
            </a:pPr>
            <a:r>
              <a:rPr lang="pt-PT" sz="3200" strike="noStrike" noProof="0" dirty="0">
                <a:ln>
                  <a:noFill/>
                </a:ln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sym typeface="+mn-ea"/>
              </a:rPr>
              <a:t>5.-</a:t>
            </a:r>
            <a:r>
              <a:rPr kumimoji="0" lang="pt-PT" sz="32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Construção do Sistema </a:t>
            </a: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Energético </a:t>
            </a:r>
            <a:r>
              <a:rPr kumimoji="0" lang="pt-PT" sz="32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Leste;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None/>
              <a:defRPr/>
            </a:pP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Oranienbaum" pitchFamily="2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Content Placeholder 2"/>
          <p:cNvSpPr>
            <a:spLocks noGrp="1"/>
          </p:cNvSpPr>
          <p:nvPr>
            <p:ph idx="1"/>
          </p:nvPr>
        </p:nvSpPr>
        <p:spPr>
          <a:xfrm>
            <a:off x="1635125" y="744538"/>
            <a:ext cx="10412413" cy="5967412"/>
          </a:xfrm>
        </p:spPr>
        <p:txBody>
          <a:bodyPr anchor="t"/>
          <a:lstStyle/>
          <a:p>
            <a:pPr defTabSz="457200" eaLnBrk="1" latinLnBrk="0" hangingPunct="1">
              <a:lnSpc>
                <a:spcPct val="100000"/>
              </a:lnSpc>
            </a:pPr>
            <a:r>
              <a:rPr lang="pt-PT" altLang="en-US" sz="3200" dirty="0">
                <a:latin typeface="Arial Unicode MS" panose="020B0604020202020204" charset="-122"/>
                <a:ea typeface="Arial Unicode MS" panose="020B0604020202020204" charset="-122"/>
              </a:rPr>
              <a:t>6.- Construção e remodelação das linhas de Média e Baixa Tensão nas Cidades de Saurimo e Dundo;</a:t>
            </a:r>
            <a:endParaRPr lang="pt-PT" altLang="en-US" sz="3200" baseline="0" dirty="0">
              <a:latin typeface="Arial Unicode MS" panose="020B0604020202020204" charset="-122"/>
              <a:ea typeface="Arial Unicode MS" panose="020B0604020202020204" charset="-122"/>
            </a:endParaRPr>
          </a:p>
          <a:p>
            <a:pPr defTabSz="457200" eaLnBrk="1" latinLnBrk="0" hangingPunct="1">
              <a:lnSpc>
                <a:spcPct val="100000"/>
              </a:lnSpc>
            </a:pPr>
            <a:r>
              <a:rPr lang="pt-PT" altLang="en-US" sz="3200" dirty="0">
                <a:latin typeface="Arial Unicode MS" panose="020B0604020202020204" charset="-122"/>
                <a:ea typeface="Arial Unicode MS" panose="020B0604020202020204" charset="-122"/>
              </a:rPr>
              <a:t>7.- Conclusão dos trabalhos de extensão das linhas de Média e Baixa tensão na sede Municipal do Dala;</a:t>
            </a:r>
            <a:endParaRPr lang="pt-PT" altLang="en-US" sz="3200" baseline="0" dirty="0">
              <a:latin typeface="Arial Unicode MS" panose="020B0604020202020204" charset="-122"/>
              <a:ea typeface="Arial Unicode MS" panose="020B0604020202020204" charset="-122"/>
            </a:endParaRPr>
          </a:p>
          <a:p>
            <a:pPr defTabSz="457200" eaLnBrk="1" latinLnBrk="0" hangingPunct="1">
              <a:lnSpc>
                <a:spcPct val="100000"/>
              </a:lnSpc>
            </a:pPr>
            <a:r>
              <a:rPr lang="pt-PT" altLang="en-US" sz="3200" dirty="0">
                <a:latin typeface="Arial Unicode MS" panose="020B0604020202020204" charset="-122"/>
                <a:ea typeface="Arial Unicode MS" panose="020B0604020202020204" charset="-122"/>
              </a:rPr>
              <a:t>8.- Construção de Mini-Hidricas para as sedes Municipais de Cacolo e Dala.</a:t>
            </a:r>
            <a:endParaRPr lang="pt-PT" altLang="en-US" sz="3200" baseline="0" dirty="0">
              <a:latin typeface="Arial Unicode MS" panose="020B0604020202020204" charset="-122"/>
              <a:ea typeface="Arial Unicode MS" panose="020B0604020202020204" charset="-122"/>
            </a:endParaRPr>
          </a:p>
          <a:p>
            <a:pPr defTabSz="457200" eaLnBrk="1" latinLnBrk="0" hangingPunct="1">
              <a:lnSpc>
                <a:spcPct val="100000"/>
              </a:lnSpc>
            </a:pPr>
            <a:r>
              <a:rPr lang="pt-PT" altLang="en-US" sz="3200" dirty="0">
                <a:latin typeface="Arial Unicode MS" panose="020B0604020202020204" charset="-122"/>
                <a:ea typeface="Arial Unicode MS" panose="020B0604020202020204" charset="-122"/>
              </a:rPr>
              <a:t>9.- Aposta nas energias renováveis;</a:t>
            </a:r>
            <a:endParaRPr lang="pt-PT" altLang="en-US" sz="3200" baseline="0" dirty="0">
              <a:latin typeface="Arial Unicode MS" panose="020B0604020202020204" charset="-122"/>
              <a:ea typeface="Arial Unicode MS" panose="020B0604020202020204" charset="-122"/>
            </a:endParaRPr>
          </a:p>
          <a:p>
            <a:pPr defTabSz="457200" eaLnBrk="1" latinLnBrk="0" hangingPunct="1">
              <a:lnSpc>
                <a:spcPct val="100000"/>
              </a:lnSpc>
            </a:pPr>
            <a:r>
              <a:rPr lang="pt-PT" altLang="en-US" sz="3200" dirty="0">
                <a:latin typeface="Arial Unicode MS" panose="020B0604020202020204" charset="-122"/>
                <a:ea typeface="Arial Unicode MS" panose="020B0604020202020204" charset="-122"/>
              </a:rPr>
              <a:t>10.- Aumentar a taxa de electrificação da região para 50%.</a:t>
            </a:r>
            <a:endParaRPr lang="pt-PT" altLang="en-US" sz="3200" baseline="0" dirty="0">
              <a:latin typeface="Arial Unicode MS" panose="020B0604020202020204" charset="-122"/>
              <a:ea typeface="Arial Unicode MS" panose="020B0604020202020204" charset="-122"/>
            </a:endParaRPr>
          </a:p>
          <a:p>
            <a:pPr defTabSz="457200" eaLnBrk="1" latinLnBrk="0" hangingPunct="1">
              <a:lnSpc>
                <a:spcPct val="100000"/>
              </a:lnSpc>
            </a:pPr>
            <a:endParaRPr lang="pt-PT" altLang="en-US" sz="3200" baseline="0" dirty="0">
              <a:solidFill>
                <a:srgbClr val="404040"/>
              </a:solidFill>
              <a:latin typeface="Arial Unicode MS" panose="020B0604020202020204" charset="-122"/>
              <a:ea typeface="Arial Unicode MS" panose="020B0604020202020204" charset="-122"/>
            </a:endParaRPr>
          </a:p>
          <a:p>
            <a:pPr defTabSz="457200" eaLnBrk="1" latinLnBrk="0" hangingPunct="1">
              <a:lnSpc>
                <a:spcPct val="100000"/>
              </a:lnSpc>
              <a:buNone/>
            </a:pPr>
            <a:r>
              <a:rPr lang="pt-PT" altLang="en-US" dirty="0">
                <a:solidFill>
                  <a:srgbClr val="404040"/>
                </a:solidFill>
                <a:latin typeface="Oranienbaum" pitchFamily="2" charset="0"/>
              </a:rPr>
              <a:t>  </a:t>
            </a:r>
            <a:endParaRPr lang="pt-PT" altLang="en-US" baseline="0" dirty="0">
              <a:solidFill>
                <a:srgbClr val="404040"/>
              </a:solidFill>
              <a:latin typeface="Oranienbaum" pitchFamily="2" charset="0"/>
            </a:endParaRPr>
          </a:p>
          <a:p>
            <a:pPr defTabSz="457200"/>
            <a:endParaRPr lang="en-US" altLang="zh-CN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39888" y="331788"/>
            <a:ext cx="2714625" cy="1281112"/>
          </a:xfrm>
        </p:spPr>
        <p:txBody>
          <a:bodyPr wrap="square" lIns="91440" tIns="45720" rIns="91440" bIns="45720" anchor="t"/>
          <a:lstStyle/>
          <a:p>
            <a:pPr eaLnBrk="1" hangingPunct="1"/>
            <a:r>
              <a:rPr lang="pt-PT" altLang="x-none" sz="3200" b="1" dirty="0">
                <a:latin typeface="Arial Unicode MS" panose="020B0604020202020204" charset="-122"/>
                <a:ea typeface="Arial Unicode MS" panose="020B0604020202020204" charset="-122"/>
              </a:rPr>
              <a:t>2. Água 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958850" y="1357313"/>
            <a:ext cx="10968038" cy="5522913"/>
          </a:xfrm>
        </p:spPr>
        <p:txBody>
          <a:bodyPr vert="horz" wrap="square" lIns="91440" tIns="45720" rIns="91440" bIns="45720" numCol="1" rtlCol="0" anchor="t" anchorCtr="0" compatLnSpc="1">
            <a:no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None/>
              <a:defRPr/>
            </a:pPr>
            <a:r>
              <a:rPr kumimoji="0" lang="pt-PT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Situação </a:t>
            </a:r>
            <a:r>
              <a:rPr kumimoji="0" lang="pt-PT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actual</a:t>
            </a:r>
            <a:endParaRPr kumimoji="0" lang="pt-PT" sz="32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 Unicode MS" panose="020B0604020202020204" charset="-122"/>
              <a:ea typeface="Arial Unicode MS" panose="020B0604020202020204" charset="-122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defRPr/>
            </a:pPr>
            <a:r>
              <a:rPr kumimoji="0" lang="pt-PT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Estima-se que, 33% da população d</a:t>
            </a: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a Província da Lunda-Sul </a:t>
            </a:r>
            <a:r>
              <a:rPr kumimoji="0" lang="pt-PT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tem acesso as fontes apropriadas de água;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defRPr/>
            </a:pPr>
            <a:r>
              <a:rPr kumimoji="0" lang="pt-PT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A única </a:t>
            </a: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ETA </a:t>
            </a:r>
            <a:r>
              <a:rPr kumimoji="0" lang="pt-PT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operacional é de Saurimo, com capacidade instalada de 288 m</a:t>
            </a:r>
            <a:r>
              <a:rPr kumimoji="0" lang="pt-PT" sz="3200" b="0" i="0" u="none" strike="noStrike" kern="1200" cap="none" spc="0" normalizeH="0" baseline="3000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3</a:t>
            </a:r>
            <a:r>
              <a:rPr kumimoji="0" lang="pt-PT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/h  a (6.912 m³/dia), porém, a capacidade real </a:t>
            </a: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e actual é de 208m</a:t>
            </a:r>
            <a:r>
              <a:rPr kumimoji="0" lang="pt-PT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3</a:t>
            </a: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/h;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defRPr/>
            </a:pPr>
            <a:r>
              <a:rPr kumimoji="0" lang="pt-PT" sz="32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As sedes Municipais do Cacolo, Dala e Muconda para não mencionar as sedes Comunais os sistemas de abastecimento de água encontram-se inoperantes </a:t>
            </a: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a partir </a:t>
            </a:r>
            <a:r>
              <a:rPr kumimoji="0" lang="pt-PT" sz="32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de 2007.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defRPr/>
            </a:pPr>
            <a:endParaRPr kumimoji="0" lang="pt-PT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 Unicode MS" panose="020B0604020202020204" charset="-122"/>
              <a:ea typeface="Arial Unicode MS" panose="020B0604020202020204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 noChangeArrowheads="1"/>
          </p:cNvSpPr>
          <p:nvPr>
            <p:ph type="title"/>
          </p:nvPr>
        </p:nvSpPr>
        <p:spPr>
          <a:xfrm>
            <a:off x="1544638" y="2449513"/>
            <a:ext cx="10440988" cy="1865313"/>
          </a:xfrm>
        </p:spPr>
        <p:txBody>
          <a:bodyPr vert="horz" wrap="square" lIns="91440" tIns="45720" rIns="91440" bIns="45720" numCol="1" anchor="ctr" anchorCtr="0" compatLnSpc="1">
            <a:normAutofit fontScale="90000"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t-PT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j-cs"/>
              </a:rPr>
              <a:t/>
            </a:r>
            <a:br>
              <a:rPr kumimoji="0" lang="pt-PT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j-cs"/>
              </a:rPr>
            </a:br>
            <a:r>
              <a:rPr kumimoji="0" lang="pt-PT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j-cs"/>
              </a:rPr>
              <a:t/>
            </a:r>
            <a:br>
              <a:rPr kumimoji="0" lang="pt-PT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j-cs"/>
              </a:rPr>
            </a:br>
            <a:r>
              <a:rPr kumimoji="0" lang="pt-PT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j-cs"/>
              </a:rPr>
              <a:t/>
            </a:r>
            <a:br>
              <a:rPr kumimoji="0" lang="pt-PT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j-cs"/>
              </a:rPr>
            </a:br>
            <a:r>
              <a:rPr kumimoji="0" lang="pt-PT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j-cs"/>
              </a:rPr>
              <a:t/>
            </a:r>
            <a:br>
              <a:rPr kumimoji="0" lang="pt-PT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j-cs"/>
              </a:rPr>
            </a:br>
            <a:r>
              <a:rPr kumimoji="0" lang="pt-PT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j-cs"/>
              </a:rPr>
              <a:t/>
            </a:r>
            <a:br>
              <a:rPr kumimoji="0" lang="pt-PT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j-cs"/>
              </a:rPr>
            </a:br>
            <a:r>
              <a:rPr kumimoji="0" lang="pt-PT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j-cs"/>
              </a:rPr>
              <a:t/>
            </a:r>
            <a:br>
              <a:rPr kumimoji="0" lang="pt-PT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j-cs"/>
              </a:rPr>
            </a:br>
            <a:r>
              <a:rPr kumimoji="0" lang="pt-PT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j-cs"/>
              </a:rPr>
              <a:t/>
            </a:r>
            <a:br>
              <a:rPr kumimoji="0" lang="pt-PT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j-cs"/>
              </a:rPr>
            </a:br>
            <a:r>
              <a:rPr kumimoji="0" lang="pt-PT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j-cs"/>
              </a:rPr>
              <a:t/>
            </a:r>
            <a:br>
              <a:rPr kumimoji="0" lang="pt-PT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j-cs"/>
              </a:rPr>
            </a:br>
            <a:r>
              <a:rPr kumimoji="0" lang="pt-PT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j-cs"/>
              </a:rPr>
              <a:t/>
            </a:r>
            <a:br>
              <a:rPr kumimoji="0" lang="pt-PT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j-cs"/>
              </a:rPr>
            </a:br>
            <a:endParaRPr kumimoji="0" lang="pt-PT" sz="6600" b="0" i="0" u="none" strike="noStrike" kern="1200" cap="none" spc="0" normalizeH="0" baseline="0" noProof="0" dirty="0" smtClean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 Unicode MS" panose="020B0604020202020204" charset="-122"/>
              <a:ea typeface="Arial Unicode MS" panose="020B0604020202020204" charset="-122"/>
              <a:cs typeface="+mj-cs"/>
            </a:endParaRP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1544638" y="1189038"/>
            <a:ext cx="10253663" cy="5129213"/>
          </a:xfrm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None/>
              <a:defRPr/>
            </a:pPr>
            <a:r>
              <a:rPr kumimoji="0" lang="pt-PT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Principais linhas de </a:t>
            </a:r>
            <a:r>
              <a:rPr kumimoji="0" lang="pt-PT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acção</a:t>
            </a:r>
            <a:r>
              <a:rPr kumimoji="0" lang="pt-PT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: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defRPr/>
            </a:pPr>
            <a:r>
              <a:rPr kumimoji="0" lang="pt-PT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Construir, ampliar</a:t>
            </a:r>
            <a:r>
              <a:rPr kumimoji="0" lang="pt-PT" sz="3200" b="0" i="0" u="none" strike="noStrike" kern="1200" cap="none" spc="0" normalizeH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, reforçar  e contruir sistemas de abastecimento de </a:t>
            </a:r>
            <a:r>
              <a:rPr kumimoji="0" lang="pt-PT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água da região, tendo em consideração o potencial hídrico existente;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defRPr/>
            </a:pPr>
            <a:r>
              <a:rPr kumimoji="0" lang="pt-PT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Reforço das verbas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None/>
              <a:defRPr/>
            </a:pPr>
            <a:r>
              <a:rPr kumimoji="0" lang="pt-PT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destinadas para o Programa Água para Todos;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defRPr/>
            </a:pPr>
            <a:r>
              <a:rPr kumimoji="0" lang="pt-PT" sz="3200" b="0" i="0" u="none" strike="noStrike" kern="1200" cap="none" spc="0" normalizeH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 </a:t>
            </a:r>
            <a:r>
              <a:rPr kumimoji="0" lang="pt-PT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Implementação de acções complementares das cidades de Saurimo e Dundo;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defRPr/>
            </a:pPr>
            <a:r>
              <a:rPr kumimoji="0" lang="pt-PT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Aumentar a taxa de cobertura urbana para 85%;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defRPr/>
            </a:pPr>
            <a:r>
              <a:rPr kumimoji="0" lang="pt-PT" sz="3200" b="0" i="0" u="none" strike="noStrike" kern="1200" cap="none" spc="0" normalizeH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Aumentar a taxa de cobertura rural para </a:t>
            </a:r>
            <a:r>
              <a:rPr kumimoji="0" lang="pt-PT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80</a:t>
            </a: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%.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 anchor="ctr"/>
          <a:lstStyle/>
          <a:p>
            <a:pPr algn="ctr" defTabSz="457200"/>
            <a:r>
              <a:rPr lang="pt-PT" altLang="en-US" b="1"/>
              <a:t>Thuna Sakuila</a:t>
            </a:r>
            <a:br>
              <a:rPr lang="pt-PT" altLang="en-US" b="1"/>
            </a:br>
            <a:r>
              <a:rPr lang="pt-PT" altLang="en-US" b="1"/>
              <a:t>Muito Obrigado</a:t>
            </a:r>
          </a:p>
        </p:txBody>
      </p:sp>
      <p:pic>
        <p:nvPicPr>
          <p:cNvPr id="34818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4170" y="1905000"/>
            <a:ext cx="9392285" cy="468185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ítulo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 wrap="square" lIns="91440" tIns="45720" rIns="91440" bIns="45720" anchor="t"/>
          <a:lstStyle/>
          <a:p>
            <a:pPr indent="266700" algn="ctr" eaLnBrk="1" hangingPunct="1"/>
            <a:r>
              <a:rPr lang="pt-PT" altLang="x-none" b="1" dirty="0">
                <a:latin typeface="Calibri" panose="020F0502020204030204" pitchFamily="34" charset="0"/>
              </a:rPr>
              <a:t>INTEGRAÇÃO DO SISTEMA ENERGETICO LESTE PREMISSAS PARA O DESENVOLVIMENTO SUSTENTAVEL E INDUSTRIAL</a:t>
            </a:r>
            <a:r>
              <a:rPr lang="pt-PT" altLang="x-none" dirty="0">
                <a:latin typeface="Calibri" panose="020F0502020204030204" pitchFamily="34" charset="0"/>
              </a:rPr>
              <a:t/>
            </a:r>
            <a:br>
              <a:rPr lang="pt-PT" altLang="x-none" dirty="0">
                <a:latin typeface="Calibri" panose="020F0502020204030204" pitchFamily="34" charset="0"/>
              </a:rPr>
            </a:br>
            <a:r>
              <a:rPr lang="pt-PT" altLang="x-none" b="1" dirty="0">
                <a:latin typeface="Calibri" panose="020F0502020204030204" pitchFamily="34" charset="0"/>
              </a:rPr>
              <a:t> </a:t>
            </a:r>
            <a:r>
              <a:rPr lang="pt-PT" altLang="x-none" dirty="0">
                <a:latin typeface="Calibri" panose="020F0502020204030204" pitchFamily="34" charset="0"/>
              </a:rPr>
              <a:t/>
            </a:r>
            <a:br>
              <a:rPr lang="pt-PT" altLang="x-none" dirty="0">
                <a:latin typeface="Calibri" panose="020F0502020204030204" pitchFamily="34" charset="0"/>
              </a:rPr>
            </a:br>
            <a:endParaRPr lang="pt-PT" altLang="x-non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4975" y="487363"/>
            <a:ext cx="7759700" cy="1052512"/>
          </a:xfrm>
        </p:spPr>
        <p:txBody>
          <a:bodyPr wrap="square" lIns="91440" tIns="45720" rIns="91440" bIns="45720" anchor="t"/>
          <a:lstStyle/>
          <a:p>
            <a:pPr eaLnBrk="1" hangingPunct="1"/>
            <a:r>
              <a:rPr lang="pt-PT" altLang="x-none" sz="6000" dirty="0">
                <a:latin typeface="Arial Unicode MS" panose="020B0604020202020204" charset="-122"/>
                <a:ea typeface="Arial Unicode MS" panose="020B0604020202020204" charset="-122"/>
              </a:rPr>
              <a:t>Quintenssência da Abordagem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569325" y="1849438"/>
            <a:ext cx="3019425" cy="1579563"/>
          </a:xfrm>
        </p:spPr>
        <p:txBody>
          <a:bodyPr vert="horz" wrap="square" lIns="91440" tIns="45720" rIns="91440" bIns="45720" numCol="1" rtlCol="0" anchor="t" anchorCtr="0" compatLnSpc="1">
            <a:noAutofit/>
          </a:bodyPr>
          <a:lstStyle/>
          <a:p>
            <a:pPr marL="176530" marR="0" lvl="0" indent="-17653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+mj-lt"/>
              <a:buAutoNum type="arabicPeriod"/>
              <a:defRPr/>
            </a:pPr>
            <a:r>
              <a:rPr kumimoji="0" lang="pt-PT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Energia;</a:t>
            </a:r>
          </a:p>
          <a:p>
            <a:pPr marL="176530" marR="0" lvl="0" indent="-17653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+mj-lt"/>
              <a:buAutoNum type="arabicPeriod"/>
              <a:defRPr/>
            </a:pPr>
            <a:r>
              <a:rPr kumimoji="0" lang="pt-PT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Água.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None/>
              <a:defRPr/>
            </a:pPr>
            <a:endParaRPr kumimoji="0" lang="pt-PT" sz="32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 Unicode MS" panose="020B0604020202020204" charset="-122"/>
              <a:ea typeface="Arial Unicode MS" panose="020B0604020202020204" charset="-122"/>
              <a:cs typeface="+mn-cs"/>
            </a:endParaRP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1257300" y="2528888"/>
            <a:ext cx="4967288" cy="3671888"/>
          </a:xfrm>
          <a:solidFill>
            <a:schemeClr val="lt1"/>
          </a:solidFill>
          <a:ln w="15875" cap="rnd">
            <a:solidFill>
              <a:schemeClr val="bg1"/>
            </a:solidFill>
          </a:ln>
          <a:extLst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defRPr/>
            </a:pPr>
            <a:endParaRPr kumimoji="0" lang="pt-PT" sz="1800" b="0" i="0" u="none" strike="noStrike" kern="1200" cap="none" spc="0" normalizeH="0" baseline="0" noProof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Oranienbaum" pitchFamily="2" charset="0"/>
              <a:ea typeface="+mn-ea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None/>
              <a:defRPr/>
            </a:pPr>
            <a:r>
              <a:rPr kumimoji="0" lang="pt-PT" sz="3200" b="0" i="0" u="none" strike="noStrike" kern="1200" cap="none" spc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Premissas </a:t>
            </a:r>
            <a:r>
              <a:rPr kumimoji="0" lang="pt-PT" sz="3200" b="0" i="1" u="none" strike="noStrike" kern="1200" cap="none" spc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sine qua non </a:t>
            </a:r>
            <a:r>
              <a:rPr kumimoji="0" lang="pt-PT" sz="3200" b="0" i="0" u="none" strike="noStrike" kern="1200" cap="none" spc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para o desenvolvimento da </a:t>
            </a:r>
            <a:r>
              <a:rPr kumimoji="0" lang="pt-PT" sz="3200" b="0" i="0" u="none" strike="noStrike" kern="1200" cap="none" spc="0" normalizeH="0" baseline="0" noProof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regional.</a:t>
            </a:r>
            <a:endParaRPr kumimoji="0" lang="pt-PT" sz="3200" b="0" i="0" u="none" strike="noStrike" kern="1200" cap="none" spc="0" normalizeH="0" baseline="0" noProof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Arial Unicode MS" panose="020B0604020202020204" charset="-122"/>
              <a:ea typeface="Arial Unicode MS" panose="020B0604020202020204" charset="-122"/>
              <a:cs typeface="+mn-cs"/>
            </a:endParaRPr>
          </a:p>
        </p:txBody>
      </p:sp>
      <p:sp>
        <p:nvSpPr>
          <p:cNvPr id="5" name="Seta: Para a Direita 4"/>
          <p:cNvSpPr/>
          <p:nvPr/>
        </p:nvSpPr>
        <p:spPr>
          <a:xfrm>
            <a:off x="6843713" y="2706688"/>
            <a:ext cx="1585913" cy="5302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  <a:sym typeface="+mn-ea"/>
            </a:endParaRPr>
          </a:p>
        </p:txBody>
      </p:sp>
      <p:sp>
        <p:nvSpPr>
          <p:cNvPr id="6" name="Seta: Para a Direita 5"/>
          <p:cNvSpPr/>
          <p:nvPr/>
        </p:nvSpPr>
        <p:spPr>
          <a:xfrm rot="5400000">
            <a:off x="9040813" y="3881438"/>
            <a:ext cx="847725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  <a:sym typeface="+mn-ea"/>
            </a:endParaRPr>
          </a:p>
        </p:txBody>
      </p:sp>
      <p:sp>
        <p:nvSpPr>
          <p:cNvPr id="7" name="Marcador de Posição de Conteúdo 2"/>
          <p:cNvSpPr txBox="1"/>
          <p:nvPr/>
        </p:nvSpPr>
        <p:spPr>
          <a:xfrm>
            <a:off x="6224588" y="4910138"/>
            <a:ext cx="5780088" cy="129063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530" marR="0" lvl="0" indent="-17653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+mj-lt"/>
              <a:buAutoNum type="arabicPeriod"/>
              <a:defRPr/>
            </a:pPr>
            <a:r>
              <a:rPr kumimoji="0" lang="pt-PT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  <a:sym typeface="+mn-ea"/>
              </a:rPr>
              <a:t>Desenvolvimento sustentável;</a:t>
            </a:r>
          </a:p>
          <a:p>
            <a:pPr marL="176530" marR="0" lvl="0" indent="-17653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+mj-lt"/>
              <a:buAutoNum type="arabicPeriod"/>
              <a:defRPr/>
            </a:pPr>
            <a:r>
              <a:rPr kumimoji="0" lang="pt-PT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  <a:sym typeface="+mn-ea"/>
              </a:rPr>
              <a:t>Indústria.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None/>
              <a:defRPr/>
            </a:pPr>
            <a:endParaRPr kumimoji="0" lang="pt-PT" sz="32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 Unicode MS" panose="020B0604020202020204" charset="-122"/>
              <a:ea typeface="Arial Unicode MS" panose="020B0604020202020204" charset="-122"/>
              <a:cs typeface="+mn-cs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93850" y="407988"/>
            <a:ext cx="10418763" cy="557212"/>
          </a:xfrm>
        </p:spPr>
        <p:txBody>
          <a:bodyPr wrap="square" lIns="91440" tIns="45720" rIns="91440" bIns="45720" anchor="t"/>
          <a:lstStyle/>
          <a:p>
            <a:pPr eaLnBrk="1" hangingPunct="1"/>
            <a:r>
              <a:rPr lang="pt-PT" altLang="x-none" dirty="0">
                <a:latin typeface="Arial Unicode MS" panose="020B0604020202020204" charset="-122"/>
                <a:ea typeface="Arial Unicode MS" panose="020B0604020202020204" charset="-122"/>
              </a:rPr>
              <a:t>(</a:t>
            </a:r>
            <a:r>
              <a:rPr lang="pt-PT" altLang="x-none" dirty="0">
                <a:latin typeface="Oranienbaum" pitchFamily="2" charset="0"/>
                <a:ea typeface="Arial Unicode MS" panose="020B0604020202020204" charset="-122"/>
              </a:rPr>
              <a:t>…</a:t>
            </a:r>
            <a:r>
              <a:rPr lang="pt-PT" altLang="x-none" dirty="0">
                <a:latin typeface="Arial Unicode MS" panose="020B0604020202020204" charset="-122"/>
                <a:ea typeface="Arial Unicode MS" panose="020B0604020202020204" charset="-122"/>
              </a:rPr>
              <a:t>) </a:t>
            </a:r>
            <a:r>
              <a:rPr lang="pt-PT" altLang="x-none" sz="3200" dirty="0">
                <a:latin typeface="Arial Unicode MS" panose="020B0604020202020204" charset="-122"/>
                <a:ea typeface="Arial Unicode MS" panose="020B0604020202020204" charset="-122"/>
              </a:rPr>
              <a:t>4 Grandes desígnios que reflectem o tema e consenso regional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593850" y="1812925"/>
            <a:ext cx="10418763" cy="4914900"/>
          </a:xfrm>
        </p:spPr>
        <p:txBody>
          <a:bodyPr vert="horz" wrap="square" lIns="91440" tIns="45720" rIns="91440" bIns="45720" numCol="1" rtlCol="0" anchor="t" anchorCtr="0" compatLnSpc="1">
            <a:normAutofit fontScale="250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defRPr/>
            </a:pP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Oranienbaum" pitchFamily="2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None/>
              <a:defRPr/>
            </a:pPr>
            <a:r>
              <a:rPr kumimoji="0" lang="pt-PT" sz="1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Oranienbaum" pitchFamily="2" charset="0"/>
                <a:ea typeface="+mn-ea"/>
                <a:cs typeface="+mn-cs"/>
              </a:rPr>
              <a:t>D</a:t>
            </a:r>
            <a:r>
              <a:rPr kumimoji="0" lang="pt-PT" sz="13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esenvolvimento </a:t>
            </a:r>
            <a:r>
              <a:rPr kumimoji="0" lang="pt-PT" sz="13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sustentável com </a:t>
            </a:r>
            <a:r>
              <a:rPr kumimoji="0" lang="pt-PT" sz="1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inclusão</a:t>
            </a:r>
            <a:r>
              <a:rPr kumimoji="0" lang="pt-PT" sz="13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 </a:t>
            </a:r>
            <a:r>
              <a:rPr kumimoji="0" lang="pt-PT" sz="1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económica</a:t>
            </a:r>
            <a:r>
              <a:rPr kumimoji="0" lang="pt-PT" sz="13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 </a:t>
            </a:r>
            <a:r>
              <a:rPr kumimoji="0" lang="pt-PT" sz="13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e social e redução das </a:t>
            </a:r>
            <a:r>
              <a:rPr kumimoji="0" lang="pt-PT" sz="1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desigualdades</a:t>
            </a:r>
            <a:r>
              <a:rPr kumimoji="0" lang="pt-PT" sz="13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None/>
              <a:defRPr/>
            </a:pPr>
            <a:r>
              <a:rPr kumimoji="0" lang="pt-PT" sz="13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  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None/>
              <a:defRPr/>
            </a:pPr>
            <a:r>
              <a:rPr kumimoji="0" lang="pt-PT" sz="13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cs typeface="+mn-cs"/>
              </a:rPr>
              <a:t>  </a:t>
            </a:r>
            <a:r>
              <a:rPr lang="pt-PT" sz="13400" strike="noStrike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sym typeface="+mn-ea"/>
              </a:rPr>
              <a:t>Não a</a:t>
            </a:r>
            <a:r>
              <a:rPr lang="pt-PT" sz="13400" strike="noStrike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sym typeface="+mn-ea"/>
              </a:rPr>
              <a:t> </a:t>
            </a:r>
            <a:r>
              <a:rPr lang="pt-PT" sz="13400" strike="noStrike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sym typeface="+mn-ea"/>
              </a:rPr>
              <a:t>uma economia da</a:t>
            </a:r>
            <a:r>
              <a:rPr lang="pt-PT" sz="13400" strike="noStrik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sym typeface="+mn-ea"/>
              </a:rPr>
              <a:t> exclusão</a:t>
            </a:r>
            <a:endParaRPr kumimoji="0" lang="pt-PT" sz="13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 Unicode MS" panose="020B0604020202020204" charset="-122"/>
              <a:ea typeface="Arial Unicode MS" panose="020B0604020202020204" charset="-122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None/>
              <a:defRPr/>
            </a:pPr>
            <a:r>
              <a:rPr lang="pt-PT" sz="13400" strike="noStrike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sym typeface="+mn-ea"/>
              </a:rPr>
              <a:t>  Edificação de uma economia diversificada</a:t>
            </a:r>
            <a:endParaRPr kumimoji="0" lang="pt-PT" sz="161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 Unicode MS" panose="020B0604020202020204" charset="-122"/>
              <a:ea typeface="Arial Unicode MS" panose="020B0604020202020204" charset="-122"/>
              <a:cs typeface="+mn-cs"/>
              <a:sym typeface="+mn-ea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None/>
              <a:defRPr/>
            </a:pPr>
            <a:endParaRPr kumimoji="0" lang="pt-PT" sz="161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 Unicode MS" panose="020B0604020202020204" charset="-122"/>
              <a:ea typeface="Arial Unicode MS" panose="020B0604020202020204" charset="-122"/>
              <a:cs typeface="+mn-cs"/>
              <a:sym typeface="+mn-ea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defRPr/>
            </a:pPr>
            <a:endParaRPr kumimoji="0" lang="pt-PT" sz="11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 Unicode MS" panose="020B0604020202020204" charset="-122"/>
              <a:ea typeface="Arial Unicode MS" panose="020B0604020202020204" charset="-122"/>
              <a:cs typeface="+mn-cs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defRPr/>
            </a:pPr>
            <a:endParaRPr kumimoji="0" lang="pt-PT" sz="11200" b="0" i="0" u="none" strike="noStrike" kern="120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 Unicode MS" panose="020B0604020202020204" charset="-122"/>
              <a:ea typeface="Arial Unicode MS" panose="020B0604020202020204" charset="-122"/>
              <a:cs typeface="+mn-cs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defRPr/>
            </a:pPr>
            <a:endParaRPr kumimoji="0" lang="pt-PT" sz="11200" b="0" i="0" u="none" strike="noStrike" kern="120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Oranienbaum"/>
              <a:ea typeface="+mn-ea"/>
              <a:cs typeface="+mn-cs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None/>
              <a:defRPr/>
            </a:pPr>
            <a:r>
              <a:rPr kumimoji="0" lang="pt-PT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Oranienbaum" pitchFamily="2" charset="0"/>
                <a:ea typeface="+mn-ea"/>
                <a:cs typeface="+mn-cs"/>
              </a:rPr>
              <a:t>    </a:t>
            </a:r>
            <a:endParaRPr kumimoji="0" lang="pt-PT" sz="7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Oranienbaum" pitchFamily="2" charset="0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defRPr/>
            </a:pP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Oranienbaum" pitchFamily="2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91" end="1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charRg st="91" end="1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42" end="1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charRg st="142" end="1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81" end="1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charRg st="181" end="1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81" end="1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charRg st="181" end="1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8950" y="639763"/>
            <a:ext cx="10364788" cy="6207125"/>
          </a:xfrm>
        </p:spPr>
        <p:txBody>
          <a:bodyPr/>
          <a:lstStyle/>
          <a:p>
            <a:pPr marL="342900" marR="0" lvl="0" indent="-342900" algn="just" defTabSz="4572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defRPr/>
            </a:pPr>
            <a:r>
              <a:rPr lang="pt-PT" sz="2400" strike="noStrike" noProof="0" dirty="0">
                <a:ln>
                  <a:noFill/>
                </a:ln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sym typeface="+mn-ea"/>
              </a:rPr>
              <a:t>A</a:t>
            </a:r>
            <a:r>
              <a:rPr lang="pt-PT" sz="3200" strike="noStrike" noProof="0" dirty="0">
                <a:ln>
                  <a:noFill/>
                </a:ln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sym typeface="+mn-ea"/>
              </a:rPr>
              <a:t> par de outros factores à falta de energia e água é sem sombra de dúvida o primeiro indicador de injustiça e exclusão social. Cujas consequências inibem o desenvolvimento sustentável da região</a:t>
            </a:r>
            <a:r>
              <a:rPr lang="pt-PT" sz="3200" strike="noStrike" noProof="0" dirty="0" smtClean="0">
                <a:ln>
                  <a:noFill/>
                </a:ln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sym typeface="+mn-ea"/>
              </a:rPr>
              <a:t>.</a:t>
            </a:r>
            <a:endParaRPr kumimoji="0" lang="pt-PT" sz="3200" b="0" i="0" u="none" strike="noStrike" kern="120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 Unicode MS" panose="020B0604020202020204" charset="-122"/>
              <a:ea typeface="Arial Unicode MS" panose="020B0604020202020204" charset="-122"/>
              <a:cs typeface="+mn-cs"/>
            </a:endParaRPr>
          </a:p>
          <a:p>
            <a:pPr marR="0" lvl="0" algn="just" rtl="0" eaLnBrk="1" fontAlgn="base" latinLnBrk="0" hangingPunct="1">
              <a:lnSpc>
                <a:spcPct val="100000"/>
              </a:lnSpc>
              <a:spcAft>
                <a:spcPct val="0"/>
              </a:spcAft>
            </a:pPr>
            <a:r>
              <a:rPr lang="pt-PT" sz="3200" strike="noStrike" noProof="0" dirty="0" smtClean="0">
                <a:ln>
                  <a:noFill/>
                </a:ln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sym typeface="+mn-ea"/>
              </a:rPr>
              <a:t>O </a:t>
            </a:r>
            <a:r>
              <a:rPr lang="pt-PT" sz="3200" strike="noStrike" noProof="0" dirty="0">
                <a:ln>
                  <a:noFill/>
                </a:ln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sym typeface="+mn-ea"/>
              </a:rPr>
              <a:t>PDN 2018-2022 Realça a energia eléctrica como um dos maiores desafios em matéria do desenvolvimento de Infra-estruturas com reflexo na competitividade, diversificação e crescimento económico, bem como da melhoria da prestação dos serviços </a:t>
            </a:r>
            <a:r>
              <a:rPr lang="pt-PT" sz="3200" strike="noStrike" noProof="0" dirty="0" err="1">
                <a:ln>
                  <a:noFill/>
                </a:ln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sym typeface="+mn-ea"/>
              </a:rPr>
              <a:t>essências</a:t>
            </a:r>
            <a:r>
              <a:rPr lang="pt-PT" sz="3200" strike="noStrike" noProof="0" dirty="0">
                <a:ln>
                  <a:noFill/>
                </a:ln>
                <a:effectLst/>
                <a:uLnTx/>
                <a:uFillTx/>
                <a:latin typeface="Arial Unicode MS" panose="020B0604020202020204" charset="-122"/>
                <a:ea typeface="Arial Unicode MS" panose="020B0604020202020204" charset="-122"/>
                <a:sym typeface="+mn-ea"/>
              </a:rPr>
              <a:t> e da qualidade de vida dos cidadãos</a:t>
            </a:r>
            <a:r>
              <a:rPr lang="pt-PT" altLang="en-US" sz="3200" strike="noStrike" noProof="1">
                <a:latin typeface="Arial Unicode MS" panose="020B0604020202020204" charset="-122"/>
                <a:ea typeface="Arial Unicode MS" panose="020B0604020202020204" charset="-122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1450" y="563563"/>
            <a:ext cx="10652125" cy="6283325"/>
          </a:xfr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None/>
              <a:defRPr/>
            </a:pPr>
            <a:r>
              <a:rPr lang="pt-PT" altLang="en-US" sz="3200" b="1" strike="noStrike" noProof="1">
                <a:latin typeface="Arial Unicode MS" panose="020B0604020202020204" charset="-122"/>
                <a:ea typeface="Arial Unicode MS" panose="020B0604020202020204" charset="-122"/>
              </a:rPr>
              <a:t>   CARACTERIZAÇÃO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defRPr/>
            </a:pPr>
            <a:endParaRPr lang="pt-PT" altLang="en-US" sz="3200" b="1" strike="noStrike" noProof="1">
              <a:latin typeface="Arial Unicode MS" panose="020B0604020202020204" charset="-122"/>
              <a:ea typeface="Arial Unicode MS" panose="020B0604020202020204" charset="-122"/>
            </a:endParaRPr>
          </a:p>
          <a:p>
            <a:pPr eaLnBrk="1" fontAlgn="base" hangingPunct="1"/>
            <a:r>
              <a:rPr lang="pt-PT" altLang="x-none" sz="3200" strike="noStrike" noProof="1">
                <a:latin typeface="Oranienbaum" pitchFamily="2" charset="0"/>
                <a:cs typeface="Calibri" panose="020F0502020204030204" pitchFamily="34" charset="0"/>
                <a:sym typeface="+mn-ea"/>
              </a:rPr>
              <a:t>A</a:t>
            </a:r>
            <a:r>
              <a:rPr lang="pt-PT" altLang="x-none" sz="3200" strike="noStrike" noProof="1">
                <a:latin typeface="Arial Unicode MS" panose="020B0604020202020204" charset="-122"/>
                <a:ea typeface="Arial Unicode MS" panose="020B0604020202020204" charset="-122"/>
                <a:cs typeface="Calibri" panose="020F0502020204030204" pitchFamily="34" charset="0"/>
                <a:sym typeface="+mn-ea"/>
              </a:rPr>
              <a:t> região tem uma superfície de 303.380 km2, possui uma população que se estima em 2.436.292 habitantes, com uma taxa média de crescimento anual de 2,7%, distribuídos em 23 Municípios e 54 Comunas, sendo os Municípios de Chitato, Luena, Cuango e Saurimo os epicentros do êxodo populacional. Os agregados familiares são constituídos em média por 4,6 membros;</a:t>
            </a:r>
            <a:endParaRPr lang="pt-PT" altLang="x-none" sz="3200" strike="noStrike" noProof="1">
              <a:latin typeface="Arial Unicode MS" panose="020B0604020202020204" charset="-122"/>
              <a:ea typeface="Arial Unicode MS" panose="020B0604020202020204" charset="-122"/>
              <a:cs typeface="Calibri" panose="020F0502020204030204" pitchFamily="34" charset="0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defRPr/>
            </a:pPr>
            <a:endParaRPr lang="pt-PT" altLang="en-US" sz="3200" b="1" strike="noStrike" noProof="1">
              <a:latin typeface="Arial Unicode MS" panose="020B0604020202020204" charset="-122"/>
              <a:ea typeface="Arial Unicode MS" panose="020B060402020202020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Content Placeholder 2"/>
          <p:cNvSpPr>
            <a:spLocks noGrp="1"/>
          </p:cNvSpPr>
          <p:nvPr>
            <p:ph idx="1"/>
          </p:nvPr>
        </p:nvSpPr>
        <p:spPr>
          <a:xfrm>
            <a:off x="1682750" y="1166813"/>
            <a:ext cx="10426700" cy="5619750"/>
          </a:xfrm>
        </p:spPr>
        <p:txBody>
          <a:bodyPr anchor="t"/>
          <a:lstStyle/>
          <a:p>
            <a:pPr eaLnBrk="1" hangingPunct="1"/>
            <a:r>
              <a:rPr lang="pt-PT" altLang="x-none" sz="3200" dirty="0">
                <a:latin typeface="Arial Unicode MS" panose="020B0604020202020204" charset="-122"/>
                <a:ea typeface="Arial Unicode MS" panose="020B0604020202020204" charset="-122"/>
              </a:rPr>
              <a:t>A região possui recursos hídricos que bem aproveitados podem garantir o fornecimento de energia e o abastecimento de água potável a população. </a:t>
            </a:r>
          </a:p>
          <a:p>
            <a:pPr eaLnBrk="1" hangingPunct="1"/>
            <a:endParaRPr lang="pt-PT" altLang="x-none" sz="3200" dirty="0">
              <a:latin typeface="Arial Unicode MS" panose="020B0604020202020204" charset="-122"/>
              <a:ea typeface="Arial Unicode MS" panose="020B0604020202020204" charset="-122"/>
            </a:endParaRPr>
          </a:p>
          <a:p>
            <a:pPr eaLnBrk="1" latinLnBrk="0" hangingPunct="1">
              <a:lnSpc>
                <a:spcPct val="100000"/>
              </a:lnSpc>
            </a:pPr>
            <a:endParaRPr lang="pt-PT" altLang="en-US" sz="3200" b="1">
              <a:latin typeface="Arial Unicode MS" panose="020B0604020202020204" charset="-122"/>
              <a:ea typeface="Arial Unicode MS" panose="020B0604020202020204" charset="-122"/>
            </a:endParaRPr>
          </a:p>
          <a:p>
            <a:endParaRPr lang="en-US" altLang="zh-C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1639888" y="306388"/>
            <a:ext cx="8912225" cy="774700"/>
          </a:xfrm>
        </p:spPr>
        <p:txBody>
          <a:bodyPr wrap="square" lIns="91440" tIns="45720" rIns="91440" bIns="45720" anchor="t"/>
          <a:lstStyle/>
          <a:p>
            <a:pPr eaLnBrk="1" hangingPunct="1"/>
            <a:r>
              <a:rPr lang="pt-PT" altLang="x-none" sz="3200" b="1" dirty="0">
                <a:latin typeface="Arial Unicode MS" panose="020B0604020202020204" charset="-122"/>
                <a:ea typeface="Arial Unicode MS" panose="020B0604020202020204" charset="-122"/>
              </a:rPr>
              <a:t>1. Energia</a:t>
            </a:r>
          </a:p>
        </p:txBody>
      </p:sp>
      <p:sp>
        <p:nvSpPr>
          <p:cNvPr id="7" name="Marcador de Posição de Conteúdo 6"/>
          <p:cNvSpPr>
            <a:spLocks noGrp="1"/>
          </p:cNvSpPr>
          <p:nvPr>
            <p:ph idx="1"/>
          </p:nvPr>
        </p:nvSpPr>
        <p:spPr>
          <a:xfrm>
            <a:off x="1236663" y="992188"/>
            <a:ext cx="10831512" cy="5737225"/>
          </a:xfrm>
        </p:spPr>
        <p:txBody>
          <a:bodyPr wrap="square" lIns="91440" tIns="45720" rIns="91440" bIns="45720" anchor="t"/>
          <a:lstStyle/>
          <a:p>
            <a:pPr algn="just" eaLnBrk="1" hangingPunct="1"/>
            <a:endParaRPr lang="pt-PT" altLang="x-none" sz="4000" dirty="0">
              <a:latin typeface="Oranienbaum" pitchFamily="2" charset="0"/>
            </a:endParaRPr>
          </a:p>
          <a:p>
            <a:pPr algn="just" eaLnBrk="1" hangingPunct="1"/>
            <a:r>
              <a:rPr lang="pt-PT" altLang="x-none" sz="4000" dirty="0">
                <a:latin typeface="Oranienbaum" pitchFamily="2" charset="0"/>
              </a:rPr>
              <a:t>P</a:t>
            </a:r>
            <a:r>
              <a:rPr lang="pt-PT" altLang="x-none" sz="4000" dirty="0">
                <a:latin typeface="Arial Unicode MS" panose="020B0604020202020204" charset="-122"/>
                <a:ea typeface="Arial Unicode MS" panose="020B0604020202020204" charset="-122"/>
              </a:rPr>
              <a:t>ercentagem de agregados familiares com acesso a electricidade, 22%;</a:t>
            </a:r>
          </a:p>
          <a:p>
            <a:pPr algn="just" eaLnBrk="1" hangingPunct="1"/>
            <a:r>
              <a:rPr lang="pt-PT" altLang="x-none" sz="4000" dirty="0">
                <a:latin typeface="Arial Unicode MS" panose="020B0604020202020204" charset="-122"/>
                <a:ea typeface="Arial Unicode MS" panose="020B0604020202020204" charset="-122"/>
              </a:rPr>
              <a:t>Em, 2022 a população da região será de 2.745.395 habitantes.</a:t>
            </a:r>
          </a:p>
          <a:p>
            <a:pPr algn="ctr" eaLnBrk="1" hangingPunct="1">
              <a:buNone/>
            </a:pPr>
            <a:r>
              <a:rPr lang="pt-PT" altLang="x-none" dirty="0">
                <a:latin typeface="Calibri" panose="020F0502020204030204" pitchFamily="34" charset="0"/>
              </a:rPr>
              <a:t>	</a:t>
            </a:r>
          </a:p>
          <a:p>
            <a:pPr algn="ctr" eaLnBrk="1" hangingPunct="1"/>
            <a:endParaRPr lang="pt-PT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778000" y="623888"/>
            <a:ext cx="10345738" cy="1281112"/>
          </a:xfrm>
        </p:spPr>
        <p:txBody>
          <a:bodyPr anchor="t"/>
          <a:lstStyle/>
          <a:p>
            <a:r>
              <a:rPr lang="pt-PT" altLang="x-none" sz="3200" b="1" dirty="0">
                <a:latin typeface="Arial Unicode MS" panose="020B0604020202020204" charset="-122"/>
                <a:ea typeface="Arial Unicode MS" panose="020B0604020202020204" charset="-122"/>
              </a:rPr>
              <a:t>NECESSIDADES ACTUAIS DE COBERTURA</a:t>
            </a:r>
            <a:r>
              <a:rPr lang="pt-PT" altLang="x-none" b="1" dirty="0">
                <a:latin typeface="Oranienbaum" pitchFamily="2" charset="0"/>
              </a:rPr>
              <a:t/>
            </a:r>
            <a:br>
              <a:rPr lang="pt-PT" altLang="x-none" b="1" dirty="0">
                <a:latin typeface="Oranienbaum" pitchFamily="2" charset="0"/>
              </a:rPr>
            </a:br>
            <a:endParaRPr lang="en-US" altLang="zh-CN"/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1778000" y="1363663"/>
            <a:ext cx="10209213" cy="5227638"/>
          </a:xfrm>
        </p:spPr>
        <p:txBody>
          <a:bodyPr anchor="t"/>
          <a:lstStyle/>
          <a:p>
            <a:pPr eaLnBrk="1" fontAlgn="base" hangingPunct="1"/>
            <a:endParaRPr lang="pt-PT" altLang="x-none" sz="3200" strike="noStrike" noProof="1">
              <a:latin typeface="Arial Unicode MS" panose="020B0604020202020204" charset="-122"/>
              <a:ea typeface="Arial Unicode MS" panose="020B0604020202020204" charset="-122"/>
            </a:endParaRPr>
          </a:p>
          <a:p>
            <a:pPr eaLnBrk="1" fontAlgn="base" hangingPunct="1"/>
            <a:r>
              <a:rPr lang="pt-PT" altLang="x-none" sz="3200" strike="noStrike" noProof="1">
                <a:latin typeface="Arial Unicode MS" panose="020B0604020202020204" charset="-122"/>
                <a:ea typeface="Arial Unicode MS" panose="020B0604020202020204" charset="-122"/>
              </a:rPr>
              <a:t>Para a satisfação das necessidades actuais da região são necessários 750 MW de energia, tendo em conta a forte industrialização mineira da região.</a:t>
            </a:r>
          </a:p>
          <a:p>
            <a:pPr eaLnBrk="1" fontAlgn="base" hangingPunct="1"/>
            <a:r>
              <a:rPr lang="pt-PT" altLang="x-none" sz="3200" strike="noStrike" noProof="1">
                <a:latin typeface="Arial Unicode MS" panose="020B0604020202020204" charset="-122"/>
                <a:ea typeface="Arial Unicode MS" panose="020B0604020202020204" charset="-122"/>
              </a:rPr>
              <a:t>Principais consumidores da potencia desejada;</a:t>
            </a:r>
          </a:p>
          <a:p>
            <a:pPr marL="0" indent="0" eaLnBrk="1" fontAlgn="base" hangingPunct="1">
              <a:buFont typeface="Wingdings" panose="05000000000000000000" charset="0"/>
              <a:buNone/>
            </a:pPr>
            <a:r>
              <a:rPr lang="pt-PT" altLang="x-none" sz="3200" strike="noStrike" noProof="1">
                <a:latin typeface="Arial Unicode MS" panose="020B0604020202020204" charset="-122"/>
                <a:ea typeface="Arial Unicode MS" panose="020B0604020202020204" charset="-122"/>
              </a:rPr>
              <a:t>          Kimberlite do Catoca;</a:t>
            </a:r>
          </a:p>
          <a:p>
            <a:pPr marL="0" indent="0" eaLnBrk="1" fontAlgn="base" hangingPunct="1">
              <a:buFont typeface="Wingdings" panose="05000000000000000000" charset="0"/>
              <a:buNone/>
            </a:pPr>
            <a:r>
              <a:rPr lang="pt-PT" altLang="x-none" sz="3200" strike="noStrike" noProof="1">
                <a:latin typeface="Arial Unicode MS" panose="020B0604020202020204" charset="-122"/>
                <a:ea typeface="Arial Unicode MS" panose="020B0604020202020204" charset="-122"/>
              </a:rPr>
              <a:t>          Kimberlite do CAT42;</a:t>
            </a:r>
          </a:p>
          <a:p>
            <a:pPr eaLnBrk="1" fontAlgn="base" hangingPunct="1">
              <a:buNone/>
            </a:pPr>
            <a:r>
              <a:rPr lang="pt-PT" altLang="x-none" sz="3200" strike="noStrike" noProof="1">
                <a:latin typeface="Arial Unicode MS" panose="020B0604020202020204" charset="-122"/>
                <a:ea typeface="Arial Unicode MS" panose="020B0604020202020204" charset="-122"/>
              </a:rPr>
              <a:t>          Kimberlite do Chiuzu;</a:t>
            </a:r>
          </a:p>
          <a:p>
            <a:pPr eaLnBrk="1" fontAlgn="base" hangingPunct="1">
              <a:buNone/>
            </a:pPr>
            <a:r>
              <a:rPr lang="pt-PT" altLang="x-none" sz="3200" strike="noStrike" noProof="1">
                <a:latin typeface="Arial Unicode MS" panose="020B0604020202020204" charset="-122"/>
                <a:ea typeface="Arial Unicode MS" panose="020B0604020202020204" charset="-122"/>
              </a:rPr>
              <a:t>          Kimberlite do Luachi.</a:t>
            </a:r>
            <a:endParaRPr lang="en-US" altLang="zh-CN" sz="3200" strike="noStrike" noProof="1">
              <a:latin typeface="Arial Unicode MS" panose="020B0604020202020204" charset="-122"/>
              <a:ea typeface="Arial Unicode MS" panose="020B060402020202020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aste">
  <a:themeElements>
    <a:clrScheme name="Haste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Hast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aste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662</Words>
  <Application>Microsoft Office PowerPoint</Application>
  <PresentationFormat>Personalizados</PresentationFormat>
  <Paragraphs>74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15</vt:i4>
      </vt:variant>
    </vt:vector>
  </HeadingPairs>
  <TitlesOfParts>
    <vt:vector size="16" baseType="lpstr">
      <vt:lpstr>Haste</vt:lpstr>
      <vt:lpstr>8º CONSELHO CONSULTIVO DO MINISTERIO DA ENERGIA E ÁGUAS SAURIMO 2018 </vt:lpstr>
      <vt:lpstr>INTEGRAÇÃO DO SISTEMA ENERGETICO LESTE PREMISSAS PARA O DESENVOLVIMENTO SUSTENTAVEL E INDUSTRIAL   </vt:lpstr>
      <vt:lpstr>Quintenssência da Abordagem</vt:lpstr>
      <vt:lpstr>(…) 4 Grandes desígnios que reflectem o tema e consenso regional</vt:lpstr>
      <vt:lpstr>Apresentação do PowerPoint</vt:lpstr>
      <vt:lpstr>Apresentação do PowerPoint</vt:lpstr>
      <vt:lpstr>Apresentação do PowerPoint</vt:lpstr>
      <vt:lpstr>1. Energia</vt:lpstr>
      <vt:lpstr>NECESSIDADES ACTUAIS DE COBERTURA </vt:lpstr>
      <vt:lpstr>ACÇÕES EM DESENVOLVIMENTO </vt:lpstr>
      <vt:lpstr>PRINCIPAIS METAS</vt:lpstr>
      <vt:lpstr>Apresentação do PowerPoint</vt:lpstr>
      <vt:lpstr>2. Água </vt:lpstr>
      <vt:lpstr>         </vt:lpstr>
      <vt:lpstr>Thuna Sakuila Muito Obrigado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PLANO DE DESENVOLVIMENTO PROVINCIAL 2017/2022</dc:title>
  <dc:creator>António Kajibanga</dc:creator>
  <cp:lastModifiedBy>PC</cp:lastModifiedBy>
  <cp:revision>214</cp:revision>
  <dcterms:created xsi:type="dcterms:W3CDTF">2018-03-05T09:28:00Z</dcterms:created>
  <dcterms:modified xsi:type="dcterms:W3CDTF">2018-09-10T13:30:58Z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1033-10.2.0.5965</vt:lpwstr>
  </property>
</Properties>
</file>